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notesMasterIdLst>
    <p:notesMasterId r:id="rId34"/>
  </p:notesMasterIdLst>
  <p:handoutMasterIdLst>
    <p:handoutMasterId r:id="rId35"/>
  </p:handoutMasterIdLst>
  <p:sldIdLst>
    <p:sldId id="258" r:id="rId2"/>
    <p:sldId id="442" r:id="rId3"/>
    <p:sldId id="439" r:id="rId4"/>
    <p:sldId id="457" r:id="rId5"/>
    <p:sldId id="417" r:id="rId6"/>
    <p:sldId id="419" r:id="rId7"/>
    <p:sldId id="421" r:id="rId8"/>
    <p:sldId id="422" r:id="rId9"/>
    <p:sldId id="423" r:id="rId10"/>
    <p:sldId id="424" r:id="rId11"/>
    <p:sldId id="425" r:id="rId12"/>
    <p:sldId id="441" r:id="rId13"/>
    <p:sldId id="427" r:id="rId14"/>
    <p:sldId id="428" r:id="rId15"/>
    <p:sldId id="434" r:id="rId16"/>
    <p:sldId id="429" r:id="rId17"/>
    <p:sldId id="418" r:id="rId18"/>
    <p:sldId id="392" r:id="rId19"/>
    <p:sldId id="458" r:id="rId20"/>
    <p:sldId id="391" r:id="rId21"/>
    <p:sldId id="431" r:id="rId22"/>
    <p:sldId id="407" r:id="rId23"/>
    <p:sldId id="443" r:id="rId24"/>
    <p:sldId id="444" r:id="rId25"/>
    <p:sldId id="440" r:id="rId26"/>
    <p:sldId id="420" r:id="rId27"/>
    <p:sldId id="389" r:id="rId28"/>
    <p:sldId id="387" r:id="rId29"/>
    <p:sldId id="401" r:id="rId30"/>
    <p:sldId id="432" r:id="rId31"/>
    <p:sldId id="433" r:id="rId32"/>
    <p:sldId id="410" r:id="rId33"/>
  </p:sldIdLst>
  <p:sldSz cx="9144000" cy="6858000" type="screen4x3"/>
  <p:notesSz cx="6858000" cy="9144000"/>
  <p:defaultTextStyle>
    <a:defPPr>
      <a:defRPr lang="en-US"/>
    </a:defPPr>
    <a:lvl1pPr marL="0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1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0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46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81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4570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Harris" initials="RH" lastIdx="12" clrIdx="0"/>
  <p:cmAuthor id="1" name="Jeremy Allington-Smith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FFF"/>
    <a:srgbClr val="516566"/>
    <a:srgbClr val="0A030C"/>
    <a:srgbClr val="2A0D31"/>
    <a:srgbClr val="4B1857"/>
    <a:srgbClr val="DDFFB0"/>
    <a:srgbClr val="B0D7FB"/>
    <a:srgbClr val="8FAEFF"/>
    <a:srgbClr val="D8FFCA"/>
    <a:srgbClr val="FFD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68" autoAdjust="0"/>
  </p:normalViewPr>
  <p:slideViewPr>
    <p:cSldViewPr snapToGrid="0" snapToObjects="1">
      <p:cViewPr varScale="1">
        <p:scale>
          <a:sx n="58" d="100"/>
          <a:sy n="58" d="100"/>
        </p:scale>
        <p:origin x="-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77D77-0A71-5144-96D3-3001A83385EC}" type="datetimeFigureOut">
              <a:rPr lang="en-US" smtClean="0"/>
              <a:pPr/>
              <a:t>04/11/2014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54ED0-442B-714D-8DDE-ED5F383D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133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B8FE3-E59E-7E48-9588-0A5D115A37A7}" type="datetimeFigureOut">
              <a:rPr lang="en-US" smtClean="0"/>
              <a:pPr/>
              <a:t>04/11/2014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01ACE-57FB-214F-809D-6B490D8AC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2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0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46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8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01ACE-57FB-214F-809D-6B490D8AC08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2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E6BE-80DB-6C41-AE34-AB5E6DD670D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276600" y="64029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035" rtl="0" eaLnBrk="1" latinLnBrk="0" hangingPunct="1">
              <a:defRPr sz="1600" i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035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1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0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6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81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9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52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91" algn="l" defTabSz="457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 smtClean="0">
                <a:latin typeface="Calibri"/>
              </a:rPr>
              <a:t>≈</a:t>
            </a:r>
          </a:p>
        </p:txBody>
      </p:sp>
    </p:spTree>
    <p:extLst>
      <p:ext uri="{BB962C8B-B14F-4D97-AF65-F5344CB8AC3E}">
        <p14:creationId xmlns:p14="http://schemas.microsoft.com/office/powerpoint/2010/main" val="168435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0ABE-D19C-3044-AAA1-4AA23381134A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8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A632-28B8-EC47-B868-25B36AABB095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42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1BD9-7437-1748-9AB6-CE57D76F2B0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96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6F7B-2030-084C-B1C4-4F26C2E6E02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7013-E6D9-F64A-AAEA-383C7A0BEB8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24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D7E0-4D70-9D4B-A492-D551E269E29D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82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954B-5C88-8644-92A5-925FFB0C0B2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6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2CCE-D5C7-1C45-A94A-820A84DE48FC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13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B2F9-DD41-784C-9E98-4D2625EB5B5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61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D2AD-A5C2-C145-99A3-73F3E04FAFC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04/11/2014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9604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7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/>
          <p:cNvSpPr>
            <a:spLocks/>
          </p:cNvSpPr>
          <p:nvPr/>
        </p:nvSpPr>
        <p:spPr bwMode="hidden">
          <a:xfrm>
            <a:off x="0" y="5974804"/>
            <a:ext cx="9144000" cy="883195"/>
          </a:xfrm>
          <a:custGeom>
            <a:avLst/>
            <a:gdLst>
              <a:gd name="T0" fmla="*/ 6027 w 6027"/>
              <a:gd name="T1" fmla="*/ 2296 h 2296"/>
              <a:gd name="T2" fmla="*/ 0 w 6027"/>
              <a:gd name="T3" fmla="*/ 2296 h 2296"/>
              <a:gd name="T4" fmla="*/ 0 w 6027"/>
              <a:gd name="T5" fmla="*/ 0 h 2296"/>
              <a:gd name="T6" fmla="*/ 6027 w 6027"/>
              <a:gd name="T7" fmla="*/ 0 h 2296"/>
              <a:gd name="T8" fmla="*/ 6027 w 6027"/>
              <a:gd name="T9" fmla="*/ 2296 h 2296"/>
              <a:gd name="T10" fmla="*/ 6027 w 6027"/>
              <a:gd name="T11" fmla="*/ 2296 h 2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027" h="2296">
                <a:moveTo>
                  <a:pt x="6027" y="2296"/>
                </a:moveTo>
                <a:lnTo>
                  <a:pt x="0" y="2296"/>
                </a:lnTo>
                <a:lnTo>
                  <a:pt x="0" y="0"/>
                </a:lnTo>
                <a:lnTo>
                  <a:pt x="6027" y="0"/>
                </a:lnTo>
                <a:lnTo>
                  <a:pt x="6027" y="2296"/>
                </a:lnTo>
                <a:close/>
              </a:path>
            </a:pathLst>
          </a:custGeom>
          <a:gradFill flip="none" rotWithShape="1">
            <a:gsLst>
              <a:gs pos="0">
                <a:srgbClr val="925CFF">
                  <a:alpha val="70000"/>
                </a:srgbClr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xtLst/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reeform 3"/>
          <p:cNvSpPr>
            <a:spLocks/>
          </p:cNvSpPr>
          <p:nvPr/>
        </p:nvSpPr>
        <p:spPr bwMode="hidden">
          <a:xfrm flipV="1">
            <a:off x="0" y="0"/>
            <a:ext cx="9144000" cy="808823"/>
          </a:xfrm>
          <a:custGeom>
            <a:avLst/>
            <a:gdLst>
              <a:gd name="T0" fmla="*/ 6027 w 6027"/>
              <a:gd name="T1" fmla="*/ 2296 h 2296"/>
              <a:gd name="T2" fmla="*/ 0 w 6027"/>
              <a:gd name="T3" fmla="*/ 2296 h 2296"/>
              <a:gd name="T4" fmla="*/ 0 w 6027"/>
              <a:gd name="T5" fmla="*/ 0 h 2296"/>
              <a:gd name="T6" fmla="*/ 6027 w 6027"/>
              <a:gd name="T7" fmla="*/ 0 h 2296"/>
              <a:gd name="T8" fmla="*/ 6027 w 6027"/>
              <a:gd name="T9" fmla="*/ 2296 h 2296"/>
              <a:gd name="T10" fmla="*/ 6027 w 6027"/>
              <a:gd name="T11" fmla="*/ 2296 h 2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027" h="2296">
                <a:moveTo>
                  <a:pt x="6027" y="2296"/>
                </a:moveTo>
                <a:lnTo>
                  <a:pt x="0" y="2296"/>
                </a:lnTo>
                <a:lnTo>
                  <a:pt x="0" y="0"/>
                </a:lnTo>
                <a:lnTo>
                  <a:pt x="6027" y="0"/>
                </a:lnTo>
                <a:lnTo>
                  <a:pt x="6027" y="2296"/>
                </a:lnTo>
                <a:close/>
              </a:path>
            </a:pathLst>
          </a:custGeom>
          <a:gradFill flip="none" rotWithShape="1">
            <a:gsLst>
              <a:gs pos="0">
                <a:srgbClr val="925CFF">
                  <a:alpha val="70000"/>
                </a:srgbClr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xtLst/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296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9450"/>
            <a:ext cx="8229600" cy="493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46124" y="6422337"/>
            <a:ext cx="1288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defTabSz="457200"/>
            <a:fld id="{05C3FD27-8991-E841-9B07-63E91EB92E67}" type="datetime1">
              <a:rPr lang="en-GB" smtClean="0">
                <a:latin typeface="Calibri"/>
              </a:rPr>
              <a:pPr defTabSz="457200"/>
              <a:t>04/11/2014</a:t>
            </a:fld>
            <a:endParaRPr lang="en-US" dirty="0" smtClean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03" y="6451617"/>
            <a:ext cx="7895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0000"/>
                </a:solidFill>
              </a:defRPr>
            </a:lvl1pPr>
          </a:lstStyle>
          <a:p>
            <a:pPr defTabSz="457200"/>
            <a:fld id="{6B68E1DD-DEB8-AE43-8362-B6597F0405BA}" type="slidenum">
              <a:rPr lang="en-US" smtClean="0">
                <a:latin typeface="Calibri"/>
              </a:rPr>
              <a:pPr defTabSz="457200"/>
              <a:t>‹#›</a:t>
            </a:fld>
            <a:endParaRPr lang="en-US" dirty="0" smtClean="0"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44766" y="6232623"/>
            <a:ext cx="2035771" cy="622879"/>
            <a:chOff x="7038157" y="6201101"/>
            <a:chExt cx="2035771" cy="622879"/>
          </a:xfrm>
        </p:grpSpPr>
        <p:pic>
          <p:nvPicPr>
            <p:cNvPr id="11" name="Picture 30" descr="CfAI-Logo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157" y="6201101"/>
              <a:ext cx="717777" cy="46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Durham-University-Logo.jpg"/>
            <p:cNvPicPr>
              <a:picLocks noChangeAspect="1"/>
            </p:cNvPicPr>
            <p:nvPr userDrawn="1"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2652" y="6295708"/>
              <a:ext cx="1211276" cy="52827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380671" y="6418130"/>
            <a:ext cx="240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Jeremy Allington-Smith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4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50.emf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5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3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-co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1" b="21342"/>
          <a:stretch/>
        </p:blipFill>
        <p:spPr>
          <a:xfrm>
            <a:off x="2948063" y="2131898"/>
            <a:ext cx="3203154" cy="23833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-1" y="-5735"/>
            <a:ext cx="9144001" cy="1814652"/>
          </a:xfrm>
          <a:solidFill>
            <a:srgbClr val="0A030C"/>
          </a:solidFill>
          <a:ln>
            <a:solidFill>
              <a:schemeClr val="tx1"/>
            </a:solidFill>
          </a:ln>
          <a:effectLst/>
        </p:spPr>
        <p:txBody>
          <a:bodyPr>
            <a:noAutofit/>
          </a:bodyPr>
          <a:lstStyle/>
          <a:p>
            <a:pPr eaLnBrk="1" hangingPunct="1"/>
            <a:r>
              <a:rPr lang="en-US" sz="4800" dirty="0" smtClean="0">
                <a:solidFill>
                  <a:srgbClr val="DDFFB0"/>
                </a:solidFill>
                <a:effectLst>
                  <a:outerShdw blurRad="50800" dist="38100" dir="5400000" algn="t" rotWithShape="0">
                    <a:schemeClr val="tx2">
                      <a:lumMod val="20000"/>
                      <a:lumOff val="80000"/>
                      <a:alpha val="40000"/>
                    </a:schemeClr>
                  </a:outerShdw>
                </a:effectLst>
                <a:latin typeface="Calibri" charset="0"/>
              </a:rPr>
              <a:t>Photonic reformatting: </a:t>
            </a:r>
            <a:br>
              <a:rPr lang="en-US" sz="4800" dirty="0" smtClean="0">
                <a:solidFill>
                  <a:srgbClr val="DDFFB0"/>
                </a:solidFill>
                <a:effectLst>
                  <a:outerShdw blurRad="50800" dist="38100" dir="5400000" algn="t" rotWithShape="0">
                    <a:schemeClr val="tx2">
                      <a:lumMod val="20000"/>
                      <a:lumOff val="80000"/>
                      <a:alpha val="40000"/>
                    </a:schemeClr>
                  </a:outerShdw>
                </a:effectLst>
                <a:latin typeface="Calibri" charset="0"/>
              </a:rPr>
            </a:br>
            <a:r>
              <a:rPr lang="en-US" sz="3200" dirty="0" err="1" smtClean="0">
                <a:solidFill>
                  <a:srgbClr val="DDFFB0"/>
                </a:solidFill>
                <a:effectLst>
                  <a:outerShdw blurRad="50800" dist="38100" dir="5400000" algn="t" rotWithShape="0">
                    <a:schemeClr val="tx2">
                      <a:lumMod val="20000"/>
                      <a:lumOff val="80000"/>
                      <a:alpha val="40000"/>
                    </a:schemeClr>
                  </a:outerShdw>
                </a:effectLst>
                <a:latin typeface="Calibri" charset="0"/>
              </a:rPr>
              <a:t>Astrophotonic</a:t>
            </a:r>
            <a:r>
              <a:rPr lang="en-US" sz="3200" dirty="0" smtClean="0">
                <a:solidFill>
                  <a:srgbClr val="DDFFB0"/>
                </a:solidFill>
                <a:effectLst>
                  <a:outerShdw blurRad="50800" dist="38100" dir="5400000" algn="t" rotWithShape="0">
                    <a:schemeClr val="tx2">
                      <a:lumMod val="20000"/>
                      <a:lumOff val="80000"/>
                      <a:alpha val="40000"/>
                    </a:schemeClr>
                  </a:outerShdw>
                </a:effectLst>
                <a:latin typeface="Calibri" charset="0"/>
              </a:rPr>
              <a:t> spectroscopy </a:t>
            </a:r>
            <a:r>
              <a:rPr lang="en-US" sz="3200" dirty="0" smtClean="0">
                <a:solidFill>
                  <a:srgbClr val="DDFFB0"/>
                </a:solidFill>
                <a:effectLst>
                  <a:outerShdw blurRad="50800" dist="38100" dir="5400000" algn="t" rotWithShape="0">
                    <a:schemeClr val="tx2">
                      <a:lumMod val="20000"/>
                      <a:lumOff val="80000"/>
                      <a:alpha val="40000"/>
                    </a:schemeClr>
                  </a:outerShdw>
                </a:effectLst>
                <a:latin typeface="Calibri" charset="0"/>
              </a:rPr>
              <a:t>and Adaptive Optics</a:t>
            </a:r>
            <a:endParaRPr lang="en-US" sz="3200" dirty="0">
              <a:solidFill>
                <a:srgbClr val="DDFFB0"/>
              </a:solidFill>
              <a:effectLst>
                <a:outerShdw blurRad="50800" dist="38100" dir="5400000" algn="t" rotWithShape="0">
                  <a:schemeClr val="tx2">
                    <a:lumMod val="20000"/>
                    <a:lumOff val="80000"/>
                    <a:alpha val="40000"/>
                  </a:schemeClr>
                </a:outerShdw>
              </a:effectLst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5491978"/>
            <a:ext cx="9144001" cy="1449432"/>
          </a:xfrm>
          <a:solidFill>
            <a:srgbClr val="0A030C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BDE3FF"/>
                </a:solidFill>
              </a:rPr>
              <a:t>Jeremy Allington-</a:t>
            </a:r>
            <a:r>
              <a:rPr lang="en-US" sz="2400" b="1" dirty="0" smtClean="0">
                <a:solidFill>
                  <a:srgbClr val="BDE3FF"/>
                </a:solidFill>
              </a:rPr>
              <a:t>Smith  (Durham University)</a:t>
            </a:r>
            <a:endParaRPr lang="en-US" sz="2400" b="1" dirty="0" smtClean="0">
              <a:solidFill>
                <a:srgbClr val="BDE3FF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BDE3FF"/>
                </a:solidFill>
              </a:rPr>
              <a:t>with contributions by:  Graham Murray, Rob Harris, Dave </a:t>
            </a:r>
            <a:r>
              <a:rPr lang="en-US" sz="2000" dirty="0" err="1" smtClean="0">
                <a:solidFill>
                  <a:srgbClr val="BDE3FF"/>
                </a:solidFill>
              </a:rPr>
              <a:t>McLaughlan</a:t>
            </a:r>
            <a:r>
              <a:rPr lang="en-US" sz="2000" dirty="0" smtClean="0">
                <a:solidFill>
                  <a:srgbClr val="BDE3FF"/>
                </a:solidFill>
              </a:rPr>
              <a:t>, Robert Thomson, Tim Birks,  </a:t>
            </a:r>
            <a:r>
              <a:rPr lang="en-US" sz="2000" dirty="0" err="1" smtClean="0">
                <a:solidFill>
                  <a:srgbClr val="BDE3FF"/>
                </a:solidFill>
              </a:rPr>
              <a:t>Itan</a:t>
            </a:r>
            <a:r>
              <a:rPr lang="en-US" sz="2000" dirty="0" smtClean="0">
                <a:solidFill>
                  <a:srgbClr val="BDE3FF"/>
                </a:solidFill>
              </a:rPr>
              <a:t> </a:t>
            </a:r>
            <a:r>
              <a:rPr lang="en-US" sz="2000" dirty="0" smtClean="0">
                <a:solidFill>
                  <a:srgbClr val="BDE3FF"/>
                </a:solidFill>
              </a:rPr>
              <a:t>Gris </a:t>
            </a:r>
            <a:r>
              <a:rPr lang="en-US" sz="2000" dirty="0" smtClean="0">
                <a:solidFill>
                  <a:srgbClr val="BDE3FF"/>
                </a:solidFill>
              </a:rPr>
              <a:t>Sanchez, Tim Morris, Alistair </a:t>
            </a:r>
            <a:r>
              <a:rPr lang="en-US" sz="2000" dirty="0" err="1" smtClean="0">
                <a:solidFill>
                  <a:srgbClr val="BDE3FF"/>
                </a:solidFill>
              </a:rPr>
              <a:t>Basden</a:t>
            </a:r>
            <a:r>
              <a:rPr lang="en-US" sz="2000" dirty="0" smtClean="0">
                <a:solidFill>
                  <a:srgbClr val="BDE3FF"/>
                </a:solidFill>
              </a:rPr>
              <a:t>, Eric </a:t>
            </a:r>
            <a:r>
              <a:rPr lang="en-US" sz="2000" dirty="0" err="1" smtClean="0">
                <a:solidFill>
                  <a:srgbClr val="BDE3FF"/>
                </a:solidFill>
              </a:rPr>
              <a:t>Gendron</a:t>
            </a:r>
            <a:endParaRPr lang="en-US" sz="2000" dirty="0" smtClean="0">
              <a:solidFill>
                <a:srgbClr val="BDE3FF"/>
              </a:solidFill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684" indent="-28564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589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99626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6665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3701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0736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7774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4807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63F4147E-ED7B-AD46-8234-46059BBF9398}" type="slidenum">
              <a:rPr lang="en-US" sz="1200">
                <a:solidFill>
                  <a:srgbClr val="898989"/>
                </a:solidFill>
              </a:rPr>
              <a:pPr algn="r" eaLnBrk="1" hangingPunct="1"/>
              <a:t>1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5321414" y="3387184"/>
            <a:ext cx="7198101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Illustration based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on </a:t>
            </a:r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</a:rPr>
              <a:t>Time’s Eye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by Salvador 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Dali ©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Salvador Dali, </a:t>
            </a:r>
            <a:r>
              <a:rPr lang="en-US" sz="1100" dirty="0" err="1">
                <a:solidFill>
                  <a:schemeClr val="bg1">
                    <a:lumMod val="85000"/>
                  </a:schemeClr>
                </a:solidFill>
              </a:rPr>
              <a:t>Fundacion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 Gala-Salvador Dali, VEGAP, 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Barcelona 2010 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1048" y="4515228"/>
            <a:ext cx="581020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In </a:t>
            </a:r>
            <a:r>
              <a:rPr lang="en-US" sz="1600" b="1" i="1" dirty="0" err="1">
                <a:solidFill>
                  <a:schemeClr val="bg1"/>
                </a:solidFill>
                <a:latin typeface="Times New Roman"/>
                <a:cs typeface="Times New Roman"/>
              </a:rPr>
              <a:t>regione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/>
                <a:cs typeface="Times New Roman"/>
              </a:rPr>
              <a:t>caecorum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/>
                <a:cs typeface="Times New Roman"/>
              </a:rPr>
              <a:t>rex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/>
                <a:cs typeface="Times New Roman"/>
              </a:rPr>
              <a:t>est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/>
                <a:cs typeface="Times New Roman"/>
              </a:rPr>
              <a:t>luscus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en-US" sz="16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Desiderius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 Erasmus</a:t>
            </a:r>
            <a:r>
              <a:rPr lang="en-U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40792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SMW</a:t>
            </a:r>
            <a:endParaRPr lang="en-US" dirty="0"/>
          </a:p>
        </p:txBody>
      </p:sp>
      <p:pic>
        <p:nvPicPr>
          <p:cNvPr id="5" name="Picture 4" descr="pl-sm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3" y="1176519"/>
            <a:ext cx="7650871" cy="5397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5560" y="1115090"/>
            <a:ext cx="1397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Same scale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37832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Modal evolution</a:t>
            </a:r>
            <a:endParaRPr lang="en-US" dirty="0"/>
          </a:p>
        </p:txBody>
      </p:sp>
      <p:pic>
        <p:nvPicPr>
          <p:cNvPr id="3" name="Picture 2" descr="pl-mod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94" y="956652"/>
            <a:ext cx="6642100" cy="506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3895" y="3047389"/>
            <a:ext cx="223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degenerate mode in each output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3278" y="1374923"/>
            <a:ext cx="217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non-degenerate modes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3867" y="1858728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9686" y="6190250"/>
            <a:ext cx="108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Substrate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93867" y="2966724"/>
            <a:ext cx="0" cy="1780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9686" y="3280653"/>
            <a:ext cx="12852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Effective refractive index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45017" y="6023952"/>
            <a:ext cx="33113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01036" y="5763314"/>
            <a:ext cx="16722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Outer diameter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83164" y="579918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15259" y="57875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1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43529" y="551538"/>
            <a:ext cx="2166165" cy="2206667"/>
            <a:chOff x="337169" y="811352"/>
            <a:chExt cx="2166165" cy="22066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7870" r="9848" b="5393"/>
            <a:stretch/>
          </p:blipFill>
          <p:spPr>
            <a:xfrm>
              <a:off x="457200" y="1188200"/>
              <a:ext cx="2046134" cy="18298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337169" y="811352"/>
              <a:ext cx="1894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Maxwell’s equations    </a:t>
              </a:r>
              <a:endParaRPr lang="en-US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42489" y="1162560"/>
            <a:ext cx="3404770" cy="1009941"/>
            <a:chOff x="2242489" y="1162560"/>
            <a:chExt cx="3404770" cy="1009941"/>
          </a:xfrm>
        </p:grpSpPr>
        <p:grpSp>
          <p:nvGrpSpPr>
            <p:cNvPr id="23" name="Group 22"/>
            <p:cNvGrpSpPr/>
            <p:nvPr/>
          </p:nvGrpSpPr>
          <p:grpSpPr>
            <a:xfrm>
              <a:off x="2758452" y="1162560"/>
              <a:ext cx="2888807" cy="1009941"/>
              <a:chOff x="3239747" y="1143738"/>
              <a:chExt cx="2888807" cy="100994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97847" y="1494253"/>
                <a:ext cx="2830707" cy="65942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239747" y="1143738"/>
                <a:ext cx="14529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Wave equation</a:t>
                </a:r>
                <a:endParaRPr lang="en-US" sz="1600" dirty="0"/>
              </a:p>
            </p:txBody>
          </p:sp>
        </p:grpSp>
        <p:sp>
          <p:nvSpPr>
            <p:cNvPr id="52" name="Right Arrow 51"/>
            <p:cNvSpPr/>
            <p:nvPr/>
          </p:nvSpPr>
          <p:spPr>
            <a:xfrm>
              <a:off x="2242489" y="1544205"/>
              <a:ext cx="649996" cy="505594"/>
            </a:xfrm>
            <a:prstGeom prst="right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76214" y="1145650"/>
            <a:ext cx="3302675" cy="1069686"/>
            <a:chOff x="5576214" y="1145650"/>
            <a:chExt cx="3302675" cy="1069686"/>
          </a:xfrm>
        </p:grpSpPr>
        <p:grpSp>
          <p:nvGrpSpPr>
            <p:cNvPr id="27" name="Group 26"/>
            <p:cNvGrpSpPr/>
            <p:nvPr/>
          </p:nvGrpSpPr>
          <p:grpSpPr>
            <a:xfrm>
              <a:off x="6034297" y="1145650"/>
              <a:ext cx="2844592" cy="1069686"/>
              <a:chOff x="3204944" y="2545916"/>
              <a:chExt cx="3024903" cy="113749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356871" y="2888137"/>
                <a:ext cx="2771683" cy="7696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4944" y="2873711"/>
                <a:ext cx="3024903" cy="46837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264647" y="2545916"/>
                <a:ext cx="18311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Helmholtz equation</a:t>
                </a:r>
                <a:endParaRPr lang="en-US" sz="1600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7927" y="3256635"/>
                <a:ext cx="2716241" cy="426772"/>
              </a:xfrm>
              <a:prstGeom prst="rect">
                <a:avLst/>
              </a:prstGeom>
            </p:spPr>
          </p:pic>
        </p:grpSp>
        <p:sp>
          <p:nvSpPr>
            <p:cNvPr id="55" name="Right Arrow 54"/>
            <p:cNvSpPr/>
            <p:nvPr/>
          </p:nvSpPr>
          <p:spPr>
            <a:xfrm>
              <a:off x="5576214" y="1569105"/>
              <a:ext cx="649996" cy="505594"/>
            </a:xfrm>
            <a:prstGeom prst="rightArrow">
              <a:avLst>
                <a:gd name="adj1" fmla="val 43345"/>
                <a:gd name="adj2" fmla="val 50000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44312" y="2156890"/>
            <a:ext cx="3677105" cy="2217168"/>
            <a:chOff x="5644312" y="2156890"/>
            <a:chExt cx="3677105" cy="22171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3914" y="3086235"/>
              <a:ext cx="3144975" cy="100207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5644312" y="4066281"/>
              <a:ext cx="36771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Helmholtz equation for core and cladding</a:t>
              </a:r>
              <a:endParaRPr lang="en-US" sz="1400" dirty="0"/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6586050" y="2156890"/>
              <a:ext cx="1788880" cy="992394"/>
            </a:xfrm>
            <a:prstGeom prst="downArrow">
              <a:avLst>
                <a:gd name="adj1" fmla="val 73220"/>
                <a:gd name="adj2" fmla="val 40452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Geometry+ boundaries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5067-4D99-B64F-B692-FA918D9B26C8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910550" y="2882281"/>
            <a:ext cx="3924532" cy="1277698"/>
            <a:chOff x="1910550" y="2870262"/>
            <a:chExt cx="3924532" cy="1277698"/>
          </a:xfrm>
        </p:grpSpPr>
        <p:grpSp>
          <p:nvGrpSpPr>
            <p:cNvPr id="34" name="Group 33"/>
            <p:cNvGrpSpPr/>
            <p:nvPr/>
          </p:nvGrpSpPr>
          <p:grpSpPr>
            <a:xfrm>
              <a:off x="1910550" y="2870262"/>
              <a:ext cx="2675882" cy="1128480"/>
              <a:chOff x="457200" y="4646327"/>
              <a:chExt cx="2675881" cy="112847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299" y="4974159"/>
                <a:ext cx="2618782" cy="800647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457200" y="4646327"/>
                <a:ext cx="23916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Unified dispersion relation</a:t>
                </a:r>
                <a:endParaRPr lang="en-US" sz="1600" dirty="0"/>
              </a:p>
            </p:txBody>
          </p:sp>
        </p:grpSp>
        <p:sp>
          <p:nvSpPr>
            <p:cNvPr id="51" name="Right Arrow 50"/>
            <p:cNvSpPr/>
            <p:nvPr/>
          </p:nvSpPr>
          <p:spPr>
            <a:xfrm flipH="1">
              <a:off x="4493290" y="2997146"/>
              <a:ext cx="1341792" cy="1150814"/>
            </a:xfrm>
            <a:prstGeom prst="rightArrow">
              <a:avLst>
                <a:gd name="adj1" fmla="val 63522"/>
                <a:gd name="adj2" fmla="val 51229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 smtClean="0">
                  <a:solidFill>
                    <a:srgbClr val="FF0000"/>
                  </a:solidFill>
                </a:rPr>
                <a:t>Weak guiding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7639" y="3402910"/>
            <a:ext cx="3002161" cy="3205145"/>
            <a:chOff x="117639" y="3402910"/>
            <a:chExt cx="3002161" cy="3205145"/>
          </a:xfrm>
        </p:grpSpPr>
        <p:grpSp>
          <p:nvGrpSpPr>
            <p:cNvPr id="41" name="Group 40"/>
            <p:cNvGrpSpPr/>
            <p:nvPr/>
          </p:nvGrpSpPr>
          <p:grpSpPr>
            <a:xfrm>
              <a:off x="167439" y="5646643"/>
              <a:ext cx="2952361" cy="961412"/>
              <a:chOff x="717280" y="6313438"/>
              <a:chExt cx="3181395" cy="102419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717280" y="6999082"/>
                <a:ext cx="25446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Field distribution in cladding</a:t>
                </a:r>
                <a:endParaRPr lang="en-US" sz="1600" dirty="0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8"/>
              <a:srcRect r="4078"/>
              <a:stretch/>
            </p:blipFill>
            <p:spPr>
              <a:xfrm>
                <a:off x="723899" y="6313438"/>
                <a:ext cx="3174776" cy="75370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117639" y="4407129"/>
              <a:ext cx="2976028" cy="1131086"/>
              <a:chOff x="3727368" y="5447340"/>
              <a:chExt cx="2848642" cy="1131086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9"/>
              <a:srcRect l="1043"/>
              <a:stretch/>
            </p:blipFill>
            <p:spPr>
              <a:xfrm>
                <a:off x="3727368" y="5447340"/>
                <a:ext cx="2848642" cy="75430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3727368" y="6239872"/>
                <a:ext cx="2214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Field distribution in core</a:t>
                </a:r>
                <a:endParaRPr lang="en-US" sz="1600" dirty="0"/>
              </a:p>
            </p:txBody>
          </p:sp>
        </p:grpSp>
        <p:sp>
          <p:nvSpPr>
            <p:cNvPr id="56" name="Bent Arrow 55"/>
            <p:cNvSpPr/>
            <p:nvPr/>
          </p:nvSpPr>
          <p:spPr>
            <a:xfrm rot="5400000" flipV="1">
              <a:off x="1002077" y="3456845"/>
              <a:ext cx="1062448" cy="954578"/>
            </a:xfrm>
            <a:prstGeom prst="bentArrow">
              <a:avLst>
                <a:gd name="adj1" fmla="val 30897"/>
                <a:gd name="adj2" fmla="val 36794"/>
                <a:gd name="adj3" fmla="val 34275"/>
                <a:gd name="adj4" fmla="val 35888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85155" y="4477279"/>
            <a:ext cx="6123128" cy="1876864"/>
            <a:chOff x="2985155" y="4477279"/>
            <a:chExt cx="6123128" cy="18768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/>
            <a:srcRect b="39747"/>
            <a:stretch/>
          </p:blipFill>
          <p:spPr>
            <a:xfrm>
              <a:off x="3201817" y="4477279"/>
              <a:ext cx="5906466" cy="1876864"/>
            </a:xfrm>
            <a:prstGeom prst="rect">
              <a:avLst/>
            </a:prstGeom>
          </p:spPr>
        </p:pic>
        <p:sp>
          <p:nvSpPr>
            <p:cNvPr id="58" name="Right Arrow 57"/>
            <p:cNvSpPr/>
            <p:nvPr/>
          </p:nvSpPr>
          <p:spPr>
            <a:xfrm rot="20882933">
              <a:off x="3076135" y="5817508"/>
              <a:ext cx="401760" cy="505594"/>
            </a:xfrm>
            <a:prstGeom prst="right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/>
            <p:cNvSpPr/>
            <p:nvPr/>
          </p:nvSpPr>
          <p:spPr>
            <a:xfrm rot="1631993">
              <a:off x="2985155" y="4691977"/>
              <a:ext cx="837297" cy="505594"/>
            </a:xfrm>
            <a:prstGeom prst="right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675254" y="111628"/>
            <a:ext cx="2381255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e.g. Snyder</a:t>
            </a:r>
            <a:r>
              <a:rPr lang="en-US" sz="1200" dirty="0"/>
              <a:t>, A. W. and Love, J. D., [Optical Waveguide Theory], Chapman and Hall Ltd. (1983).</a:t>
            </a:r>
          </a:p>
        </p:txBody>
      </p:sp>
    </p:spTree>
    <p:extLst>
      <p:ext uri="{BB962C8B-B14F-4D97-AF65-F5344CB8AC3E}">
        <p14:creationId xmlns:p14="http://schemas.microsoft.com/office/powerpoint/2010/main" val="257207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realistic case (2D)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33" y="2117227"/>
            <a:ext cx="4956431" cy="4098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480" y="1580871"/>
            <a:ext cx="723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2-D geometry using multicore </a:t>
            </a:r>
            <a:r>
              <a:rPr lang="en-US" i="1" dirty="0" err="1" smtClean="0"/>
              <a:t>fibre</a:t>
            </a:r>
            <a:r>
              <a:rPr lang="en-US" i="1" dirty="0" smtClean="0"/>
              <a:t> </a:t>
            </a:r>
            <a:r>
              <a:rPr lang="en-US" dirty="0" smtClean="0"/>
              <a:t>(Leon-</a:t>
            </a:r>
            <a:r>
              <a:rPr lang="en-US" dirty="0" err="1" smtClean="0"/>
              <a:t>Saval</a:t>
            </a:r>
            <a:r>
              <a:rPr lang="en-US" dirty="0"/>
              <a:t> </a:t>
            </a:r>
            <a:r>
              <a:rPr lang="en-US" dirty="0" smtClean="0"/>
              <a:t>et al. </a:t>
            </a:r>
            <a:r>
              <a:rPr lang="en-US" dirty="0" err="1" smtClean="0"/>
              <a:t>OpEx</a:t>
            </a:r>
            <a:r>
              <a:rPr lang="en-US" dirty="0" smtClean="0"/>
              <a:t> 18, 8430 (2010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152" y="3045120"/>
            <a:ext cx="132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Degenerate </a:t>
            </a:r>
            <a:r>
              <a:rPr lang="en-US" dirty="0" err="1" smtClean="0"/>
              <a:t>supermode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95644" y="3045120"/>
            <a:ext cx="1127409" cy="310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75344" y="4451089"/>
            <a:ext cx="57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5954" y="4467460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9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ways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7339" y="1840030"/>
            <a:ext cx="2612954" cy="471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ee e.g. </a:t>
            </a:r>
          </a:p>
          <a:p>
            <a:pPr marL="176213" indent="-176213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/>
              <a:t>Noordegraaf</a:t>
            </a:r>
            <a:r>
              <a:rPr lang="en-US" sz="1600" dirty="0" smtClean="0"/>
              <a:t> et al. </a:t>
            </a:r>
            <a:r>
              <a:rPr lang="en-US" sz="1600" dirty="0" err="1" smtClean="0"/>
              <a:t>OpEx</a:t>
            </a:r>
            <a:r>
              <a:rPr lang="en-US" sz="1600" dirty="0" smtClean="0"/>
              <a:t> 17, 1988 (2009); </a:t>
            </a:r>
            <a:r>
              <a:rPr lang="en-US" sz="1600" dirty="0" err="1" smtClean="0"/>
              <a:t>OpEx</a:t>
            </a:r>
            <a:r>
              <a:rPr lang="en-US" sz="1600" dirty="0" smtClean="0"/>
              <a:t> 18, 4673 (2010)</a:t>
            </a:r>
          </a:p>
          <a:p>
            <a:pPr marL="176213" indent="-176213">
              <a:lnSpc>
                <a:spcPct val="120000"/>
              </a:lnSpc>
              <a:buFont typeface="Arial"/>
              <a:buChar char="•"/>
            </a:pPr>
            <a:r>
              <a:rPr lang="en-US" sz="1600" dirty="0"/>
              <a:t>Leon-</a:t>
            </a:r>
            <a:r>
              <a:rPr lang="en-US" sz="1600" dirty="0" err="1"/>
              <a:t>Saval</a:t>
            </a:r>
            <a:r>
              <a:rPr lang="en-US" sz="1600" dirty="0"/>
              <a:t> et al. Opt </a:t>
            </a:r>
            <a:r>
              <a:rPr lang="en-US" sz="1600" dirty="0" err="1"/>
              <a:t>Lett</a:t>
            </a:r>
            <a:r>
              <a:rPr lang="en-US" sz="1600" dirty="0"/>
              <a:t> 30, 2545 (2005</a:t>
            </a:r>
            <a:r>
              <a:rPr lang="en-US" sz="1600" dirty="0" smtClean="0"/>
              <a:t>)</a:t>
            </a:r>
            <a:endParaRPr lang="en-US" sz="1600" dirty="0"/>
          </a:p>
          <a:p>
            <a:pPr marL="176213" indent="-176213">
              <a:lnSpc>
                <a:spcPct val="120000"/>
              </a:lnSpc>
              <a:buFont typeface="Arial"/>
              <a:buChar char="•"/>
            </a:pPr>
            <a:r>
              <a:rPr lang="en-US" sz="1600" dirty="0" err="1"/>
              <a:t>Jovanovic</a:t>
            </a:r>
            <a:r>
              <a:rPr lang="en-US" sz="1600" dirty="0"/>
              <a:t> </a:t>
            </a:r>
            <a:r>
              <a:rPr lang="en-US" sz="1600" dirty="0" err="1"/>
              <a:t>OpEx</a:t>
            </a:r>
            <a:r>
              <a:rPr lang="en-US" sz="1600" dirty="0"/>
              <a:t> 20, 15 (2012</a:t>
            </a:r>
            <a:r>
              <a:rPr lang="en-US" sz="1600" dirty="0" smtClean="0"/>
              <a:t>)</a:t>
            </a:r>
          </a:p>
          <a:p>
            <a:pPr marL="176213" indent="-176213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Birks et al.  </a:t>
            </a:r>
            <a:r>
              <a:rPr lang="en-US" sz="1600" dirty="0" err="1" smtClean="0"/>
              <a:t>OpEx</a:t>
            </a:r>
            <a:r>
              <a:rPr lang="en-US" sz="1600" dirty="0" smtClean="0"/>
              <a:t> </a:t>
            </a:r>
            <a:r>
              <a:rPr lang="en-US" sz="1600" dirty="0"/>
              <a:t>20, 13996-4008 (2012). </a:t>
            </a:r>
          </a:p>
          <a:p>
            <a:pPr marL="176213" indent="-176213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Thomson</a:t>
            </a:r>
            <a:r>
              <a:rPr lang="en-US" sz="1600" dirty="0"/>
              <a:t>, </a:t>
            </a:r>
            <a:r>
              <a:rPr lang="en-US" sz="1600" dirty="0" smtClean="0"/>
              <a:t> </a:t>
            </a:r>
            <a:r>
              <a:rPr lang="en-US" sz="1600" dirty="0" err="1" smtClean="0"/>
              <a:t>Kar</a:t>
            </a:r>
            <a:r>
              <a:rPr lang="en-US" sz="1600" dirty="0" smtClean="0"/>
              <a:t>, and Allington</a:t>
            </a:r>
            <a:r>
              <a:rPr lang="en-US" sz="1600" dirty="0"/>
              <a:t>-Smith, </a:t>
            </a:r>
            <a:r>
              <a:rPr lang="en-US" sz="1600" dirty="0" err="1" smtClean="0"/>
              <a:t>OpEx</a:t>
            </a:r>
            <a:r>
              <a:rPr lang="en-US" sz="1600" dirty="0" smtClean="0"/>
              <a:t> </a:t>
            </a:r>
            <a:r>
              <a:rPr lang="en-US" sz="1600" dirty="0"/>
              <a:t>17, 1963-1969 (2009).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37120"/>
          <a:stretch/>
        </p:blipFill>
        <p:spPr>
          <a:xfrm>
            <a:off x="3271884" y="1852988"/>
            <a:ext cx="5039758" cy="3716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7797" y="5530095"/>
            <a:ext cx="228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Birks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Fractional energy </a:t>
            </a:r>
            <a:r>
              <a:rPr lang="en-US" dirty="0" err="1" smtClean="0"/>
              <a:t>vs</a:t>
            </a:r>
            <a:r>
              <a:rPr lang="en-US" dirty="0" smtClean="0"/>
              <a:t> mode count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70" y="1369892"/>
            <a:ext cx="5283200" cy="433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8021" y="1287502"/>
            <a:ext cx="37839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Calculated using overlap integral  between waveguide </a:t>
            </a:r>
            <a:r>
              <a:rPr lang="en-US" sz="1600" dirty="0" smtClean="0"/>
              <a:t>and </a:t>
            </a:r>
            <a:r>
              <a:rPr lang="en-US" sz="1600" dirty="0" smtClean="0"/>
              <a:t>propagating mode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2228529"/>
            <a:ext cx="35179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60" y="2811393"/>
            <a:ext cx="24892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472" y="3714429"/>
            <a:ext cx="1638300" cy="596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153" y="3435029"/>
            <a:ext cx="2870200" cy="27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2421" y="1243263"/>
            <a:ext cx="367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calculation for 50μm FWHM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153" y="4311329"/>
            <a:ext cx="2849756" cy="23726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84283" y="5700592"/>
            <a:ext cx="340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Moffat has very extended wings as Gaussian but same FWHM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988529" y="5578058"/>
            <a:ext cx="650943" cy="261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57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5067-4D99-B64F-B692-FA918D9B26C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48" y="1314723"/>
            <a:ext cx="9144000" cy="49834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lunch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497941" y="2358690"/>
            <a:ext cx="2804951" cy="686645"/>
          </a:xfrm>
          <a:prstGeom prst="wedgeEllipseCallout">
            <a:avLst>
              <a:gd name="adj1" fmla="val 11274"/>
              <a:gd name="adj2" fmla="val 10045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A030C"/>
                </a:solidFill>
              </a:rPr>
              <a:t>So we need  12 copies of the </a:t>
            </a:r>
            <a:r>
              <a:rPr lang="en-US" sz="1600" dirty="0" err="1" smtClean="0">
                <a:solidFill>
                  <a:srgbClr val="0A030C"/>
                </a:solidFill>
              </a:rPr>
              <a:t>reciept</a:t>
            </a:r>
            <a:r>
              <a:rPr lang="en-US" sz="1600" dirty="0" smtClean="0">
                <a:solidFill>
                  <a:srgbClr val="0A030C"/>
                </a:solidFill>
              </a:rPr>
              <a:t>?</a:t>
            </a:r>
            <a:endParaRPr lang="en-US" sz="1600" baseline="30000" dirty="0">
              <a:solidFill>
                <a:srgbClr val="0A030C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302892" y="2553382"/>
            <a:ext cx="2088143" cy="702004"/>
          </a:xfrm>
          <a:prstGeom prst="wedgeEllipseCallout">
            <a:avLst>
              <a:gd name="adj1" fmla="val -35840"/>
              <a:gd name="adj2" fmla="val 8693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A030C"/>
                </a:solidFill>
              </a:rPr>
              <a:t>But I didn’t have a starter</a:t>
            </a:r>
            <a:endParaRPr lang="en-US" sz="1600" baseline="30000" dirty="0">
              <a:solidFill>
                <a:srgbClr val="0A030C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13303" y="1851378"/>
            <a:ext cx="2026149" cy="702004"/>
          </a:xfrm>
          <a:prstGeom prst="wedgeEllipseCallout">
            <a:avLst>
              <a:gd name="adj1" fmla="val -48051"/>
              <a:gd name="adj2" fmla="val 1001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A030C"/>
                </a:solidFill>
              </a:rPr>
              <a:t>Who ordered the 5000 anchovies?</a:t>
            </a:r>
            <a:endParaRPr lang="en-US" sz="1400" baseline="30000" dirty="0">
              <a:solidFill>
                <a:srgbClr val="0A030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348" y="85305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There is no such thing as a free </a:t>
            </a:r>
            <a:r>
              <a:rPr lang="en-US" b="1" dirty="0" smtClean="0"/>
              <a:t>lunch</a:t>
            </a:r>
            <a:r>
              <a:rPr lang="en-US" sz="1600" dirty="0" smtClean="0"/>
              <a:t>. </a:t>
            </a:r>
            <a:r>
              <a:rPr lang="en-US" sz="1400" i="1" dirty="0" smtClean="0"/>
              <a:t>Anon. </a:t>
            </a:r>
            <a:r>
              <a:rPr lang="en-US" sz="1400" i="1" dirty="0"/>
              <a:t>in response to  Henry Wallace, US vice-president, 1943)</a:t>
            </a:r>
          </a:p>
        </p:txBody>
      </p:sp>
    </p:spTree>
    <p:extLst>
      <p:ext uri="{BB962C8B-B14F-4D97-AF65-F5344CB8AC3E}">
        <p14:creationId xmlns:p14="http://schemas.microsoft.com/office/powerpoint/2010/main" val="14168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</a:t>
            </a:r>
            <a:r>
              <a:rPr lang="en-US" dirty="0" smtClean="0"/>
              <a:t>lunch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1145" y="4099346"/>
            <a:ext cx="32450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To first order IPS is as large as traditional </a:t>
            </a:r>
            <a:r>
              <a:rPr lang="en-US" sz="2000" b="1" dirty="0" smtClean="0">
                <a:solidFill>
                  <a:srgbClr val="FF0000"/>
                </a:solidFill>
              </a:rPr>
              <a:t>instrument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008000"/>
                </a:solidFill>
              </a:rPr>
              <a:t>Focus </a:t>
            </a:r>
            <a:r>
              <a:rPr lang="en-US" sz="2000" b="1" dirty="0">
                <a:solidFill>
                  <a:srgbClr val="008000"/>
                </a:solidFill>
              </a:rPr>
              <a:t>on applications where mode </a:t>
            </a:r>
            <a:r>
              <a:rPr lang="en-US" sz="2000" b="1" dirty="0" smtClean="0">
                <a:solidFill>
                  <a:srgbClr val="008000"/>
                </a:solidFill>
              </a:rPr>
              <a:t>count small </a:t>
            </a:r>
            <a:r>
              <a:rPr lang="en-US" sz="2000" b="1" dirty="0" smtClean="0">
                <a:solidFill>
                  <a:srgbClr val="008000"/>
                </a:solidFill>
              </a:rPr>
              <a:t>– near to </a:t>
            </a:r>
            <a:r>
              <a:rPr lang="en-US" sz="2000" b="1" dirty="0">
                <a:solidFill>
                  <a:srgbClr val="008000"/>
                </a:solidFill>
              </a:rPr>
              <a:t>diffraction limit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sp>
        <p:nvSpPr>
          <p:cNvPr id="186" name="TextBox 185"/>
          <p:cNvSpPr txBox="1"/>
          <p:nvPr/>
        </p:nvSpPr>
        <p:spPr>
          <a:xfrm>
            <a:off x="301145" y="1252580"/>
            <a:ext cx="32450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Celestial light is </a:t>
            </a:r>
            <a:r>
              <a:rPr lang="en-US" sz="2000" dirty="0" err="1" smtClean="0"/>
              <a:t>Multimoded</a:t>
            </a:r>
            <a:r>
              <a:rPr lang="en-US" sz="2000" dirty="0" smtClean="0"/>
              <a:t> (</a:t>
            </a:r>
            <a:r>
              <a:rPr lang="en-US" sz="2000" dirty="0" smtClean="0"/>
              <a:t>aperture &gt;</a:t>
            </a:r>
            <a:r>
              <a:rPr lang="en-US" sz="2000" dirty="0" smtClean="0"/>
              <a:t>&gt; diffraction-limit) </a:t>
            </a:r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Each mode to be dispersed separately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Alternately, can use multiple-input AWG and cross-disperse but bulky</a:t>
            </a:r>
            <a:endParaRPr lang="en-US" sz="2000" dirty="0"/>
          </a:p>
        </p:txBody>
      </p:sp>
      <p:sp>
        <p:nvSpPr>
          <p:cNvPr id="10" name="Right Arrow 9"/>
          <p:cNvSpPr/>
          <p:nvPr/>
        </p:nvSpPr>
        <p:spPr>
          <a:xfrm>
            <a:off x="3164112" y="1916779"/>
            <a:ext cx="516116" cy="9891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 descr="concept_diag.eps"/>
          <p:cNvPicPr/>
          <p:nvPr/>
        </p:nvPicPr>
        <p:blipFill>
          <a:blip r:embed="rId2"/>
          <a:stretch>
            <a:fillRect/>
          </a:stretch>
        </p:blipFill>
        <p:spPr>
          <a:xfrm>
            <a:off x="4740756" y="5558477"/>
            <a:ext cx="3687712" cy="996188"/>
          </a:xfrm>
          <a:prstGeom prst="rect">
            <a:avLst/>
          </a:prstGeom>
        </p:spPr>
      </p:pic>
      <p:grpSp>
        <p:nvGrpSpPr>
          <p:cNvPr id="208" name="Group 207"/>
          <p:cNvGrpSpPr/>
          <p:nvPr/>
        </p:nvGrpSpPr>
        <p:grpSpPr>
          <a:xfrm>
            <a:off x="3784972" y="1013330"/>
            <a:ext cx="5156543" cy="4734240"/>
            <a:chOff x="375959" y="241100"/>
            <a:chExt cx="7545345" cy="6927407"/>
          </a:xfrm>
        </p:grpSpPr>
        <p:sp>
          <p:nvSpPr>
            <p:cNvPr id="209" name="Right Arrow 208"/>
            <p:cNvSpPr/>
            <p:nvPr/>
          </p:nvSpPr>
          <p:spPr>
            <a:xfrm>
              <a:off x="5879587" y="2996280"/>
              <a:ext cx="590315" cy="686741"/>
            </a:xfrm>
            <a:prstGeom prst="rightArrow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1967954" y="738235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bg1"/>
                  </a:solidFill>
                </a:rPr>
                <a:t>ispersedField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967954" y="1810148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Field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12" name="Right Arrow 211"/>
            <p:cNvSpPr/>
            <p:nvPr/>
          </p:nvSpPr>
          <p:spPr>
            <a:xfrm>
              <a:off x="2899287" y="931485"/>
              <a:ext cx="1951839" cy="564445"/>
            </a:xfrm>
            <a:prstGeom prst="rightArrow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388472" y="1805303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4917835" y="1805303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6443716" y="1805303"/>
              <a:ext cx="931333" cy="931333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29" name="Right Arrow 228"/>
            <p:cNvSpPr/>
            <p:nvPr/>
          </p:nvSpPr>
          <p:spPr>
            <a:xfrm>
              <a:off x="5853401" y="1927599"/>
              <a:ext cx="590315" cy="686741"/>
            </a:xfrm>
            <a:prstGeom prst="rightArrow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922068" y="748041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6447949" y="748041"/>
              <a:ext cx="931333" cy="931333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37" name="Right Arrow 236"/>
            <p:cNvSpPr/>
            <p:nvPr/>
          </p:nvSpPr>
          <p:spPr>
            <a:xfrm>
              <a:off x="5857634" y="870337"/>
              <a:ext cx="590315" cy="686741"/>
            </a:xfrm>
            <a:prstGeom prst="rightArrow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443716" y="2873984"/>
              <a:ext cx="931333" cy="931333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239" name="Straight Arrow Connector 238"/>
            <p:cNvCxnSpPr>
              <a:stCxn id="248" idx="3"/>
              <a:endCxn id="337" idx="1"/>
            </p:cNvCxnSpPr>
            <p:nvPr/>
          </p:nvCxnSpPr>
          <p:spPr>
            <a:xfrm flipV="1">
              <a:off x="5633215" y="4852328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Elbow Connector 239"/>
            <p:cNvCxnSpPr>
              <a:stCxn id="424" idx="3"/>
              <a:endCxn id="249" idx="1"/>
            </p:cNvCxnSpPr>
            <p:nvPr/>
          </p:nvCxnSpPr>
          <p:spPr>
            <a:xfrm flipV="1">
              <a:off x="2914124" y="4740120"/>
              <a:ext cx="744864" cy="349549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1" name="Group 240"/>
            <p:cNvGrpSpPr/>
            <p:nvPr/>
          </p:nvGrpSpPr>
          <p:grpSpPr>
            <a:xfrm>
              <a:off x="1982791" y="4979602"/>
              <a:ext cx="931333" cy="912189"/>
              <a:chOff x="1009778" y="4874018"/>
              <a:chExt cx="931333" cy="912189"/>
            </a:xfrm>
            <a:noFill/>
            <a:effectLst/>
          </p:grpSpPr>
          <p:sp>
            <p:nvSpPr>
              <p:cNvPr id="424" name="Rectangle 423"/>
              <p:cNvSpPr/>
              <p:nvPr/>
            </p:nvSpPr>
            <p:spPr>
              <a:xfrm>
                <a:off x="1009778" y="4874018"/>
                <a:ext cx="931333" cy="220133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1009778" y="5103020"/>
                <a:ext cx="931333" cy="220133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1009778" y="5334803"/>
                <a:ext cx="931333" cy="220133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1009778" y="5566074"/>
                <a:ext cx="931333" cy="220133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42" name="Elbow Connector 241"/>
            <p:cNvCxnSpPr>
              <a:stCxn id="244" idx="3"/>
              <a:endCxn id="247" idx="1"/>
            </p:cNvCxnSpPr>
            <p:nvPr/>
          </p:nvCxnSpPr>
          <p:spPr>
            <a:xfrm flipV="1">
              <a:off x="4140814" y="4737639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ectangle 242"/>
            <p:cNvSpPr/>
            <p:nvPr/>
          </p:nvSpPr>
          <p:spPr>
            <a:xfrm>
              <a:off x="3658988" y="4563396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3658988" y="4683310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658988" y="4802958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151389" y="4560782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151389" y="4680696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5151389" y="4800344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658988" y="4563396"/>
              <a:ext cx="481826" cy="35344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50" name="Straight Arrow Connector 249"/>
            <p:cNvCxnSpPr>
              <a:stCxn id="247" idx="3"/>
              <a:endCxn id="336" idx="1"/>
            </p:cNvCxnSpPr>
            <p:nvPr/>
          </p:nvCxnSpPr>
          <p:spPr>
            <a:xfrm flipV="1">
              <a:off x="5633215" y="4732680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>
              <a:stCxn id="246" idx="3"/>
              <a:endCxn id="335" idx="1"/>
            </p:cNvCxnSpPr>
            <p:nvPr/>
          </p:nvCxnSpPr>
          <p:spPr>
            <a:xfrm flipV="1">
              <a:off x="5633215" y="4612766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Elbow Connector 252"/>
            <p:cNvCxnSpPr>
              <a:stCxn id="243" idx="3"/>
              <a:endCxn id="246" idx="1"/>
            </p:cNvCxnSpPr>
            <p:nvPr/>
          </p:nvCxnSpPr>
          <p:spPr>
            <a:xfrm flipV="1">
              <a:off x="4140814" y="4617725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Elbow Connector 254"/>
            <p:cNvCxnSpPr>
              <a:stCxn id="245" idx="3"/>
              <a:endCxn id="248" idx="1"/>
            </p:cNvCxnSpPr>
            <p:nvPr/>
          </p:nvCxnSpPr>
          <p:spPr>
            <a:xfrm flipV="1">
              <a:off x="4140814" y="4857287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>
              <a:stCxn id="295" idx="3"/>
              <a:endCxn id="340" idx="1"/>
            </p:cNvCxnSpPr>
            <p:nvPr/>
          </p:nvCxnSpPr>
          <p:spPr>
            <a:xfrm flipV="1">
              <a:off x="5630030" y="5319590"/>
              <a:ext cx="830711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Elbow Connector 256"/>
            <p:cNvCxnSpPr>
              <a:stCxn id="425" idx="3"/>
              <a:endCxn id="296" idx="1"/>
            </p:cNvCxnSpPr>
            <p:nvPr/>
          </p:nvCxnSpPr>
          <p:spPr>
            <a:xfrm flipV="1">
              <a:off x="2914124" y="5207382"/>
              <a:ext cx="741679" cy="111289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Elbow Connector 258"/>
            <p:cNvCxnSpPr>
              <a:stCxn id="291" idx="3"/>
              <a:endCxn id="294" idx="1"/>
            </p:cNvCxnSpPr>
            <p:nvPr/>
          </p:nvCxnSpPr>
          <p:spPr>
            <a:xfrm flipV="1">
              <a:off x="4137629" y="5204901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Rectangle 289"/>
            <p:cNvSpPr/>
            <p:nvPr/>
          </p:nvSpPr>
          <p:spPr>
            <a:xfrm>
              <a:off x="3655803" y="5030658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655803" y="5150572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3655803" y="5270220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148204" y="5028044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148204" y="5147958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148204" y="5267606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655803" y="5030658"/>
              <a:ext cx="481826" cy="35344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97" name="Straight Arrow Connector 296"/>
            <p:cNvCxnSpPr>
              <a:stCxn id="294" idx="3"/>
              <a:endCxn id="339" idx="1"/>
            </p:cNvCxnSpPr>
            <p:nvPr/>
          </p:nvCxnSpPr>
          <p:spPr>
            <a:xfrm flipV="1">
              <a:off x="5630030" y="5199942"/>
              <a:ext cx="830711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/>
            <p:cNvCxnSpPr>
              <a:endCxn id="338" idx="1"/>
            </p:cNvCxnSpPr>
            <p:nvPr/>
          </p:nvCxnSpPr>
          <p:spPr>
            <a:xfrm>
              <a:off x="5611216" y="5079163"/>
              <a:ext cx="849525" cy="86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Elbow Connector 311"/>
            <p:cNvCxnSpPr/>
            <p:nvPr/>
          </p:nvCxnSpPr>
          <p:spPr>
            <a:xfrm flipV="1">
              <a:off x="4137629" y="5079162"/>
              <a:ext cx="1010575" cy="1307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Elbow Connector 312"/>
            <p:cNvCxnSpPr>
              <a:stCxn id="292" idx="3"/>
              <a:endCxn id="295" idx="1"/>
            </p:cNvCxnSpPr>
            <p:nvPr/>
          </p:nvCxnSpPr>
          <p:spPr>
            <a:xfrm flipV="1">
              <a:off x="4137629" y="5324549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>
              <a:stCxn id="321" idx="3"/>
              <a:endCxn id="343" idx="1"/>
            </p:cNvCxnSpPr>
            <p:nvPr/>
          </p:nvCxnSpPr>
          <p:spPr>
            <a:xfrm flipV="1">
              <a:off x="5633215" y="5786038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Elbow Connector 314"/>
            <p:cNvCxnSpPr>
              <a:stCxn id="317" idx="3"/>
              <a:endCxn id="320" idx="1"/>
            </p:cNvCxnSpPr>
            <p:nvPr/>
          </p:nvCxnSpPr>
          <p:spPr>
            <a:xfrm flipV="1">
              <a:off x="4140814" y="5671349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Rectangle 315"/>
            <p:cNvSpPr/>
            <p:nvPr/>
          </p:nvSpPr>
          <p:spPr>
            <a:xfrm>
              <a:off x="3658988" y="5497106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3658988" y="5617020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3658988" y="5736668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5151389" y="5494492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5151389" y="5614406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5151389" y="5734054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3658988" y="5497106"/>
              <a:ext cx="481826" cy="35344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23" name="Straight Arrow Connector 322"/>
            <p:cNvCxnSpPr>
              <a:stCxn id="320" idx="3"/>
              <a:endCxn id="342" idx="1"/>
            </p:cNvCxnSpPr>
            <p:nvPr/>
          </p:nvCxnSpPr>
          <p:spPr>
            <a:xfrm flipV="1">
              <a:off x="5633215" y="5666390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>
              <a:stCxn id="319" idx="3"/>
              <a:endCxn id="341" idx="1"/>
            </p:cNvCxnSpPr>
            <p:nvPr/>
          </p:nvCxnSpPr>
          <p:spPr>
            <a:xfrm flipV="1">
              <a:off x="5633215" y="5546476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Elbow Connector 324"/>
            <p:cNvCxnSpPr>
              <a:stCxn id="316" idx="3"/>
              <a:endCxn id="319" idx="1"/>
            </p:cNvCxnSpPr>
            <p:nvPr/>
          </p:nvCxnSpPr>
          <p:spPr>
            <a:xfrm flipV="1">
              <a:off x="4140814" y="5551435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Elbow Connector 325"/>
            <p:cNvCxnSpPr>
              <a:stCxn id="318" idx="3"/>
              <a:endCxn id="321" idx="1"/>
            </p:cNvCxnSpPr>
            <p:nvPr/>
          </p:nvCxnSpPr>
          <p:spPr>
            <a:xfrm flipV="1">
              <a:off x="4140814" y="5790997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>
              <a:stCxn id="334" idx="3"/>
              <a:endCxn id="346" idx="1"/>
            </p:cNvCxnSpPr>
            <p:nvPr/>
          </p:nvCxnSpPr>
          <p:spPr>
            <a:xfrm flipV="1">
              <a:off x="5633215" y="6248379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Elbow Connector 327"/>
            <p:cNvCxnSpPr>
              <a:stCxn id="330" idx="3"/>
              <a:endCxn id="333" idx="1"/>
            </p:cNvCxnSpPr>
            <p:nvPr/>
          </p:nvCxnSpPr>
          <p:spPr>
            <a:xfrm flipV="1">
              <a:off x="4140814" y="6133690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Rectangle 328"/>
            <p:cNvSpPr/>
            <p:nvPr/>
          </p:nvSpPr>
          <p:spPr>
            <a:xfrm>
              <a:off x="3658988" y="5959447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3658988" y="6079361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3658988" y="6199009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5151389" y="5956833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5151389" y="6076747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151389" y="6196395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6467077" y="4555823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6467077" y="4675737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6467077" y="4795385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460741" y="5023085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460741" y="5142999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6460741" y="5262647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6467077" y="5489533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6467077" y="5609447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6467077" y="5729095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6467077" y="5951874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6467077" y="6071788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6467077" y="6191436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3658988" y="5951873"/>
              <a:ext cx="481826" cy="36102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48" name="Straight Arrow Connector 347"/>
            <p:cNvCxnSpPr>
              <a:stCxn id="333" idx="3"/>
              <a:endCxn id="345" idx="1"/>
            </p:cNvCxnSpPr>
            <p:nvPr/>
          </p:nvCxnSpPr>
          <p:spPr>
            <a:xfrm flipV="1">
              <a:off x="5633215" y="6128731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Elbow Connector 348"/>
            <p:cNvCxnSpPr>
              <a:stCxn id="331" idx="3"/>
              <a:endCxn id="334" idx="1"/>
            </p:cNvCxnSpPr>
            <p:nvPr/>
          </p:nvCxnSpPr>
          <p:spPr>
            <a:xfrm flipV="1">
              <a:off x="4140814" y="6253338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Elbow Connector 349"/>
            <p:cNvCxnSpPr>
              <a:stCxn id="426" idx="3"/>
              <a:endCxn id="317" idx="1"/>
            </p:cNvCxnSpPr>
            <p:nvPr/>
          </p:nvCxnSpPr>
          <p:spPr>
            <a:xfrm>
              <a:off x="2914124" y="5550454"/>
              <a:ext cx="744864" cy="123509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Elbow Connector 350"/>
            <p:cNvCxnSpPr>
              <a:stCxn id="427" idx="3"/>
              <a:endCxn id="347" idx="1"/>
            </p:cNvCxnSpPr>
            <p:nvPr/>
          </p:nvCxnSpPr>
          <p:spPr>
            <a:xfrm>
              <a:off x="2914124" y="5781725"/>
              <a:ext cx="744864" cy="350659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Rectangle 351"/>
            <p:cNvSpPr/>
            <p:nvPr/>
          </p:nvSpPr>
          <p:spPr>
            <a:xfrm>
              <a:off x="1982791" y="4970339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1982791" y="4970080"/>
              <a:ext cx="931333" cy="931333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Field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2991092" y="6402902"/>
              <a:ext cx="1916033" cy="765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Photonic lantern</a:t>
              </a:r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4952411" y="6402902"/>
              <a:ext cx="924417" cy="450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AWGs</a:t>
              </a:r>
              <a:endParaRPr lang="en-US" sz="1400" dirty="0"/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6187446" y="6402902"/>
              <a:ext cx="1643784" cy="450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1D detectors</a:t>
              </a:r>
              <a:endParaRPr lang="en-US" sz="1400" dirty="0"/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930303" y="1085936"/>
              <a:ext cx="1092201" cy="450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Longslit</a:t>
              </a:r>
              <a:endParaRPr lang="en-US" sz="1400" dirty="0"/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930303" y="1947037"/>
              <a:ext cx="1066546" cy="76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Diverse</a:t>
              </a:r>
            </a:p>
            <a:p>
              <a:r>
                <a:rPr lang="en-US" sz="1400" dirty="0" smtClean="0"/>
                <a:t>field</a:t>
              </a:r>
              <a:endParaRPr lang="en-US" sz="1400" dirty="0"/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930303" y="2987771"/>
              <a:ext cx="1170925" cy="76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Multiple</a:t>
              </a:r>
            </a:p>
            <a:p>
              <a:r>
                <a:rPr lang="en-US" sz="1400" dirty="0" smtClean="0"/>
                <a:t>object</a:t>
              </a:r>
              <a:endParaRPr lang="en-US" sz="1400" dirty="0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2290581" y="870337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2290581" y="1008025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2290581" y="1145713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2290581" y="1283400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2305523" y="2170681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2305523" y="2308369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2440801" y="2308369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847530" y="951708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4847530" y="1089396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4847530" y="1227084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847530" y="1364771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2140985" y="5089669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2513533" y="5265017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2240066" y="5569817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2665933" y="5457134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4845585" y="1998991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4845585" y="2136679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845585" y="2274367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4845585" y="2412054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79" name="Straight Arrow Connector 378"/>
            <p:cNvCxnSpPr>
              <a:stCxn id="332" idx="3"/>
              <a:endCxn id="344" idx="1"/>
            </p:cNvCxnSpPr>
            <p:nvPr/>
          </p:nvCxnSpPr>
          <p:spPr>
            <a:xfrm flipV="1">
              <a:off x="5633215" y="6008817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Elbow Connector 379"/>
            <p:cNvCxnSpPr>
              <a:stCxn id="329" idx="3"/>
              <a:endCxn id="332" idx="1"/>
            </p:cNvCxnSpPr>
            <p:nvPr/>
          </p:nvCxnSpPr>
          <p:spPr>
            <a:xfrm flipV="1">
              <a:off x="4140814" y="6013776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TextBox 380"/>
            <p:cNvSpPr txBox="1"/>
            <p:nvPr/>
          </p:nvSpPr>
          <p:spPr>
            <a:xfrm>
              <a:off x="1699778" y="241100"/>
              <a:ext cx="1468432" cy="450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Input focus </a:t>
              </a: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3021555" y="241100"/>
              <a:ext cx="1583752" cy="76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 smtClean="0"/>
                <a:t>Reformatter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/switcher</a:t>
              </a:r>
              <a:endParaRPr lang="en-US" sz="1400" dirty="0"/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4344747" y="241100"/>
              <a:ext cx="2154064" cy="450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Slit  Spectrograph</a:t>
              </a:r>
              <a:endParaRPr lang="en-US" sz="1400" dirty="0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6356316" y="241100"/>
              <a:ext cx="1564988" cy="450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2D Detector</a:t>
              </a:r>
              <a:endParaRPr lang="en-US" sz="1400" dirty="0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3626251" y="4280750"/>
              <a:ext cx="481826" cy="11388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118652" y="4278136"/>
              <a:ext cx="481826" cy="11388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87" name="Straight Arrow Connector 386"/>
            <p:cNvCxnSpPr>
              <a:stCxn id="386" idx="3"/>
              <a:endCxn id="389" idx="1"/>
            </p:cNvCxnSpPr>
            <p:nvPr/>
          </p:nvCxnSpPr>
          <p:spPr>
            <a:xfrm flipV="1">
              <a:off x="5600478" y="4330120"/>
              <a:ext cx="833862" cy="49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Elbow Connector 387"/>
            <p:cNvCxnSpPr>
              <a:stCxn id="385" idx="3"/>
              <a:endCxn id="386" idx="1"/>
            </p:cNvCxnSpPr>
            <p:nvPr/>
          </p:nvCxnSpPr>
          <p:spPr>
            <a:xfrm flipV="1">
              <a:off x="4108077" y="4335079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Rectangle 388"/>
            <p:cNvSpPr/>
            <p:nvPr/>
          </p:nvSpPr>
          <p:spPr>
            <a:xfrm>
              <a:off x="6434340" y="4273177"/>
              <a:ext cx="958438" cy="113886"/>
            </a:xfrm>
            <a:prstGeom prst="rect">
              <a:avLst/>
            </a:prstGeom>
            <a:gradFill flip="none" rotWithShape="1">
              <a:gsLst>
                <a:gs pos="0">
                  <a:srgbClr val="1F23D5"/>
                </a:gs>
                <a:gs pos="100000">
                  <a:srgbClr val="800000"/>
                </a:gs>
                <a:gs pos="69000">
                  <a:srgbClr val="FFFF00"/>
                </a:gs>
                <a:gs pos="42000">
                  <a:srgbClr val="53D512"/>
                </a:gs>
              </a:gsLst>
              <a:lin ang="0" scaled="1"/>
              <a:tileRect/>
            </a:gra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472777" y="4266155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91" name="Elbow Connector 390"/>
            <p:cNvCxnSpPr/>
            <p:nvPr/>
          </p:nvCxnSpPr>
          <p:spPr>
            <a:xfrm flipV="1">
              <a:off x="2625299" y="4334338"/>
              <a:ext cx="1010575" cy="2614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Rectangle 391"/>
            <p:cNvSpPr/>
            <p:nvPr/>
          </p:nvSpPr>
          <p:spPr>
            <a:xfrm>
              <a:off x="2586441" y="1885337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93" name="Elbow Connector 392"/>
            <p:cNvCxnSpPr>
              <a:endCxn id="375" idx="1"/>
            </p:cNvCxnSpPr>
            <p:nvPr/>
          </p:nvCxnSpPr>
          <p:spPr>
            <a:xfrm>
              <a:off x="3388472" y="1947038"/>
              <a:ext cx="1457113" cy="116679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Elbow Connector 393"/>
            <p:cNvCxnSpPr>
              <a:endCxn id="378" idx="1"/>
            </p:cNvCxnSpPr>
            <p:nvPr/>
          </p:nvCxnSpPr>
          <p:spPr>
            <a:xfrm>
              <a:off x="3388472" y="2140797"/>
              <a:ext cx="1457113" cy="335983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Elbow Connector 394"/>
            <p:cNvCxnSpPr>
              <a:endCxn id="376" idx="1"/>
            </p:cNvCxnSpPr>
            <p:nvPr/>
          </p:nvCxnSpPr>
          <p:spPr>
            <a:xfrm flipV="1">
              <a:off x="3388472" y="2201405"/>
              <a:ext cx="1457113" cy="175868"/>
            </a:xfrm>
            <a:prstGeom prst="bentConnector3">
              <a:avLst>
                <a:gd name="adj1" fmla="val 13599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Elbow Connector 395"/>
            <p:cNvCxnSpPr>
              <a:endCxn id="377" idx="1"/>
            </p:cNvCxnSpPr>
            <p:nvPr/>
          </p:nvCxnSpPr>
          <p:spPr>
            <a:xfrm flipV="1">
              <a:off x="3388472" y="2339093"/>
              <a:ext cx="1457113" cy="241380"/>
            </a:xfrm>
            <a:prstGeom prst="bentConnector3">
              <a:avLst>
                <a:gd name="adj1" fmla="val 24878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Elbow Connector 396"/>
            <p:cNvCxnSpPr/>
            <p:nvPr/>
          </p:nvCxnSpPr>
          <p:spPr>
            <a:xfrm flipV="1">
              <a:off x="2434975" y="2138101"/>
              <a:ext cx="953497" cy="106964"/>
            </a:xfrm>
            <a:prstGeom prst="bentConnector3">
              <a:avLst>
                <a:gd name="adj1" fmla="val 24172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Elbow Connector 397"/>
            <p:cNvCxnSpPr>
              <a:stCxn id="365" idx="2"/>
            </p:cNvCxnSpPr>
            <p:nvPr/>
          </p:nvCxnSpPr>
          <p:spPr>
            <a:xfrm rot="16200000" flipH="1">
              <a:off x="2808034" y="2000035"/>
              <a:ext cx="142654" cy="1018225"/>
            </a:xfrm>
            <a:prstGeom prst="bentConnector2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Rectangle 398"/>
            <p:cNvSpPr/>
            <p:nvPr/>
          </p:nvSpPr>
          <p:spPr>
            <a:xfrm>
              <a:off x="1992344" y="2893881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Field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3412862" y="2889036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942225" y="2889036"/>
              <a:ext cx="931333" cy="93133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2150609" y="3134878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2195435" y="3459341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2480133" y="3444399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69975" y="3082724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4869975" y="3220412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4869975" y="3358100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4869975" y="3495787"/>
              <a:ext cx="129452" cy="1294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2700483" y="3212971"/>
              <a:ext cx="129452" cy="129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410" name="Elbow Connector 409"/>
            <p:cNvCxnSpPr>
              <a:endCxn id="405" idx="1"/>
            </p:cNvCxnSpPr>
            <p:nvPr/>
          </p:nvCxnSpPr>
          <p:spPr>
            <a:xfrm>
              <a:off x="3412862" y="3030771"/>
              <a:ext cx="1457113" cy="116679"/>
            </a:xfrm>
            <a:prstGeom prst="bentConnector3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Elbow Connector 410"/>
            <p:cNvCxnSpPr>
              <a:endCxn id="408" idx="1"/>
            </p:cNvCxnSpPr>
            <p:nvPr/>
          </p:nvCxnSpPr>
          <p:spPr>
            <a:xfrm>
              <a:off x="3412862" y="3224530"/>
              <a:ext cx="1457113" cy="335983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Elbow Connector 411"/>
            <p:cNvCxnSpPr>
              <a:endCxn id="406" idx="1"/>
            </p:cNvCxnSpPr>
            <p:nvPr/>
          </p:nvCxnSpPr>
          <p:spPr>
            <a:xfrm flipV="1">
              <a:off x="3412862" y="3285138"/>
              <a:ext cx="1457113" cy="175868"/>
            </a:xfrm>
            <a:prstGeom prst="bentConnector3">
              <a:avLst>
                <a:gd name="adj1" fmla="val 13599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Elbow Connector 412"/>
            <p:cNvCxnSpPr>
              <a:endCxn id="407" idx="1"/>
            </p:cNvCxnSpPr>
            <p:nvPr/>
          </p:nvCxnSpPr>
          <p:spPr>
            <a:xfrm flipV="1">
              <a:off x="3412862" y="3422826"/>
              <a:ext cx="1457113" cy="241380"/>
            </a:xfrm>
            <a:prstGeom prst="bentConnector3">
              <a:avLst>
                <a:gd name="adj1" fmla="val 24878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Elbow Connector 413"/>
            <p:cNvCxnSpPr>
              <a:stCxn id="402" idx="3"/>
            </p:cNvCxnSpPr>
            <p:nvPr/>
          </p:nvCxnSpPr>
          <p:spPr>
            <a:xfrm flipV="1">
              <a:off x="2280061" y="3030771"/>
              <a:ext cx="1147743" cy="168833"/>
            </a:xfrm>
            <a:prstGeom prst="bentConnector3">
              <a:avLst>
                <a:gd name="adj1" fmla="val 21812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Elbow Connector 414"/>
            <p:cNvCxnSpPr>
              <a:stCxn id="403" idx="2"/>
            </p:cNvCxnSpPr>
            <p:nvPr/>
          </p:nvCxnSpPr>
          <p:spPr>
            <a:xfrm rot="16200000" flipH="1">
              <a:off x="2801552" y="3047401"/>
              <a:ext cx="75417" cy="1158199"/>
            </a:xfrm>
            <a:prstGeom prst="bentConnector2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Elbow Connector 415"/>
            <p:cNvCxnSpPr>
              <a:stCxn id="404" idx="3"/>
            </p:cNvCxnSpPr>
            <p:nvPr/>
          </p:nvCxnSpPr>
          <p:spPr>
            <a:xfrm flipV="1">
              <a:off x="2609585" y="3239472"/>
              <a:ext cx="818219" cy="269653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Elbow Connector 416"/>
            <p:cNvCxnSpPr>
              <a:stCxn id="409" idx="2"/>
            </p:cNvCxnSpPr>
            <p:nvPr/>
          </p:nvCxnSpPr>
          <p:spPr>
            <a:xfrm rot="16200000" flipH="1">
              <a:off x="3029743" y="3077888"/>
              <a:ext cx="118587" cy="647655"/>
            </a:xfrm>
            <a:prstGeom prst="bentConnector2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Elbow Connector 417"/>
            <p:cNvCxnSpPr/>
            <p:nvPr/>
          </p:nvCxnSpPr>
          <p:spPr>
            <a:xfrm>
              <a:off x="2570253" y="2377273"/>
              <a:ext cx="818219" cy="1190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Elbow Connector 418"/>
            <p:cNvCxnSpPr/>
            <p:nvPr/>
          </p:nvCxnSpPr>
          <p:spPr>
            <a:xfrm>
              <a:off x="2715893" y="1945235"/>
              <a:ext cx="672581" cy="1803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TextBox 419"/>
            <p:cNvSpPr txBox="1"/>
            <p:nvPr/>
          </p:nvSpPr>
          <p:spPr>
            <a:xfrm>
              <a:off x="993972" y="4043619"/>
              <a:ext cx="939425" cy="76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Single</a:t>
              </a:r>
            </a:p>
            <a:p>
              <a:r>
                <a:rPr lang="en-US" sz="1400" dirty="0" smtClean="0"/>
                <a:t>object</a:t>
              </a: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923945" y="5038234"/>
              <a:ext cx="1170925" cy="76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Multiple</a:t>
              </a:r>
            </a:p>
            <a:p>
              <a:r>
                <a:rPr lang="en-US" sz="1400" dirty="0" smtClean="0"/>
                <a:t>object</a:t>
              </a:r>
              <a:endParaRPr lang="en-US" sz="1400" dirty="0"/>
            </a:p>
          </p:txBody>
        </p:sp>
        <p:sp>
          <p:nvSpPr>
            <p:cNvPr id="422" name="TextBox 421"/>
            <p:cNvSpPr txBox="1"/>
            <p:nvPr/>
          </p:nvSpPr>
          <p:spPr>
            <a:xfrm rot="16200000">
              <a:off x="-289851" y="2055775"/>
              <a:ext cx="1917084" cy="585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Traditional</a:t>
              </a:r>
              <a:endParaRPr lang="en-US" sz="2000" dirty="0"/>
            </a:p>
          </p:txBody>
        </p:sp>
        <p:sp>
          <p:nvSpPr>
            <p:cNvPr id="423" name="TextBox 422"/>
            <p:cNvSpPr txBox="1"/>
            <p:nvPr/>
          </p:nvSpPr>
          <p:spPr>
            <a:xfrm rot="16200000">
              <a:off x="-554775" y="5009978"/>
              <a:ext cx="2446935" cy="585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Astrophotonic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790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52261" y="1778143"/>
            <a:ext cx="6719136" cy="4443140"/>
            <a:chOff x="1377950" y="1218414"/>
            <a:chExt cx="7570037" cy="5005812"/>
          </a:xfrm>
        </p:grpSpPr>
        <p:sp>
          <p:nvSpPr>
            <p:cNvPr id="5986" name="Text Box 866"/>
            <p:cNvSpPr txBox="1">
              <a:spLocks noChangeArrowheads="1"/>
            </p:cNvSpPr>
            <p:nvPr/>
          </p:nvSpPr>
          <p:spPr bwMode="auto">
            <a:xfrm>
              <a:off x="1397000" y="4295465"/>
              <a:ext cx="6072188" cy="44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400" i="1"/>
                <a:t>1 </a:t>
              </a:r>
              <a:r>
                <a:rPr lang="en-GB" sz="1400"/>
                <a:t>spectrograph with </a:t>
              </a:r>
              <a:r>
                <a:rPr lang="en-GB" sz="1400" i="1"/>
                <a:t>N</a:t>
              </a:r>
              <a:r>
                <a:rPr lang="en-GB" sz="1400"/>
                <a:t> slices</a:t>
              </a:r>
              <a:endParaRPr lang="en-US" sz="1400"/>
            </a:p>
            <a:p>
              <a:pPr algn="ctr"/>
              <a:endParaRPr lang="en-US" sz="1400" i="1" baseline="-2500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03400" y="3319153"/>
              <a:ext cx="5314950" cy="1082675"/>
              <a:chOff x="1803400" y="3449638"/>
              <a:chExt cx="5314950" cy="1082675"/>
            </a:xfrm>
          </p:grpSpPr>
          <p:grpSp>
            <p:nvGrpSpPr>
              <p:cNvPr id="5641" name="Group 521"/>
              <p:cNvGrpSpPr>
                <a:grpSpLocks/>
              </p:cNvGrpSpPr>
              <p:nvPr/>
            </p:nvGrpSpPr>
            <p:grpSpPr bwMode="auto">
              <a:xfrm>
                <a:off x="1957388" y="3841750"/>
                <a:ext cx="4926012" cy="290513"/>
                <a:chOff x="1233" y="2307"/>
                <a:chExt cx="3103" cy="183"/>
              </a:xfrm>
            </p:grpSpPr>
            <p:pic>
              <p:nvPicPr>
                <p:cNvPr id="5226" name="Picture 10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500" b="37361"/>
                <a:stretch>
                  <a:fillRect/>
                </a:stretch>
              </p:blipFill>
              <p:spPr bwMode="auto">
                <a:xfrm>
                  <a:off x="2261" y="2309"/>
                  <a:ext cx="1044" cy="1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227" name="Picture 10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333" b="61667"/>
                <a:stretch>
                  <a:fillRect/>
                </a:stretch>
              </p:blipFill>
              <p:spPr bwMode="auto">
                <a:xfrm>
                  <a:off x="1233" y="2309"/>
                  <a:ext cx="1044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228" name="Picture 10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250" b="13750"/>
                <a:stretch>
                  <a:fillRect/>
                </a:stretch>
              </p:blipFill>
              <p:spPr bwMode="auto">
                <a:xfrm>
                  <a:off x="3292" y="2307"/>
                  <a:ext cx="1044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643" name="Group 523"/>
              <p:cNvGrpSpPr>
                <a:grpSpLocks/>
              </p:cNvGrpSpPr>
              <p:nvPr/>
            </p:nvGrpSpPr>
            <p:grpSpPr bwMode="auto">
              <a:xfrm>
                <a:off x="1957388" y="3563938"/>
                <a:ext cx="4926012" cy="290512"/>
                <a:chOff x="1233" y="2307"/>
                <a:chExt cx="3103" cy="183"/>
              </a:xfrm>
            </p:grpSpPr>
            <p:pic>
              <p:nvPicPr>
                <p:cNvPr id="5644" name="Picture 524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28000" contrast="-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500" b="37361"/>
                <a:stretch>
                  <a:fillRect/>
                </a:stretch>
              </p:blipFill>
              <p:spPr bwMode="auto">
                <a:xfrm>
                  <a:off x="2261" y="2309"/>
                  <a:ext cx="1044" cy="181"/>
                </a:xfrm>
                <a:prstGeom prst="rect">
                  <a:avLst/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45" name="Picture 525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28000" contrast="-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333" b="61667"/>
                <a:stretch>
                  <a:fillRect/>
                </a:stretch>
              </p:blipFill>
              <p:spPr bwMode="auto">
                <a:xfrm>
                  <a:off x="1233" y="2309"/>
                  <a:ext cx="1044" cy="180"/>
                </a:xfrm>
                <a:prstGeom prst="rect">
                  <a:avLst/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46" name="Picture 526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28000" contrast="-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250" b="13750"/>
                <a:stretch>
                  <a:fillRect/>
                </a:stretch>
              </p:blipFill>
              <p:spPr bwMode="auto">
                <a:xfrm>
                  <a:off x="3292" y="2307"/>
                  <a:ext cx="1044" cy="180"/>
                </a:xfrm>
                <a:prstGeom prst="rect">
                  <a:avLst/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647" name="Group 527"/>
              <p:cNvGrpSpPr>
                <a:grpSpLocks/>
              </p:cNvGrpSpPr>
              <p:nvPr/>
            </p:nvGrpSpPr>
            <p:grpSpPr bwMode="auto">
              <a:xfrm>
                <a:off x="1960563" y="4121150"/>
                <a:ext cx="4926012" cy="290513"/>
                <a:chOff x="1233" y="2307"/>
                <a:chExt cx="3103" cy="183"/>
              </a:xfrm>
            </p:grpSpPr>
            <p:pic>
              <p:nvPicPr>
                <p:cNvPr id="5648" name="Picture 528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28000" contrast="-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500" b="37361"/>
                <a:stretch>
                  <a:fillRect/>
                </a:stretch>
              </p:blipFill>
              <p:spPr bwMode="auto">
                <a:xfrm>
                  <a:off x="2261" y="2309"/>
                  <a:ext cx="1044" cy="181"/>
                </a:xfrm>
                <a:prstGeom prst="rect">
                  <a:avLst/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49" name="Picture 529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28000" contrast="-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333" b="61667"/>
                <a:stretch>
                  <a:fillRect/>
                </a:stretch>
              </p:blipFill>
              <p:spPr bwMode="auto">
                <a:xfrm>
                  <a:off x="1233" y="2309"/>
                  <a:ext cx="1044" cy="180"/>
                </a:xfrm>
                <a:prstGeom prst="rect">
                  <a:avLst/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50" name="Picture 530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28000" contrast="-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250" b="13750"/>
                <a:stretch>
                  <a:fillRect/>
                </a:stretch>
              </p:blipFill>
              <p:spPr bwMode="auto">
                <a:xfrm>
                  <a:off x="3292" y="2307"/>
                  <a:ext cx="1044" cy="180"/>
                </a:xfrm>
                <a:prstGeom prst="rect">
                  <a:avLst/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988" name="Rectangle 868"/>
              <p:cNvSpPr>
                <a:spLocks noChangeArrowheads="1"/>
              </p:cNvSpPr>
              <p:nvPr/>
            </p:nvSpPr>
            <p:spPr bwMode="auto">
              <a:xfrm>
                <a:off x="1979613" y="3849688"/>
                <a:ext cx="4903787" cy="2762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0" name="Freeform 900"/>
              <p:cNvSpPr>
                <a:spLocks/>
              </p:cNvSpPr>
              <p:nvPr/>
            </p:nvSpPr>
            <p:spPr bwMode="auto">
              <a:xfrm>
                <a:off x="1803400" y="3449638"/>
                <a:ext cx="5235575" cy="311150"/>
              </a:xfrm>
              <a:custGeom>
                <a:avLst/>
                <a:gdLst>
                  <a:gd name="T0" fmla="*/ 0 w 3298"/>
                  <a:gd name="T1" fmla="*/ 0 h 196"/>
                  <a:gd name="T2" fmla="*/ 152 w 3298"/>
                  <a:gd name="T3" fmla="*/ 131 h 196"/>
                  <a:gd name="T4" fmla="*/ 369 w 3298"/>
                  <a:gd name="T5" fmla="*/ 152 h 196"/>
                  <a:gd name="T6" fmla="*/ 505 w 3298"/>
                  <a:gd name="T7" fmla="*/ 80 h 196"/>
                  <a:gd name="T8" fmla="*/ 706 w 3298"/>
                  <a:gd name="T9" fmla="*/ 103 h 196"/>
                  <a:gd name="T10" fmla="*/ 869 w 3298"/>
                  <a:gd name="T11" fmla="*/ 125 h 196"/>
                  <a:gd name="T12" fmla="*/ 1108 w 3298"/>
                  <a:gd name="T13" fmla="*/ 147 h 196"/>
                  <a:gd name="T14" fmla="*/ 1266 w 3298"/>
                  <a:gd name="T15" fmla="*/ 82 h 196"/>
                  <a:gd name="T16" fmla="*/ 1516 w 3298"/>
                  <a:gd name="T17" fmla="*/ 109 h 196"/>
                  <a:gd name="T18" fmla="*/ 1760 w 3298"/>
                  <a:gd name="T19" fmla="*/ 141 h 196"/>
                  <a:gd name="T20" fmla="*/ 1907 w 3298"/>
                  <a:gd name="T21" fmla="*/ 82 h 196"/>
                  <a:gd name="T22" fmla="*/ 1934 w 3298"/>
                  <a:gd name="T23" fmla="*/ 152 h 196"/>
                  <a:gd name="T24" fmla="*/ 2108 w 3298"/>
                  <a:gd name="T25" fmla="*/ 131 h 196"/>
                  <a:gd name="T26" fmla="*/ 2369 w 3298"/>
                  <a:gd name="T27" fmla="*/ 114 h 196"/>
                  <a:gd name="T28" fmla="*/ 2440 w 3298"/>
                  <a:gd name="T29" fmla="*/ 98 h 196"/>
                  <a:gd name="T30" fmla="*/ 2554 w 3298"/>
                  <a:gd name="T31" fmla="*/ 141 h 196"/>
                  <a:gd name="T32" fmla="*/ 2717 w 3298"/>
                  <a:gd name="T33" fmla="*/ 131 h 196"/>
                  <a:gd name="T34" fmla="*/ 2853 w 3298"/>
                  <a:gd name="T35" fmla="*/ 196 h 196"/>
                  <a:gd name="T36" fmla="*/ 3021 w 3298"/>
                  <a:gd name="T37" fmla="*/ 114 h 196"/>
                  <a:gd name="T38" fmla="*/ 3217 w 3298"/>
                  <a:gd name="T39" fmla="*/ 147 h 196"/>
                  <a:gd name="T40" fmla="*/ 3298 w 3298"/>
                  <a:gd name="T41" fmla="*/ 98 h 196"/>
                  <a:gd name="T42" fmla="*/ 3249 w 3298"/>
                  <a:gd name="T43" fmla="*/ 38 h 196"/>
                  <a:gd name="T44" fmla="*/ 0 w 3298"/>
                  <a:gd name="T45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298" h="196">
                    <a:moveTo>
                      <a:pt x="0" y="0"/>
                    </a:moveTo>
                    <a:lnTo>
                      <a:pt x="152" y="131"/>
                    </a:lnTo>
                    <a:lnTo>
                      <a:pt x="369" y="152"/>
                    </a:lnTo>
                    <a:lnTo>
                      <a:pt x="505" y="80"/>
                    </a:lnTo>
                    <a:lnTo>
                      <a:pt x="706" y="103"/>
                    </a:lnTo>
                    <a:lnTo>
                      <a:pt x="869" y="125"/>
                    </a:lnTo>
                    <a:lnTo>
                      <a:pt x="1108" y="147"/>
                    </a:lnTo>
                    <a:lnTo>
                      <a:pt x="1266" y="82"/>
                    </a:lnTo>
                    <a:lnTo>
                      <a:pt x="1516" y="109"/>
                    </a:lnTo>
                    <a:lnTo>
                      <a:pt x="1760" y="141"/>
                    </a:lnTo>
                    <a:lnTo>
                      <a:pt x="1907" y="82"/>
                    </a:lnTo>
                    <a:lnTo>
                      <a:pt x="1934" y="152"/>
                    </a:lnTo>
                    <a:lnTo>
                      <a:pt x="2108" y="131"/>
                    </a:lnTo>
                    <a:lnTo>
                      <a:pt x="2369" y="114"/>
                    </a:lnTo>
                    <a:lnTo>
                      <a:pt x="2440" y="98"/>
                    </a:lnTo>
                    <a:lnTo>
                      <a:pt x="2554" y="141"/>
                    </a:lnTo>
                    <a:lnTo>
                      <a:pt x="2717" y="131"/>
                    </a:lnTo>
                    <a:lnTo>
                      <a:pt x="2853" y="196"/>
                    </a:lnTo>
                    <a:lnTo>
                      <a:pt x="3021" y="114"/>
                    </a:lnTo>
                    <a:lnTo>
                      <a:pt x="3217" y="147"/>
                    </a:lnTo>
                    <a:lnTo>
                      <a:pt x="3298" y="98"/>
                    </a:lnTo>
                    <a:lnTo>
                      <a:pt x="3249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2" name="Freeform 902"/>
              <p:cNvSpPr>
                <a:spLocks/>
              </p:cNvSpPr>
              <p:nvPr/>
            </p:nvSpPr>
            <p:spPr bwMode="auto">
              <a:xfrm flipH="1" flipV="1">
                <a:off x="1882775" y="4221163"/>
                <a:ext cx="5235575" cy="311150"/>
              </a:xfrm>
              <a:custGeom>
                <a:avLst/>
                <a:gdLst>
                  <a:gd name="T0" fmla="*/ 0 w 3298"/>
                  <a:gd name="T1" fmla="*/ 0 h 196"/>
                  <a:gd name="T2" fmla="*/ 152 w 3298"/>
                  <a:gd name="T3" fmla="*/ 131 h 196"/>
                  <a:gd name="T4" fmla="*/ 369 w 3298"/>
                  <a:gd name="T5" fmla="*/ 152 h 196"/>
                  <a:gd name="T6" fmla="*/ 505 w 3298"/>
                  <a:gd name="T7" fmla="*/ 80 h 196"/>
                  <a:gd name="T8" fmla="*/ 706 w 3298"/>
                  <a:gd name="T9" fmla="*/ 103 h 196"/>
                  <a:gd name="T10" fmla="*/ 869 w 3298"/>
                  <a:gd name="T11" fmla="*/ 125 h 196"/>
                  <a:gd name="T12" fmla="*/ 1108 w 3298"/>
                  <a:gd name="T13" fmla="*/ 147 h 196"/>
                  <a:gd name="T14" fmla="*/ 1266 w 3298"/>
                  <a:gd name="T15" fmla="*/ 82 h 196"/>
                  <a:gd name="T16" fmla="*/ 1516 w 3298"/>
                  <a:gd name="T17" fmla="*/ 109 h 196"/>
                  <a:gd name="T18" fmla="*/ 1760 w 3298"/>
                  <a:gd name="T19" fmla="*/ 141 h 196"/>
                  <a:gd name="T20" fmla="*/ 1907 w 3298"/>
                  <a:gd name="T21" fmla="*/ 82 h 196"/>
                  <a:gd name="T22" fmla="*/ 1934 w 3298"/>
                  <a:gd name="T23" fmla="*/ 152 h 196"/>
                  <a:gd name="T24" fmla="*/ 2108 w 3298"/>
                  <a:gd name="T25" fmla="*/ 131 h 196"/>
                  <a:gd name="T26" fmla="*/ 2369 w 3298"/>
                  <a:gd name="T27" fmla="*/ 114 h 196"/>
                  <a:gd name="T28" fmla="*/ 2440 w 3298"/>
                  <a:gd name="T29" fmla="*/ 98 h 196"/>
                  <a:gd name="T30" fmla="*/ 2554 w 3298"/>
                  <a:gd name="T31" fmla="*/ 141 h 196"/>
                  <a:gd name="T32" fmla="*/ 2717 w 3298"/>
                  <a:gd name="T33" fmla="*/ 131 h 196"/>
                  <a:gd name="T34" fmla="*/ 2853 w 3298"/>
                  <a:gd name="T35" fmla="*/ 196 h 196"/>
                  <a:gd name="T36" fmla="*/ 3021 w 3298"/>
                  <a:gd name="T37" fmla="*/ 114 h 196"/>
                  <a:gd name="T38" fmla="*/ 3217 w 3298"/>
                  <a:gd name="T39" fmla="*/ 147 h 196"/>
                  <a:gd name="T40" fmla="*/ 3298 w 3298"/>
                  <a:gd name="T41" fmla="*/ 98 h 196"/>
                  <a:gd name="T42" fmla="*/ 3249 w 3298"/>
                  <a:gd name="T43" fmla="*/ 38 h 196"/>
                  <a:gd name="T44" fmla="*/ 0 w 3298"/>
                  <a:gd name="T45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298" h="196">
                    <a:moveTo>
                      <a:pt x="0" y="0"/>
                    </a:moveTo>
                    <a:lnTo>
                      <a:pt x="152" y="131"/>
                    </a:lnTo>
                    <a:lnTo>
                      <a:pt x="369" y="152"/>
                    </a:lnTo>
                    <a:lnTo>
                      <a:pt x="505" y="80"/>
                    </a:lnTo>
                    <a:lnTo>
                      <a:pt x="706" y="103"/>
                    </a:lnTo>
                    <a:lnTo>
                      <a:pt x="869" y="125"/>
                    </a:lnTo>
                    <a:lnTo>
                      <a:pt x="1108" y="147"/>
                    </a:lnTo>
                    <a:lnTo>
                      <a:pt x="1266" y="82"/>
                    </a:lnTo>
                    <a:lnTo>
                      <a:pt x="1516" y="109"/>
                    </a:lnTo>
                    <a:lnTo>
                      <a:pt x="1760" y="141"/>
                    </a:lnTo>
                    <a:lnTo>
                      <a:pt x="1907" y="82"/>
                    </a:lnTo>
                    <a:lnTo>
                      <a:pt x="1934" y="152"/>
                    </a:lnTo>
                    <a:lnTo>
                      <a:pt x="2108" y="131"/>
                    </a:lnTo>
                    <a:lnTo>
                      <a:pt x="2369" y="114"/>
                    </a:lnTo>
                    <a:lnTo>
                      <a:pt x="2440" y="98"/>
                    </a:lnTo>
                    <a:lnTo>
                      <a:pt x="2554" y="141"/>
                    </a:lnTo>
                    <a:lnTo>
                      <a:pt x="2717" y="131"/>
                    </a:lnTo>
                    <a:lnTo>
                      <a:pt x="2853" y="196"/>
                    </a:lnTo>
                    <a:lnTo>
                      <a:pt x="3021" y="114"/>
                    </a:lnTo>
                    <a:lnTo>
                      <a:pt x="3217" y="147"/>
                    </a:lnTo>
                    <a:lnTo>
                      <a:pt x="3298" y="98"/>
                    </a:lnTo>
                    <a:lnTo>
                      <a:pt x="3249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377950" y="4706576"/>
              <a:ext cx="6189663" cy="1517650"/>
              <a:chOff x="1377950" y="5037138"/>
              <a:chExt cx="6189663" cy="1517650"/>
            </a:xfrm>
          </p:grpSpPr>
          <p:pic>
            <p:nvPicPr>
              <p:cNvPr id="5991" name="Picture 87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500" b="37361"/>
              <a:stretch>
                <a:fillRect/>
              </a:stretch>
            </p:blipFill>
            <p:spPr bwMode="auto">
              <a:xfrm>
                <a:off x="3589338" y="5457825"/>
                <a:ext cx="1657350" cy="287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992" name="Picture 87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b="61667"/>
              <a:stretch>
                <a:fillRect/>
              </a:stretch>
            </p:blipFill>
            <p:spPr bwMode="auto">
              <a:xfrm>
                <a:off x="1525588" y="5462588"/>
                <a:ext cx="165735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993" name="Picture 87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250" b="13750"/>
              <a:stretch>
                <a:fillRect/>
              </a:stretch>
            </p:blipFill>
            <p:spPr bwMode="auto">
              <a:xfrm>
                <a:off x="5692775" y="5446713"/>
                <a:ext cx="165735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995" name="Picture 875"/>
              <p:cNvPicPr>
                <a:picLocks noChangeAspect="1" noChangeArrowheads="1"/>
              </p:cNvPicPr>
              <p:nvPr/>
            </p:nvPicPr>
            <p:blipFill>
              <a:blip r:embed="rId2">
                <a:lum bright="28000"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500" b="37361"/>
              <a:stretch>
                <a:fillRect/>
              </a:stretch>
            </p:blipFill>
            <p:spPr bwMode="auto">
              <a:xfrm>
                <a:off x="3589338" y="5180013"/>
                <a:ext cx="1657350" cy="287337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996" name="Picture 876"/>
              <p:cNvPicPr>
                <a:picLocks noChangeAspect="1" noChangeArrowheads="1"/>
              </p:cNvPicPr>
              <p:nvPr/>
            </p:nvPicPr>
            <p:blipFill>
              <a:blip r:embed="rId2">
                <a:lum bright="28000"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b="61667"/>
              <a:stretch>
                <a:fillRect/>
              </a:stretch>
            </p:blipFill>
            <p:spPr bwMode="auto">
              <a:xfrm>
                <a:off x="1525588" y="5184775"/>
                <a:ext cx="1657350" cy="28575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997" name="Picture 877"/>
              <p:cNvPicPr>
                <a:picLocks noChangeAspect="1" noChangeArrowheads="1"/>
              </p:cNvPicPr>
              <p:nvPr/>
            </p:nvPicPr>
            <p:blipFill>
              <a:blip r:embed="rId2">
                <a:lum bright="28000"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250" b="13750"/>
              <a:stretch>
                <a:fillRect/>
              </a:stretch>
            </p:blipFill>
            <p:spPr bwMode="auto">
              <a:xfrm>
                <a:off x="5692775" y="5168900"/>
                <a:ext cx="1657350" cy="28575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999" name="Picture 879"/>
              <p:cNvPicPr>
                <a:picLocks noChangeAspect="1" noChangeArrowheads="1"/>
              </p:cNvPicPr>
              <p:nvPr/>
            </p:nvPicPr>
            <p:blipFill>
              <a:blip r:embed="rId2">
                <a:lum bright="28000"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500" b="37361"/>
              <a:stretch>
                <a:fillRect/>
              </a:stretch>
            </p:blipFill>
            <p:spPr bwMode="auto">
              <a:xfrm>
                <a:off x="3592513" y="5737225"/>
                <a:ext cx="1657350" cy="287338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000" name="Picture 880"/>
              <p:cNvPicPr>
                <a:picLocks noChangeAspect="1" noChangeArrowheads="1"/>
              </p:cNvPicPr>
              <p:nvPr/>
            </p:nvPicPr>
            <p:blipFill>
              <a:blip r:embed="rId2">
                <a:lum bright="28000"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b="61667"/>
              <a:stretch>
                <a:fillRect/>
              </a:stretch>
            </p:blipFill>
            <p:spPr bwMode="auto">
              <a:xfrm>
                <a:off x="1528763" y="5741988"/>
                <a:ext cx="1657350" cy="28575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001" name="Picture 881"/>
              <p:cNvPicPr>
                <a:picLocks noChangeAspect="1" noChangeArrowheads="1"/>
              </p:cNvPicPr>
              <p:nvPr/>
            </p:nvPicPr>
            <p:blipFill>
              <a:blip r:embed="rId2">
                <a:lum bright="28000"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250" b="13750"/>
              <a:stretch>
                <a:fillRect/>
              </a:stretch>
            </p:blipFill>
            <p:spPr bwMode="auto">
              <a:xfrm>
                <a:off x="5695950" y="5726113"/>
                <a:ext cx="1657350" cy="28575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002" name="Rectangle 882"/>
              <p:cNvSpPr>
                <a:spLocks noChangeArrowheads="1"/>
              </p:cNvSpPr>
              <p:nvPr/>
            </p:nvSpPr>
            <p:spPr bwMode="auto">
              <a:xfrm>
                <a:off x="1525588" y="5475288"/>
                <a:ext cx="1657350" cy="2762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3" name="Rectangle 883"/>
              <p:cNvSpPr>
                <a:spLocks noChangeArrowheads="1"/>
              </p:cNvSpPr>
              <p:nvPr/>
            </p:nvSpPr>
            <p:spPr bwMode="auto">
              <a:xfrm>
                <a:off x="3606800" y="5470525"/>
                <a:ext cx="1622425" cy="2762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4" name="Rectangle 884"/>
              <p:cNvSpPr>
                <a:spLocks noChangeArrowheads="1"/>
              </p:cNvSpPr>
              <p:nvPr/>
            </p:nvSpPr>
            <p:spPr bwMode="auto">
              <a:xfrm>
                <a:off x="5692775" y="5454650"/>
                <a:ext cx="1657350" cy="2762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4" name="Text Box 894"/>
              <p:cNvSpPr txBox="1">
                <a:spLocks noChangeArrowheads="1"/>
              </p:cNvSpPr>
              <p:nvPr/>
            </p:nvSpPr>
            <p:spPr bwMode="auto">
              <a:xfrm>
                <a:off x="1397000" y="6249988"/>
                <a:ext cx="6072188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sz="1400" i="1"/>
                  <a:t>N </a:t>
                </a:r>
                <a:r>
                  <a:rPr lang="en-GB" sz="1400"/>
                  <a:t>spectrographs with 1 slice each</a:t>
                </a:r>
                <a:endParaRPr lang="en-US" sz="1400"/>
              </a:p>
            </p:txBody>
          </p:sp>
          <p:sp>
            <p:nvSpPr>
              <p:cNvPr id="6021" name="Freeform 901"/>
              <p:cNvSpPr>
                <a:spLocks/>
              </p:cNvSpPr>
              <p:nvPr/>
            </p:nvSpPr>
            <p:spPr bwMode="auto">
              <a:xfrm>
                <a:off x="1377950" y="5084763"/>
                <a:ext cx="6059488" cy="311150"/>
              </a:xfrm>
              <a:custGeom>
                <a:avLst/>
                <a:gdLst>
                  <a:gd name="T0" fmla="*/ 0 w 3760"/>
                  <a:gd name="T1" fmla="*/ 0 h 196"/>
                  <a:gd name="T2" fmla="*/ 173 w 3760"/>
                  <a:gd name="T3" fmla="*/ 131 h 196"/>
                  <a:gd name="T4" fmla="*/ 421 w 3760"/>
                  <a:gd name="T5" fmla="*/ 152 h 196"/>
                  <a:gd name="T6" fmla="*/ 586 w 3760"/>
                  <a:gd name="T7" fmla="*/ 75 h 196"/>
                  <a:gd name="T8" fmla="*/ 805 w 3760"/>
                  <a:gd name="T9" fmla="*/ 103 h 196"/>
                  <a:gd name="T10" fmla="*/ 991 w 3760"/>
                  <a:gd name="T11" fmla="*/ 125 h 196"/>
                  <a:gd name="T12" fmla="*/ 1263 w 3760"/>
                  <a:gd name="T13" fmla="*/ 147 h 196"/>
                  <a:gd name="T14" fmla="*/ 1443 w 3760"/>
                  <a:gd name="T15" fmla="*/ 82 h 196"/>
                  <a:gd name="T16" fmla="*/ 1728 w 3760"/>
                  <a:gd name="T17" fmla="*/ 109 h 196"/>
                  <a:gd name="T18" fmla="*/ 2007 w 3760"/>
                  <a:gd name="T19" fmla="*/ 141 h 196"/>
                  <a:gd name="T20" fmla="*/ 2174 w 3760"/>
                  <a:gd name="T21" fmla="*/ 82 h 196"/>
                  <a:gd name="T22" fmla="*/ 2205 w 3760"/>
                  <a:gd name="T23" fmla="*/ 152 h 196"/>
                  <a:gd name="T24" fmla="*/ 2403 w 3760"/>
                  <a:gd name="T25" fmla="*/ 131 h 196"/>
                  <a:gd name="T26" fmla="*/ 2701 w 3760"/>
                  <a:gd name="T27" fmla="*/ 114 h 196"/>
                  <a:gd name="T28" fmla="*/ 2782 w 3760"/>
                  <a:gd name="T29" fmla="*/ 98 h 196"/>
                  <a:gd name="T30" fmla="*/ 2912 w 3760"/>
                  <a:gd name="T31" fmla="*/ 141 h 196"/>
                  <a:gd name="T32" fmla="*/ 3098 w 3760"/>
                  <a:gd name="T33" fmla="*/ 131 h 196"/>
                  <a:gd name="T34" fmla="*/ 3253 w 3760"/>
                  <a:gd name="T35" fmla="*/ 196 h 196"/>
                  <a:gd name="T36" fmla="*/ 3444 w 3760"/>
                  <a:gd name="T37" fmla="*/ 114 h 196"/>
                  <a:gd name="T38" fmla="*/ 3668 w 3760"/>
                  <a:gd name="T39" fmla="*/ 147 h 196"/>
                  <a:gd name="T40" fmla="*/ 3760 w 3760"/>
                  <a:gd name="T41" fmla="*/ 98 h 196"/>
                  <a:gd name="T42" fmla="*/ 3704 w 3760"/>
                  <a:gd name="T43" fmla="*/ 38 h 196"/>
                  <a:gd name="T44" fmla="*/ 0 w 3760"/>
                  <a:gd name="T45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60" h="196">
                    <a:moveTo>
                      <a:pt x="0" y="0"/>
                    </a:moveTo>
                    <a:lnTo>
                      <a:pt x="173" y="131"/>
                    </a:lnTo>
                    <a:lnTo>
                      <a:pt x="421" y="152"/>
                    </a:lnTo>
                    <a:lnTo>
                      <a:pt x="586" y="75"/>
                    </a:lnTo>
                    <a:lnTo>
                      <a:pt x="805" y="103"/>
                    </a:lnTo>
                    <a:lnTo>
                      <a:pt x="991" y="125"/>
                    </a:lnTo>
                    <a:lnTo>
                      <a:pt x="1263" y="147"/>
                    </a:lnTo>
                    <a:lnTo>
                      <a:pt x="1443" y="82"/>
                    </a:lnTo>
                    <a:lnTo>
                      <a:pt x="1728" y="109"/>
                    </a:lnTo>
                    <a:lnTo>
                      <a:pt x="2007" y="141"/>
                    </a:lnTo>
                    <a:lnTo>
                      <a:pt x="2174" y="82"/>
                    </a:lnTo>
                    <a:lnTo>
                      <a:pt x="2205" y="152"/>
                    </a:lnTo>
                    <a:lnTo>
                      <a:pt x="2403" y="131"/>
                    </a:lnTo>
                    <a:lnTo>
                      <a:pt x="2701" y="114"/>
                    </a:lnTo>
                    <a:lnTo>
                      <a:pt x="2782" y="98"/>
                    </a:lnTo>
                    <a:lnTo>
                      <a:pt x="2912" y="141"/>
                    </a:lnTo>
                    <a:lnTo>
                      <a:pt x="3098" y="131"/>
                    </a:lnTo>
                    <a:lnTo>
                      <a:pt x="3253" y="196"/>
                    </a:lnTo>
                    <a:lnTo>
                      <a:pt x="3444" y="114"/>
                    </a:lnTo>
                    <a:lnTo>
                      <a:pt x="3668" y="147"/>
                    </a:lnTo>
                    <a:lnTo>
                      <a:pt x="3760" y="98"/>
                    </a:lnTo>
                    <a:lnTo>
                      <a:pt x="3704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3" name="Freeform 903"/>
              <p:cNvSpPr>
                <a:spLocks/>
              </p:cNvSpPr>
              <p:nvPr/>
            </p:nvSpPr>
            <p:spPr bwMode="auto">
              <a:xfrm flipH="1" flipV="1">
                <a:off x="1452563" y="5810250"/>
                <a:ext cx="6115050" cy="311150"/>
              </a:xfrm>
              <a:custGeom>
                <a:avLst/>
                <a:gdLst>
                  <a:gd name="T0" fmla="*/ 0 w 3298"/>
                  <a:gd name="T1" fmla="*/ 0 h 196"/>
                  <a:gd name="T2" fmla="*/ 152 w 3298"/>
                  <a:gd name="T3" fmla="*/ 131 h 196"/>
                  <a:gd name="T4" fmla="*/ 369 w 3298"/>
                  <a:gd name="T5" fmla="*/ 152 h 196"/>
                  <a:gd name="T6" fmla="*/ 505 w 3298"/>
                  <a:gd name="T7" fmla="*/ 80 h 196"/>
                  <a:gd name="T8" fmla="*/ 706 w 3298"/>
                  <a:gd name="T9" fmla="*/ 103 h 196"/>
                  <a:gd name="T10" fmla="*/ 869 w 3298"/>
                  <a:gd name="T11" fmla="*/ 125 h 196"/>
                  <a:gd name="T12" fmla="*/ 1108 w 3298"/>
                  <a:gd name="T13" fmla="*/ 147 h 196"/>
                  <a:gd name="T14" fmla="*/ 1266 w 3298"/>
                  <a:gd name="T15" fmla="*/ 82 h 196"/>
                  <a:gd name="T16" fmla="*/ 1516 w 3298"/>
                  <a:gd name="T17" fmla="*/ 109 h 196"/>
                  <a:gd name="T18" fmla="*/ 1760 w 3298"/>
                  <a:gd name="T19" fmla="*/ 141 h 196"/>
                  <a:gd name="T20" fmla="*/ 1907 w 3298"/>
                  <a:gd name="T21" fmla="*/ 82 h 196"/>
                  <a:gd name="T22" fmla="*/ 1934 w 3298"/>
                  <a:gd name="T23" fmla="*/ 152 h 196"/>
                  <a:gd name="T24" fmla="*/ 2108 w 3298"/>
                  <a:gd name="T25" fmla="*/ 131 h 196"/>
                  <a:gd name="T26" fmla="*/ 2369 w 3298"/>
                  <a:gd name="T27" fmla="*/ 114 h 196"/>
                  <a:gd name="T28" fmla="*/ 2440 w 3298"/>
                  <a:gd name="T29" fmla="*/ 98 h 196"/>
                  <a:gd name="T30" fmla="*/ 2554 w 3298"/>
                  <a:gd name="T31" fmla="*/ 141 h 196"/>
                  <a:gd name="T32" fmla="*/ 2717 w 3298"/>
                  <a:gd name="T33" fmla="*/ 131 h 196"/>
                  <a:gd name="T34" fmla="*/ 2853 w 3298"/>
                  <a:gd name="T35" fmla="*/ 196 h 196"/>
                  <a:gd name="T36" fmla="*/ 3021 w 3298"/>
                  <a:gd name="T37" fmla="*/ 114 h 196"/>
                  <a:gd name="T38" fmla="*/ 3217 w 3298"/>
                  <a:gd name="T39" fmla="*/ 147 h 196"/>
                  <a:gd name="T40" fmla="*/ 3298 w 3298"/>
                  <a:gd name="T41" fmla="*/ 98 h 196"/>
                  <a:gd name="T42" fmla="*/ 3249 w 3298"/>
                  <a:gd name="T43" fmla="*/ 38 h 196"/>
                  <a:gd name="T44" fmla="*/ 0 w 3298"/>
                  <a:gd name="T45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298" h="196">
                    <a:moveTo>
                      <a:pt x="0" y="0"/>
                    </a:moveTo>
                    <a:lnTo>
                      <a:pt x="152" y="131"/>
                    </a:lnTo>
                    <a:lnTo>
                      <a:pt x="369" y="152"/>
                    </a:lnTo>
                    <a:lnTo>
                      <a:pt x="505" y="80"/>
                    </a:lnTo>
                    <a:lnTo>
                      <a:pt x="706" y="103"/>
                    </a:lnTo>
                    <a:lnTo>
                      <a:pt x="869" y="125"/>
                    </a:lnTo>
                    <a:lnTo>
                      <a:pt x="1108" y="147"/>
                    </a:lnTo>
                    <a:lnTo>
                      <a:pt x="1266" y="82"/>
                    </a:lnTo>
                    <a:lnTo>
                      <a:pt x="1516" y="109"/>
                    </a:lnTo>
                    <a:lnTo>
                      <a:pt x="1760" y="141"/>
                    </a:lnTo>
                    <a:lnTo>
                      <a:pt x="1907" y="82"/>
                    </a:lnTo>
                    <a:lnTo>
                      <a:pt x="1934" y="152"/>
                    </a:lnTo>
                    <a:lnTo>
                      <a:pt x="2108" y="131"/>
                    </a:lnTo>
                    <a:lnTo>
                      <a:pt x="2369" y="114"/>
                    </a:lnTo>
                    <a:lnTo>
                      <a:pt x="2440" y="98"/>
                    </a:lnTo>
                    <a:lnTo>
                      <a:pt x="2554" y="141"/>
                    </a:lnTo>
                    <a:lnTo>
                      <a:pt x="2717" y="131"/>
                    </a:lnTo>
                    <a:lnTo>
                      <a:pt x="2853" y="196"/>
                    </a:lnTo>
                    <a:lnTo>
                      <a:pt x="3021" y="114"/>
                    </a:lnTo>
                    <a:lnTo>
                      <a:pt x="3217" y="147"/>
                    </a:lnTo>
                    <a:lnTo>
                      <a:pt x="3298" y="98"/>
                    </a:lnTo>
                    <a:lnTo>
                      <a:pt x="3249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3" name="Rectangle 893"/>
              <p:cNvSpPr>
                <a:spLocks noChangeArrowheads="1"/>
              </p:cNvSpPr>
              <p:nvPr/>
            </p:nvSpPr>
            <p:spPr bwMode="auto">
              <a:xfrm>
                <a:off x="5521325" y="5037138"/>
                <a:ext cx="1947863" cy="12128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2" name="Rectangle 892"/>
              <p:cNvSpPr>
                <a:spLocks noChangeArrowheads="1"/>
              </p:cNvSpPr>
              <p:nvPr/>
            </p:nvSpPr>
            <p:spPr bwMode="auto">
              <a:xfrm>
                <a:off x="3479800" y="5037138"/>
                <a:ext cx="1947863" cy="12128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" name="Rectangle 891"/>
              <p:cNvSpPr>
                <a:spLocks noChangeArrowheads="1"/>
              </p:cNvSpPr>
              <p:nvPr/>
            </p:nvSpPr>
            <p:spPr bwMode="auto">
              <a:xfrm>
                <a:off x="1397000" y="5037138"/>
                <a:ext cx="1947863" cy="12128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24" name="AutoShape 904"/>
            <p:cNvSpPr>
              <a:spLocks noChangeArrowheads="1"/>
            </p:cNvSpPr>
            <p:nvPr/>
          </p:nvSpPr>
          <p:spPr bwMode="auto">
            <a:xfrm>
              <a:off x="3792538" y="2741084"/>
              <a:ext cx="1303337" cy="723900"/>
            </a:xfrm>
            <a:prstGeom prst="downArrow">
              <a:avLst>
                <a:gd name="adj1" fmla="val 70352"/>
                <a:gd name="adj2" fmla="val 5206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/>
                <a:t>Slicing</a:t>
              </a:r>
            </a:p>
            <a:p>
              <a:pPr algn="ctr"/>
              <a:r>
                <a:rPr lang="en-GB" sz="1400"/>
                <a:t>(</a:t>
              </a:r>
              <a:r>
                <a:rPr lang="en-GB" sz="1400" i="1"/>
                <a:t>N)</a:t>
              </a:r>
              <a:endParaRPr lang="en-US" sz="14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992688" y="1351764"/>
              <a:ext cx="1754187" cy="1489075"/>
              <a:chOff x="4992688" y="925513"/>
              <a:chExt cx="1754187" cy="1489075"/>
            </a:xfrm>
          </p:grpSpPr>
          <p:sp>
            <p:nvSpPr>
              <p:cNvPr id="229" name="Oval 119"/>
              <p:cNvSpPr>
                <a:spLocks noChangeArrowheads="1"/>
              </p:cNvSpPr>
              <p:nvPr/>
            </p:nvSpPr>
            <p:spPr bwMode="auto">
              <a:xfrm rot="1880828">
                <a:off x="5451033" y="1090613"/>
                <a:ext cx="889000" cy="1035050"/>
              </a:xfrm>
              <a:prstGeom prst="ellipse">
                <a:avLst/>
              </a:prstGeom>
              <a:gradFill rotWithShape="1">
                <a:gsLst>
                  <a:gs pos="0">
                    <a:srgbClr val="516566"/>
                  </a:gs>
                  <a:gs pos="100000">
                    <a:srgbClr val="D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985" name="Group 865"/>
              <p:cNvGrpSpPr>
                <a:grpSpLocks/>
              </p:cNvGrpSpPr>
              <p:nvPr/>
            </p:nvGrpSpPr>
            <p:grpSpPr bwMode="auto">
              <a:xfrm>
                <a:off x="5095875" y="1217613"/>
                <a:ext cx="1638300" cy="830263"/>
                <a:chOff x="760" y="822"/>
                <a:chExt cx="1032" cy="523"/>
              </a:xfrm>
            </p:grpSpPr>
            <p:grpSp>
              <p:nvGrpSpPr>
                <p:cNvPr id="5229" name="Group 109"/>
                <p:cNvGrpSpPr>
                  <a:grpSpLocks/>
                </p:cNvGrpSpPr>
                <p:nvPr/>
              </p:nvGrpSpPr>
              <p:grpSpPr bwMode="auto">
                <a:xfrm>
                  <a:off x="760" y="822"/>
                  <a:ext cx="1032" cy="522"/>
                  <a:chOff x="277" y="1217"/>
                  <a:chExt cx="1032" cy="522"/>
                </a:xfrm>
              </p:grpSpPr>
              <p:grpSp>
                <p:nvGrpSpPr>
                  <p:cNvPr id="516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277" y="1391"/>
                    <a:ext cx="1032" cy="174"/>
                    <a:chOff x="2608" y="1396"/>
                    <a:chExt cx="1032" cy="174"/>
                  </a:xfrm>
                </p:grpSpPr>
                <p:grpSp>
                  <p:nvGrpSpPr>
                    <p:cNvPr id="5130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80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26" name="Rectangle 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27" name="Rectangle 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28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29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31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52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32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33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3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35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36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24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3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3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3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4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41" name="Group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6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42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43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44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45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47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68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48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49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0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1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52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08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53" name="Rectangle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4" name="Rectangle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5" name="Rectangle 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6" name="Rectangle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163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77" y="1217"/>
                    <a:ext cx="1032" cy="174"/>
                    <a:chOff x="2608" y="1396"/>
                    <a:chExt cx="1032" cy="174"/>
                  </a:xfrm>
                </p:grpSpPr>
                <p:grpSp>
                  <p:nvGrpSpPr>
                    <p:cNvPr id="5164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80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65" name="Rectangle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6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7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8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69" name="Group 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52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70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71" name="Rectangle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72" name="Rectangle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73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74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24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75" name="Rectangle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76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77" name="Rectangle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78" name="Rectangle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79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6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80" name="Rectangl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1" name="Rectangl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2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3" name="Rectangl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84" name="Group 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68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85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6" name="Rectangle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7" name="Rectangle 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8" name="Rectangle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189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08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90" name="Rectangle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1" name="Rectangle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2" name="Rectangle 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3" name="Rectangle 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194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277" y="1565"/>
                    <a:ext cx="1032" cy="174"/>
                    <a:chOff x="2608" y="1396"/>
                    <a:chExt cx="1032" cy="174"/>
                  </a:xfrm>
                </p:grpSpPr>
                <p:grpSp>
                  <p:nvGrpSpPr>
                    <p:cNvPr id="5195" name="Group 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80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196" name="Rectangle 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7" name="Rectangl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8" name="Rectangl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9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200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52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201" name="Rectangle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02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03" name="Rectangle 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04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205" name="Group 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24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206" name="Rectangle 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07" name="Rectangle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08" name="Rectangle 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09" name="Rectangle 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210" name="Group 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6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211" name="Rectangle 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2" name="Rectangle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3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4" name="Rectangle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215" name="Group 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68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216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7" name="Rectangle 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8" name="Rectangle 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9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220" name="Group 1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08" y="1396"/>
                      <a:ext cx="172" cy="174"/>
                      <a:chOff x="2780" y="1396"/>
                      <a:chExt cx="172" cy="174"/>
                    </a:xfrm>
                  </p:grpSpPr>
                  <p:sp>
                    <p:nvSpPr>
                      <p:cNvPr id="5221" name="Rectangle 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2" name="Rectangle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6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3" name="Rectangle 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396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4" name="Rectangle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80" y="1483"/>
                        <a:ext cx="86" cy="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5661" name="Rectangle 541"/>
                <p:cNvSpPr>
                  <a:spLocks noChangeArrowheads="1"/>
                </p:cNvSpPr>
                <p:nvPr/>
              </p:nvSpPr>
              <p:spPr bwMode="auto">
                <a:xfrm>
                  <a:off x="760" y="822"/>
                  <a:ext cx="1032" cy="523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080" name="Group 960"/>
              <p:cNvGrpSpPr>
                <a:grpSpLocks/>
              </p:cNvGrpSpPr>
              <p:nvPr/>
            </p:nvGrpSpPr>
            <p:grpSpPr bwMode="auto">
              <a:xfrm>
                <a:off x="5100638" y="925513"/>
                <a:ext cx="1638300" cy="276225"/>
                <a:chOff x="2608" y="1396"/>
                <a:chExt cx="1032" cy="174"/>
              </a:xfrm>
            </p:grpSpPr>
            <p:grpSp>
              <p:nvGrpSpPr>
                <p:cNvPr id="6081" name="Group 961"/>
                <p:cNvGrpSpPr>
                  <a:grpSpLocks/>
                </p:cNvGrpSpPr>
                <p:nvPr/>
              </p:nvGrpSpPr>
              <p:grpSpPr bwMode="auto">
                <a:xfrm>
                  <a:off x="2780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082" name="Rectangle 962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3" name="Rectangle 963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4" name="Rectangle 964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5" name="Rectangle 965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86" name="Group 966"/>
                <p:cNvGrpSpPr>
                  <a:grpSpLocks/>
                </p:cNvGrpSpPr>
                <p:nvPr/>
              </p:nvGrpSpPr>
              <p:grpSpPr bwMode="auto">
                <a:xfrm>
                  <a:off x="2952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087" name="Rectangle 967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8" name="Rectangle 968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9" name="Rectangle 969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0" name="Rectangle 970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91" name="Group 971"/>
                <p:cNvGrpSpPr>
                  <a:grpSpLocks/>
                </p:cNvGrpSpPr>
                <p:nvPr/>
              </p:nvGrpSpPr>
              <p:grpSpPr bwMode="auto">
                <a:xfrm>
                  <a:off x="3124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092" name="Rectangle 972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3" name="Rectangle 973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4" name="Rectangle 974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5" name="Rectangle 975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96" name="Group 976"/>
                <p:cNvGrpSpPr>
                  <a:grpSpLocks/>
                </p:cNvGrpSpPr>
                <p:nvPr/>
              </p:nvGrpSpPr>
              <p:grpSpPr bwMode="auto">
                <a:xfrm>
                  <a:off x="3296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097" name="Rectangle 977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8" name="Rectangle 978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9" name="Rectangle 979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0" name="Rectangle 980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01" name="Group 981"/>
                <p:cNvGrpSpPr>
                  <a:grpSpLocks/>
                </p:cNvGrpSpPr>
                <p:nvPr/>
              </p:nvGrpSpPr>
              <p:grpSpPr bwMode="auto">
                <a:xfrm>
                  <a:off x="3468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02" name="Rectangle 982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3" name="Rectangle 983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4" name="Rectangle 984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5" name="Rectangle 985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06" name="Group 986"/>
                <p:cNvGrpSpPr>
                  <a:grpSpLocks/>
                </p:cNvGrpSpPr>
                <p:nvPr/>
              </p:nvGrpSpPr>
              <p:grpSpPr bwMode="auto">
                <a:xfrm>
                  <a:off x="2608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07" name="Rectangle 987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8" name="Rectangle 988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9" name="Rectangle 989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0" name="Rectangle 990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143" name="Group 1023"/>
              <p:cNvGrpSpPr>
                <a:grpSpLocks/>
              </p:cNvGrpSpPr>
              <p:nvPr/>
            </p:nvGrpSpPr>
            <p:grpSpPr bwMode="auto">
              <a:xfrm>
                <a:off x="5095875" y="2068513"/>
                <a:ext cx="1638300" cy="276225"/>
                <a:chOff x="2608" y="1396"/>
                <a:chExt cx="1032" cy="174"/>
              </a:xfrm>
            </p:grpSpPr>
            <p:grpSp>
              <p:nvGrpSpPr>
                <p:cNvPr id="6144" name="Group 1024"/>
                <p:cNvGrpSpPr>
                  <a:grpSpLocks/>
                </p:cNvGrpSpPr>
                <p:nvPr/>
              </p:nvGrpSpPr>
              <p:grpSpPr bwMode="auto">
                <a:xfrm>
                  <a:off x="2780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45" name="Rectangle 1025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6" name="Rectangle 1026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7" name="Rectangle 1027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8" name="Rectangle 1028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49" name="Group 1029"/>
                <p:cNvGrpSpPr>
                  <a:grpSpLocks/>
                </p:cNvGrpSpPr>
                <p:nvPr/>
              </p:nvGrpSpPr>
              <p:grpSpPr bwMode="auto">
                <a:xfrm>
                  <a:off x="2952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50" name="Rectangle 1030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1" name="Rectangle 1031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2" name="Rectangle 1032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3" name="Rectangle 1033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54" name="Group 1034"/>
                <p:cNvGrpSpPr>
                  <a:grpSpLocks/>
                </p:cNvGrpSpPr>
                <p:nvPr/>
              </p:nvGrpSpPr>
              <p:grpSpPr bwMode="auto">
                <a:xfrm>
                  <a:off x="3124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55" name="Rectangle 1035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6" name="Rectangle 1036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7" name="Rectangle 1037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8" name="Rectangle 1038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59" name="Group 1039"/>
                <p:cNvGrpSpPr>
                  <a:grpSpLocks/>
                </p:cNvGrpSpPr>
                <p:nvPr/>
              </p:nvGrpSpPr>
              <p:grpSpPr bwMode="auto">
                <a:xfrm>
                  <a:off x="3296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60" name="Rectangle 1040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1" name="Rectangle 1041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2" name="Rectangle 1042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3" name="Rectangle 1043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64" name="Group 1044"/>
                <p:cNvGrpSpPr>
                  <a:grpSpLocks/>
                </p:cNvGrpSpPr>
                <p:nvPr/>
              </p:nvGrpSpPr>
              <p:grpSpPr bwMode="auto">
                <a:xfrm>
                  <a:off x="3468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65" name="Rectangle 1045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6" name="Rectangle 1046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7" name="Rectangle 1047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8" name="Rectangle 1048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69" name="Group 1049"/>
                <p:cNvGrpSpPr>
                  <a:grpSpLocks/>
                </p:cNvGrpSpPr>
                <p:nvPr/>
              </p:nvGrpSpPr>
              <p:grpSpPr bwMode="auto">
                <a:xfrm>
                  <a:off x="2608" y="1396"/>
                  <a:ext cx="172" cy="174"/>
                  <a:chOff x="2780" y="1396"/>
                  <a:chExt cx="172" cy="174"/>
                </a:xfrm>
              </p:grpSpPr>
              <p:sp>
                <p:nvSpPr>
                  <p:cNvPr id="6170" name="Rectangle 1050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1" name="Rectangle 1051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2" name="Rectangle 1052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3" name="Rectangle 1053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175" name="Freeform 1055"/>
              <p:cNvSpPr>
                <a:spLocks/>
              </p:cNvSpPr>
              <p:nvPr/>
            </p:nvSpPr>
            <p:spPr bwMode="auto">
              <a:xfrm flipV="1">
                <a:off x="4992688" y="2201863"/>
                <a:ext cx="1754187" cy="212725"/>
              </a:xfrm>
              <a:custGeom>
                <a:avLst/>
                <a:gdLst>
                  <a:gd name="T0" fmla="*/ 0 w 1105"/>
                  <a:gd name="T1" fmla="*/ 12 h 208"/>
                  <a:gd name="T2" fmla="*/ 50 w 1105"/>
                  <a:gd name="T3" fmla="*/ 143 h 208"/>
                  <a:gd name="T4" fmla="*/ 122 w 1105"/>
                  <a:gd name="T5" fmla="*/ 164 h 208"/>
                  <a:gd name="T6" fmla="*/ 167 w 1105"/>
                  <a:gd name="T7" fmla="*/ 92 h 208"/>
                  <a:gd name="T8" fmla="*/ 234 w 1105"/>
                  <a:gd name="T9" fmla="*/ 115 h 208"/>
                  <a:gd name="T10" fmla="*/ 287 w 1105"/>
                  <a:gd name="T11" fmla="*/ 137 h 208"/>
                  <a:gd name="T12" fmla="*/ 367 w 1105"/>
                  <a:gd name="T13" fmla="*/ 159 h 208"/>
                  <a:gd name="T14" fmla="*/ 419 w 1105"/>
                  <a:gd name="T15" fmla="*/ 94 h 208"/>
                  <a:gd name="T16" fmla="*/ 502 w 1105"/>
                  <a:gd name="T17" fmla="*/ 121 h 208"/>
                  <a:gd name="T18" fmla="*/ 582 w 1105"/>
                  <a:gd name="T19" fmla="*/ 153 h 208"/>
                  <a:gd name="T20" fmla="*/ 631 w 1105"/>
                  <a:gd name="T21" fmla="*/ 94 h 208"/>
                  <a:gd name="T22" fmla="*/ 640 w 1105"/>
                  <a:gd name="T23" fmla="*/ 164 h 208"/>
                  <a:gd name="T24" fmla="*/ 697 w 1105"/>
                  <a:gd name="T25" fmla="*/ 143 h 208"/>
                  <a:gd name="T26" fmla="*/ 784 w 1105"/>
                  <a:gd name="T27" fmla="*/ 126 h 208"/>
                  <a:gd name="T28" fmla="*/ 807 w 1105"/>
                  <a:gd name="T29" fmla="*/ 110 h 208"/>
                  <a:gd name="T30" fmla="*/ 845 w 1105"/>
                  <a:gd name="T31" fmla="*/ 153 h 208"/>
                  <a:gd name="T32" fmla="*/ 899 w 1105"/>
                  <a:gd name="T33" fmla="*/ 143 h 208"/>
                  <a:gd name="T34" fmla="*/ 944 w 1105"/>
                  <a:gd name="T35" fmla="*/ 208 h 208"/>
                  <a:gd name="T36" fmla="*/ 999 w 1105"/>
                  <a:gd name="T37" fmla="*/ 126 h 208"/>
                  <a:gd name="T38" fmla="*/ 1064 w 1105"/>
                  <a:gd name="T39" fmla="*/ 159 h 208"/>
                  <a:gd name="T40" fmla="*/ 1091 w 1105"/>
                  <a:gd name="T41" fmla="*/ 110 h 208"/>
                  <a:gd name="T42" fmla="*/ 1099 w 1105"/>
                  <a:gd name="T43" fmla="*/ 0 h 208"/>
                  <a:gd name="T44" fmla="*/ 1105 w 1105"/>
                  <a:gd name="T45" fmla="*/ 44 h 208"/>
                  <a:gd name="T46" fmla="*/ 1099 w 1105"/>
                  <a:gd name="T47" fmla="*/ 6 h 208"/>
                  <a:gd name="T48" fmla="*/ 0 w 1105"/>
                  <a:gd name="T49" fmla="*/ 1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5" h="208">
                    <a:moveTo>
                      <a:pt x="0" y="12"/>
                    </a:moveTo>
                    <a:lnTo>
                      <a:pt x="50" y="143"/>
                    </a:lnTo>
                    <a:lnTo>
                      <a:pt x="122" y="164"/>
                    </a:lnTo>
                    <a:lnTo>
                      <a:pt x="167" y="92"/>
                    </a:lnTo>
                    <a:lnTo>
                      <a:pt x="234" y="115"/>
                    </a:lnTo>
                    <a:lnTo>
                      <a:pt x="287" y="137"/>
                    </a:lnTo>
                    <a:lnTo>
                      <a:pt x="367" y="159"/>
                    </a:lnTo>
                    <a:lnTo>
                      <a:pt x="419" y="94"/>
                    </a:lnTo>
                    <a:lnTo>
                      <a:pt x="502" y="121"/>
                    </a:lnTo>
                    <a:lnTo>
                      <a:pt x="582" y="153"/>
                    </a:lnTo>
                    <a:lnTo>
                      <a:pt x="631" y="94"/>
                    </a:lnTo>
                    <a:lnTo>
                      <a:pt x="640" y="164"/>
                    </a:lnTo>
                    <a:lnTo>
                      <a:pt x="697" y="143"/>
                    </a:lnTo>
                    <a:lnTo>
                      <a:pt x="784" y="126"/>
                    </a:lnTo>
                    <a:lnTo>
                      <a:pt x="807" y="110"/>
                    </a:lnTo>
                    <a:lnTo>
                      <a:pt x="845" y="153"/>
                    </a:lnTo>
                    <a:lnTo>
                      <a:pt x="899" y="143"/>
                    </a:lnTo>
                    <a:lnTo>
                      <a:pt x="944" y="208"/>
                    </a:lnTo>
                    <a:lnTo>
                      <a:pt x="999" y="126"/>
                    </a:lnTo>
                    <a:lnTo>
                      <a:pt x="1064" y="159"/>
                    </a:lnTo>
                    <a:lnTo>
                      <a:pt x="1091" y="110"/>
                    </a:lnTo>
                    <a:lnTo>
                      <a:pt x="1099" y="0"/>
                    </a:lnTo>
                    <a:lnTo>
                      <a:pt x="1105" y="44"/>
                    </a:lnTo>
                    <a:lnTo>
                      <a:pt x="1099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927225" y="1218414"/>
              <a:ext cx="1754188" cy="1333500"/>
              <a:chOff x="1927225" y="792163"/>
              <a:chExt cx="1754188" cy="1333500"/>
            </a:xfrm>
          </p:grpSpPr>
          <p:sp>
            <p:nvSpPr>
              <p:cNvPr id="5239" name="Oval 119"/>
              <p:cNvSpPr>
                <a:spLocks noChangeArrowheads="1"/>
              </p:cNvSpPr>
              <p:nvPr/>
            </p:nvSpPr>
            <p:spPr bwMode="auto">
              <a:xfrm rot="1880828">
                <a:off x="2374900" y="1090613"/>
                <a:ext cx="889000" cy="1035050"/>
              </a:xfrm>
              <a:prstGeom prst="ellipse">
                <a:avLst/>
              </a:prstGeom>
              <a:gradFill rotWithShape="1">
                <a:gsLst>
                  <a:gs pos="0">
                    <a:srgbClr val="516566"/>
                  </a:gs>
                  <a:gs pos="100000">
                    <a:srgbClr val="D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984" name="Group 864"/>
              <p:cNvGrpSpPr>
                <a:grpSpLocks/>
              </p:cNvGrpSpPr>
              <p:nvPr/>
            </p:nvGrpSpPr>
            <p:grpSpPr bwMode="auto">
              <a:xfrm>
                <a:off x="1998663" y="1214438"/>
                <a:ext cx="1639887" cy="830262"/>
                <a:chOff x="2692" y="792"/>
                <a:chExt cx="1033" cy="523"/>
              </a:xfrm>
            </p:grpSpPr>
            <p:grpSp>
              <p:nvGrpSpPr>
                <p:cNvPr id="5246" name="Group 126"/>
                <p:cNvGrpSpPr>
                  <a:grpSpLocks noChangeAspect="1"/>
                </p:cNvGrpSpPr>
                <p:nvPr/>
              </p:nvGrpSpPr>
              <p:grpSpPr bwMode="auto">
                <a:xfrm>
                  <a:off x="2692" y="792"/>
                  <a:ext cx="517" cy="523"/>
                  <a:chOff x="2780" y="1396"/>
                  <a:chExt cx="172" cy="174"/>
                </a:xfrm>
              </p:grpSpPr>
              <p:sp>
                <p:nvSpPr>
                  <p:cNvPr id="5247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8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9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50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51" name="Group 131"/>
                <p:cNvGrpSpPr>
                  <a:grpSpLocks noChangeAspect="1"/>
                </p:cNvGrpSpPr>
                <p:nvPr/>
              </p:nvGrpSpPr>
              <p:grpSpPr bwMode="auto">
                <a:xfrm>
                  <a:off x="3209" y="792"/>
                  <a:ext cx="516" cy="523"/>
                  <a:chOff x="2780" y="1396"/>
                  <a:chExt cx="172" cy="174"/>
                </a:xfrm>
              </p:grpSpPr>
              <p:sp>
                <p:nvSpPr>
                  <p:cNvPr id="5252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6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53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6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54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0" y="1396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55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0" y="1483"/>
                    <a:ext cx="86" cy="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660" name="Rectangle 540"/>
                <p:cNvSpPr>
                  <a:spLocks noChangeArrowheads="1"/>
                </p:cNvSpPr>
                <p:nvPr/>
              </p:nvSpPr>
              <p:spPr bwMode="auto">
                <a:xfrm>
                  <a:off x="2692" y="792"/>
                  <a:ext cx="1033" cy="523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90" name="Group 1070"/>
              <p:cNvGrpSpPr>
                <a:grpSpLocks/>
              </p:cNvGrpSpPr>
              <p:nvPr/>
            </p:nvGrpSpPr>
            <p:grpSpPr bwMode="auto">
              <a:xfrm>
                <a:off x="1985963" y="823913"/>
                <a:ext cx="1639887" cy="414337"/>
                <a:chOff x="1239" y="432"/>
                <a:chExt cx="1033" cy="261"/>
              </a:xfrm>
            </p:grpSpPr>
            <p:sp>
              <p:nvSpPr>
                <p:cNvPr id="6179" name="Rectangle 1059"/>
                <p:cNvSpPr>
                  <a:spLocks noChangeAspect="1" noChangeArrowheads="1"/>
                </p:cNvSpPr>
                <p:nvPr/>
              </p:nvSpPr>
              <p:spPr bwMode="auto">
                <a:xfrm>
                  <a:off x="1498" y="432"/>
                  <a:ext cx="258" cy="26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1" name="Rectangle 1061"/>
                <p:cNvSpPr>
                  <a:spLocks noChangeAspect="1" noChangeArrowheads="1"/>
                </p:cNvSpPr>
                <p:nvPr/>
              </p:nvSpPr>
              <p:spPr bwMode="auto">
                <a:xfrm>
                  <a:off x="1239" y="432"/>
                  <a:ext cx="259" cy="26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4" name="Rectangle 1064"/>
                <p:cNvSpPr>
                  <a:spLocks noChangeAspect="1" noChangeArrowheads="1"/>
                </p:cNvSpPr>
                <p:nvPr/>
              </p:nvSpPr>
              <p:spPr bwMode="auto">
                <a:xfrm>
                  <a:off x="2014" y="432"/>
                  <a:ext cx="258" cy="26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6" name="Rectangle 1066"/>
                <p:cNvSpPr>
                  <a:spLocks noChangeAspect="1" noChangeArrowheads="1"/>
                </p:cNvSpPr>
                <p:nvPr/>
              </p:nvSpPr>
              <p:spPr bwMode="auto">
                <a:xfrm>
                  <a:off x="1756" y="432"/>
                  <a:ext cx="258" cy="26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88" name="Freeform 1068"/>
              <p:cNvSpPr>
                <a:spLocks/>
              </p:cNvSpPr>
              <p:nvPr/>
            </p:nvSpPr>
            <p:spPr bwMode="auto">
              <a:xfrm>
                <a:off x="1927225" y="792163"/>
                <a:ext cx="1754188" cy="349250"/>
              </a:xfrm>
              <a:custGeom>
                <a:avLst/>
                <a:gdLst>
                  <a:gd name="T0" fmla="*/ 0 w 1105"/>
                  <a:gd name="T1" fmla="*/ 12 h 208"/>
                  <a:gd name="T2" fmla="*/ 50 w 1105"/>
                  <a:gd name="T3" fmla="*/ 143 h 208"/>
                  <a:gd name="T4" fmla="*/ 122 w 1105"/>
                  <a:gd name="T5" fmla="*/ 164 h 208"/>
                  <a:gd name="T6" fmla="*/ 167 w 1105"/>
                  <a:gd name="T7" fmla="*/ 92 h 208"/>
                  <a:gd name="T8" fmla="*/ 234 w 1105"/>
                  <a:gd name="T9" fmla="*/ 115 h 208"/>
                  <a:gd name="T10" fmla="*/ 287 w 1105"/>
                  <a:gd name="T11" fmla="*/ 137 h 208"/>
                  <a:gd name="T12" fmla="*/ 367 w 1105"/>
                  <a:gd name="T13" fmla="*/ 159 h 208"/>
                  <a:gd name="T14" fmla="*/ 419 w 1105"/>
                  <a:gd name="T15" fmla="*/ 94 h 208"/>
                  <a:gd name="T16" fmla="*/ 502 w 1105"/>
                  <a:gd name="T17" fmla="*/ 121 h 208"/>
                  <a:gd name="T18" fmla="*/ 582 w 1105"/>
                  <a:gd name="T19" fmla="*/ 153 h 208"/>
                  <a:gd name="T20" fmla="*/ 631 w 1105"/>
                  <a:gd name="T21" fmla="*/ 94 h 208"/>
                  <a:gd name="T22" fmla="*/ 640 w 1105"/>
                  <a:gd name="T23" fmla="*/ 164 h 208"/>
                  <a:gd name="T24" fmla="*/ 697 w 1105"/>
                  <a:gd name="T25" fmla="*/ 143 h 208"/>
                  <a:gd name="T26" fmla="*/ 784 w 1105"/>
                  <a:gd name="T27" fmla="*/ 126 h 208"/>
                  <a:gd name="T28" fmla="*/ 807 w 1105"/>
                  <a:gd name="T29" fmla="*/ 110 h 208"/>
                  <a:gd name="T30" fmla="*/ 845 w 1105"/>
                  <a:gd name="T31" fmla="*/ 153 h 208"/>
                  <a:gd name="T32" fmla="*/ 899 w 1105"/>
                  <a:gd name="T33" fmla="*/ 143 h 208"/>
                  <a:gd name="T34" fmla="*/ 944 w 1105"/>
                  <a:gd name="T35" fmla="*/ 208 h 208"/>
                  <a:gd name="T36" fmla="*/ 999 w 1105"/>
                  <a:gd name="T37" fmla="*/ 126 h 208"/>
                  <a:gd name="T38" fmla="*/ 1064 w 1105"/>
                  <a:gd name="T39" fmla="*/ 159 h 208"/>
                  <a:gd name="T40" fmla="*/ 1091 w 1105"/>
                  <a:gd name="T41" fmla="*/ 110 h 208"/>
                  <a:gd name="T42" fmla="*/ 1099 w 1105"/>
                  <a:gd name="T43" fmla="*/ 0 h 208"/>
                  <a:gd name="T44" fmla="*/ 1105 w 1105"/>
                  <a:gd name="T45" fmla="*/ 44 h 208"/>
                  <a:gd name="T46" fmla="*/ 1099 w 1105"/>
                  <a:gd name="T47" fmla="*/ 6 h 208"/>
                  <a:gd name="T48" fmla="*/ 0 w 1105"/>
                  <a:gd name="T49" fmla="*/ 1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5" h="208">
                    <a:moveTo>
                      <a:pt x="0" y="12"/>
                    </a:moveTo>
                    <a:lnTo>
                      <a:pt x="50" y="143"/>
                    </a:lnTo>
                    <a:lnTo>
                      <a:pt x="122" y="164"/>
                    </a:lnTo>
                    <a:lnTo>
                      <a:pt x="167" y="92"/>
                    </a:lnTo>
                    <a:lnTo>
                      <a:pt x="234" y="115"/>
                    </a:lnTo>
                    <a:lnTo>
                      <a:pt x="287" y="137"/>
                    </a:lnTo>
                    <a:lnTo>
                      <a:pt x="367" y="159"/>
                    </a:lnTo>
                    <a:lnTo>
                      <a:pt x="419" y="94"/>
                    </a:lnTo>
                    <a:lnTo>
                      <a:pt x="502" y="121"/>
                    </a:lnTo>
                    <a:lnTo>
                      <a:pt x="582" y="153"/>
                    </a:lnTo>
                    <a:lnTo>
                      <a:pt x="631" y="94"/>
                    </a:lnTo>
                    <a:lnTo>
                      <a:pt x="640" y="164"/>
                    </a:lnTo>
                    <a:lnTo>
                      <a:pt x="697" y="143"/>
                    </a:lnTo>
                    <a:lnTo>
                      <a:pt x="784" y="126"/>
                    </a:lnTo>
                    <a:lnTo>
                      <a:pt x="807" y="110"/>
                    </a:lnTo>
                    <a:lnTo>
                      <a:pt x="845" y="153"/>
                    </a:lnTo>
                    <a:lnTo>
                      <a:pt x="899" y="143"/>
                    </a:lnTo>
                    <a:lnTo>
                      <a:pt x="944" y="208"/>
                    </a:lnTo>
                    <a:lnTo>
                      <a:pt x="999" y="126"/>
                    </a:lnTo>
                    <a:lnTo>
                      <a:pt x="1064" y="159"/>
                    </a:lnTo>
                    <a:lnTo>
                      <a:pt x="1091" y="110"/>
                    </a:lnTo>
                    <a:lnTo>
                      <a:pt x="1099" y="0"/>
                    </a:lnTo>
                    <a:lnTo>
                      <a:pt x="1105" y="44"/>
                    </a:lnTo>
                    <a:lnTo>
                      <a:pt x="1099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91" name="Group 1071"/>
            <p:cNvGrpSpPr>
              <a:grpSpLocks/>
            </p:cNvGrpSpPr>
            <p:nvPr/>
          </p:nvGrpSpPr>
          <p:grpSpPr bwMode="auto">
            <a:xfrm>
              <a:off x="1997075" y="2483651"/>
              <a:ext cx="1639888" cy="414338"/>
              <a:chOff x="1239" y="432"/>
              <a:chExt cx="1033" cy="261"/>
            </a:xfrm>
          </p:grpSpPr>
          <p:sp>
            <p:nvSpPr>
              <p:cNvPr id="6192" name="Rectangle 1072"/>
              <p:cNvSpPr>
                <a:spLocks noChangeAspect="1" noChangeArrowheads="1"/>
              </p:cNvSpPr>
              <p:nvPr/>
            </p:nvSpPr>
            <p:spPr bwMode="auto">
              <a:xfrm>
                <a:off x="1498" y="432"/>
                <a:ext cx="258" cy="2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Rectangle 1073"/>
              <p:cNvSpPr>
                <a:spLocks noChangeAspect="1" noChangeArrowheads="1"/>
              </p:cNvSpPr>
              <p:nvPr/>
            </p:nvSpPr>
            <p:spPr bwMode="auto">
              <a:xfrm>
                <a:off x="1239" y="432"/>
                <a:ext cx="259" cy="2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4" name="Rectangle 1074"/>
              <p:cNvSpPr>
                <a:spLocks noChangeAspect="1" noChangeArrowheads="1"/>
              </p:cNvSpPr>
              <p:nvPr/>
            </p:nvSpPr>
            <p:spPr bwMode="auto">
              <a:xfrm>
                <a:off x="2014" y="432"/>
                <a:ext cx="258" cy="2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" name="Rectangle 1075"/>
              <p:cNvSpPr>
                <a:spLocks noChangeAspect="1" noChangeArrowheads="1"/>
              </p:cNvSpPr>
              <p:nvPr/>
            </p:nvSpPr>
            <p:spPr bwMode="auto">
              <a:xfrm>
                <a:off x="1756" y="432"/>
                <a:ext cx="258" cy="2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89" name="Freeform 1069"/>
            <p:cNvSpPr>
              <a:spLocks/>
            </p:cNvSpPr>
            <p:nvPr/>
          </p:nvSpPr>
          <p:spPr bwMode="auto">
            <a:xfrm flipV="1">
              <a:off x="1927225" y="2561439"/>
              <a:ext cx="1754188" cy="368300"/>
            </a:xfrm>
            <a:custGeom>
              <a:avLst/>
              <a:gdLst>
                <a:gd name="T0" fmla="*/ 0 w 1105"/>
                <a:gd name="T1" fmla="*/ 12 h 208"/>
                <a:gd name="T2" fmla="*/ 50 w 1105"/>
                <a:gd name="T3" fmla="*/ 143 h 208"/>
                <a:gd name="T4" fmla="*/ 122 w 1105"/>
                <a:gd name="T5" fmla="*/ 164 h 208"/>
                <a:gd name="T6" fmla="*/ 167 w 1105"/>
                <a:gd name="T7" fmla="*/ 92 h 208"/>
                <a:gd name="T8" fmla="*/ 234 w 1105"/>
                <a:gd name="T9" fmla="*/ 115 h 208"/>
                <a:gd name="T10" fmla="*/ 287 w 1105"/>
                <a:gd name="T11" fmla="*/ 137 h 208"/>
                <a:gd name="T12" fmla="*/ 367 w 1105"/>
                <a:gd name="T13" fmla="*/ 159 h 208"/>
                <a:gd name="T14" fmla="*/ 419 w 1105"/>
                <a:gd name="T15" fmla="*/ 94 h 208"/>
                <a:gd name="T16" fmla="*/ 502 w 1105"/>
                <a:gd name="T17" fmla="*/ 121 h 208"/>
                <a:gd name="T18" fmla="*/ 582 w 1105"/>
                <a:gd name="T19" fmla="*/ 153 h 208"/>
                <a:gd name="T20" fmla="*/ 631 w 1105"/>
                <a:gd name="T21" fmla="*/ 94 h 208"/>
                <a:gd name="T22" fmla="*/ 640 w 1105"/>
                <a:gd name="T23" fmla="*/ 164 h 208"/>
                <a:gd name="T24" fmla="*/ 697 w 1105"/>
                <a:gd name="T25" fmla="*/ 143 h 208"/>
                <a:gd name="T26" fmla="*/ 784 w 1105"/>
                <a:gd name="T27" fmla="*/ 126 h 208"/>
                <a:gd name="T28" fmla="*/ 807 w 1105"/>
                <a:gd name="T29" fmla="*/ 110 h 208"/>
                <a:gd name="T30" fmla="*/ 845 w 1105"/>
                <a:gd name="T31" fmla="*/ 153 h 208"/>
                <a:gd name="T32" fmla="*/ 899 w 1105"/>
                <a:gd name="T33" fmla="*/ 143 h 208"/>
                <a:gd name="T34" fmla="*/ 944 w 1105"/>
                <a:gd name="T35" fmla="*/ 208 h 208"/>
                <a:gd name="T36" fmla="*/ 999 w 1105"/>
                <a:gd name="T37" fmla="*/ 126 h 208"/>
                <a:gd name="T38" fmla="*/ 1064 w 1105"/>
                <a:gd name="T39" fmla="*/ 159 h 208"/>
                <a:gd name="T40" fmla="*/ 1091 w 1105"/>
                <a:gd name="T41" fmla="*/ 110 h 208"/>
                <a:gd name="T42" fmla="*/ 1099 w 1105"/>
                <a:gd name="T43" fmla="*/ 0 h 208"/>
                <a:gd name="T44" fmla="*/ 1105 w 1105"/>
                <a:gd name="T45" fmla="*/ 44 h 208"/>
                <a:gd name="T46" fmla="*/ 1099 w 1105"/>
                <a:gd name="T47" fmla="*/ 6 h 208"/>
                <a:gd name="T48" fmla="*/ 0 w 1105"/>
                <a:gd name="T49" fmla="*/ 1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05" h="208">
                  <a:moveTo>
                    <a:pt x="0" y="12"/>
                  </a:moveTo>
                  <a:lnTo>
                    <a:pt x="50" y="143"/>
                  </a:lnTo>
                  <a:lnTo>
                    <a:pt x="122" y="164"/>
                  </a:lnTo>
                  <a:lnTo>
                    <a:pt x="167" y="92"/>
                  </a:lnTo>
                  <a:lnTo>
                    <a:pt x="234" y="115"/>
                  </a:lnTo>
                  <a:lnTo>
                    <a:pt x="287" y="137"/>
                  </a:lnTo>
                  <a:lnTo>
                    <a:pt x="367" y="159"/>
                  </a:lnTo>
                  <a:lnTo>
                    <a:pt x="419" y="94"/>
                  </a:lnTo>
                  <a:lnTo>
                    <a:pt x="502" y="121"/>
                  </a:lnTo>
                  <a:lnTo>
                    <a:pt x="582" y="153"/>
                  </a:lnTo>
                  <a:lnTo>
                    <a:pt x="631" y="94"/>
                  </a:lnTo>
                  <a:lnTo>
                    <a:pt x="640" y="164"/>
                  </a:lnTo>
                  <a:lnTo>
                    <a:pt x="697" y="143"/>
                  </a:lnTo>
                  <a:lnTo>
                    <a:pt x="784" y="126"/>
                  </a:lnTo>
                  <a:lnTo>
                    <a:pt x="807" y="110"/>
                  </a:lnTo>
                  <a:lnTo>
                    <a:pt x="845" y="153"/>
                  </a:lnTo>
                  <a:lnTo>
                    <a:pt x="899" y="143"/>
                  </a:lnTo>
                  <a:lnTo>
                    <a:pt x="944" y="208"/>
                  </a:lnTo>
                  <a:lnTo>
                    <a:pt x="999" y="126"/>
                  </a:lnTo>
                  <a:lnTo>
                    <a:pt x="1064" y="159"/>
                  </a:lnTo>
                  <a:lnTo>
                    <a:pt x="1091" y="110"/>
                  </a:lnTo>
                  <a:lnTo>
                    <a:pt x="1099" y="0"/>
                  </a:lnTo>
                  <a:lnTo>
                    <a:pt x="1105" y="44"/>
                  </a:lnTo>
                  <a:lnTo>
                    <a:pt x="1099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934921" y="2825246"/>
              <a:ext cx="2013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Example has </a:t>
              </a:r>
              <a:r>
                <a:rPr lang="en-US" i="1" dirty="0" smtClean="0"/>
                <a:t>N</a:t>
              </a:r>
              <a:r>
                <a:rPr lang="en-US" dirty="0" smtClean="0"/>
                <a:t>=3</a:t>
              </a:r>
              <a:endParaRPr lang="en-US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9652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mage slicing: </a:t>
            </a:r>
            <a:r>
              <a:rPr lang="en-US" dirty="0" err="1" smtClean="0"/>
              <a:t>optimised</a:t>
            </a:r>
            <a:r>
              <a:rPr lang="en-US" dirty="0" smtClean="0"/>
              <a:t> spectroscopy</a:t>
            </a:r>
            <a:endParaRPr lang="en-US" sz="4000" i="1" dirty="0"/>
          </a:p>
        </p:txBody>
      </p:sp>
      <p:sp>
        <p:nvSpPr>
          <p:cNvPr id="8" name="Rectangle 7"/>
          <p:cNvSpPr/>
          <p:nvPr/>
        </p:nvSpPr>
        <p:spPr>
          <a:xfrm>
            <a:off x="2550781" y="11133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Maximise</a:t>
            </a:r>
            <a:r>
              <a:rPr lang="en-US" dirty="0"/>
              <a:t> throughput x spectral resolution or</a:t>
            </a:r>
            <a:br>
              <a:rPr lang="en-US" dirty="0"/>
            </a:br>
            <a:r>
              <a:rPr lang="en-US" dirty="0"/>
              <a:t> </a:t>
            </a:r>
            <a:r>
              <a:rPr lang="en-US" i="1" dirty="0"/>
              <a:t>integral field spectroscopy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5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slicing/dicing technology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61" y="1398643"/>
            <a:ext cx="6798771" cy="49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Florence?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Galileo </a:t>
            </a:r>
            <a:r>
              <a:rPr lang="en-US" sz="2800" dirty="0" err="1" smtClean="0"/>
              <a:t>Galilei</a:t>
            </a:r>
            <a:r>
              <a:rPr lang="en-US" sz="2800" dirty="0" smtClean="0"/>
              <a:t> buried here (S. Croce)</a:t>
            </a:r>
          </a:p>
          <a:p>
            <a:r>
              <a:rPr lang="en-US" sz="2800" dirty="0" smtClean="0"/>
              <a:t>Medici family’s motto:</a:t>
            </a:r>
            <a:endParaRPr lang="en-US" sz="2800" i="1" dirty="0"/>
          </a:p>
          <a:p>
            <a:r>
              <a:rPr lang="en-US" sz="2800" dirty="0" smtClean="0"/>
              <a:t>Home of the </a:t>
            </a:r>
            <a:r>
              <a:rPr lang="en-US" sz="2800" i="1" dirty="0" smtClean="0"/>
              <a:t>Risorgimento</a:t>
            </a:r>
          </a:p>
          <a:p>
            <a:r>
              <a:rPr lang="en-US" sz="2800" b="1" dirty="0" smtClean="0"/>
              <a:t>Will </a:t>
            </a:r>
            <a:r>
              <a:rPr lang="en-US" sz="2800" b="1" dirty="0" err="1" smtClean="0"/>
              <a:t>Astrophotonics</a:t>
            </a:r>
            <a:r>
              <a:rPr lang="en-US" sz="2800" b="1" dirty="0" smtClean="0"/>
              <a:t> tread the same path?</a:t>
            </a:r>
          </a:p>
          <a:p>
            <a:endParaRPr lang="en-US" sz="2800" b="1" dirty="0"/>
          </a:p>
          <a:p>
            <a:endParaRPr lang="en-US" sz="28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3" y="1804735"/>
            <a:ext cx="3458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κοσμος κοσμου κοσμος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807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45178" y="1989908"/>
            <a:ext cx="2902706" cy="1296694"/>
            <a:chOff x="238264" y="1439022"/>
            <a:chExt cx="3758630" cy="1679052"/>
          </a:xfrm>
        </p:grpSpPr>
        <p:sp>
          <p:nvSpPr>
            <p:cNvPr id="289" name="Rectangle 64" descr="Dark vertical"/>
            <p:cNvSpPr>
              <a:spLocks noChangeAspect="1" noChangeArrowheads="1"/>
            </p:cNvSpPr>
            <p:nvPr/>
          </p:nvSpPr>
          <p:spPr bwMode="auto">
            <a:xfrm>
              <a:off x="2547104" y="1924143"/>
              <a:ext cx="1449790" cy="672199"/>
            </a:xfrm>
            <a:prstGeom prst="rect">
              <a:avLst/>
            </a:prstGeom>
            <a:pattFill prst="dkVert">
              <a:fgClr>
                <a:srgbClr val="3399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Oval 65"/>
            <p:cNvSpPr>
              <a:spLocks noChangeAspect="1" noChangeArrowheads="1"/>
            </p:cNvSpPr>
            <p:nvPr/>
          </p:nvSpPr>
          <p:spPr bwMode="auto">
            <a:xfrm>
              <a:off x="1543430" y="1439022"/>
              <a:ext cx="514350" cy="1679052"/>
            </a:xfrm>
            <a:prstGeom prst="ellipse">
              <a:avLst/>
            </a:prstGeom>
            <a:solidFill>
              <a:srgbClr val="F2EC74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Line 66"/>
            <p:cNvSpPr>
              <a:spLocks noChangeAspect="1" noChangeShapeType="1"/>
            </p:cNvSpPr>
            <p:nvPr/>
          </p:nvSpPr>
          <p:spPr bwMode="auto">
            <a:xfrm>
              <a:off x="1799238" y="1919916"/>
              <a:ext cx="1523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Line 68"/>
            <p:cNvSpPr>
              <a:spLocks noChangeShapeType="1"/>
            </p:cNvSpPr>
            <p:nvPr/>
          </p:nvSpPr>
          <p:spPr bwMode="auto">
            <a:xfrm flipH="1">
              <a:off x="238264" y="1919915"/>
              <a:ext cx="1560658" cy="377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Line 69"/>
            <p:cNvSpPr>
              <a:spLocks noChangeShapeType="1"/>
            </p:cNvSpPr>
            <p:nvPr/>
          </p:nvSpPr>
          <p:spPr bwMode="auto">
            <a:xfrm>
              <a:off x="238264" y="2249675"/>
              <a:ext cx="1560658" cy="3466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70"/>
            <p:cNvSpPr>
              <a:spLocks noChangeAspect="1" noChangeShapeType="1"/>
            </p:cNvSpPr>
            <p:nvPr/>
          </p:nvSpPr>
          <p:spPr bwMode="auto">
            <a:xfrm>
              <a:off x="312970" y="1826214"/>
              <a:ext cx="6350" cy="89203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74"/>
            <p:cNvSpPr>
              <a:spLocks noChangeShapeType="1"/>
            </p:cNvSpPr>
            <p:nvPr/>
          </p:nvSpPr>
          <p:spPr bwMode="auto">
            <a:xfrm flipH="1" flipV="1">
              <a:off x="300642" y="1851083"/>
              <a:ext cx="14985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78"/>
            <p:cNvSpPr>
              <a:spLocks noChangeShapeType="1"/>
            </p:cNvSpPr>
            <p:nvPr/>
          </p:nvSpPr>
          <p:spPr bwMode="auto">
            <a:xfrm>
              <a:off x="3268823" y="1890323"/>
              <a:ext cx="3176" cy="7017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73"/>
            <p:cNvSpPr>
              <a:spLocks noChangeShapeType="1"/>
            </p:cNvSpPr>
            <p:nvPr/>
          </p:nvSpPr>
          <p:spPr bwMode="auto">
            <a:xfrm flipH="1" flipV="1">
              <a:off x="1798922" y="1851083"/>
              <a:ext cx="1469900" cy="41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Line 69"/>
            <p:cNvSpPr>
              <a:spLocks noChangeShapeType="1"/>
            </p:cNvSpPr>
            <p:nvPr/>
          </p:nvSpPr>
          <p:spPr bwMode="auto">
            <a:xfrm>
              <a:off x="390664" y="2689351"/>
              <a:ext cx="14082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73"/>
            <p:cNvSpPr>
              <a:spLocks noChangeShapeType="1"/>
            </p:cNvSpPr>
            <p:nvPr/>
          </p:nvSpPr>
          <p:spPr bwMode="auto">
            <a:xfrm flipH="1">
              <a:off x="1799238" y="2262107"/>
              <a:ext cx="1469584" cy="427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Line 69"/>
            <p:cNvSpPr>
              <a:spLocks noChangeShapeType="1"/>
            </p:cNvSpPr>
            <p:nvPr/>
          </p:nvSpPr>
          <p:spPr bwMode="auto">
            <a:xfrm flipH="1">
              <a:off x="1798922" y="2596342"/>
              <a:ext cx="146990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74"/>
            <p:cNvSpPr>
              <a:spLocks noChangeShapeType="1"/>
            </p:cNvSpPr>
            <p:nvPr/>
          </p:nvSpPr>
          <p:spPr bwMode="auto">
            <a:xfrm flipH="1" flipV="1">
              <a:off x="319318" y="2273156"/>
              <a:ext cx="29495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68"/>
            <p:cNvSpPr>
              <a:spLocks noChangeShapeType="1"/>
            </p:cNvSpPr>
            <p:nvPr/>
          </p:nvSpPr>
          <p:spPr bwMode="auto">
            <a:xfrm flipH="1">
              <a:off x="314707" y="1474937"/>
              <a:ext cx="1484531" cy="377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74"/>
            <p:cNvSpPr>
              <a:spLocks noChangeShapeType="1"/>
            </p:cNvSpPr>
            <p:nvPr/>
          </p:nvSpPr>
          <p:spPr bwMode="auto">
            <a:xfrm flipH="1" flipV="1">
              <a:off x="1798922" y="1474937"/>
              <a:ext cx="1469900" cy="438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68"/>
            <p:cNvSpPr>
              <a:spLocks noChangeShapeType="1"/>
            </p:cNvSpPr>
            <p:nvPr/>
          </p:nvSpPr>
          <p:spPr bwMode="auto">
            <a:xfrm flipH="1" flipV="1">
              <a:off x="353684" y="2684835"/>
              <a:ext cx="1419842" cy="364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Line 68"/>
            <p:cNvSpPr>
              <a:spLocks noChangeShapeType="1"/>
            </p:cNvSpPr>
            <p:nvPr/>
          </p:nvSpPr>
          <p:spPr bwMode="auto">
            <a:xfrm>
              <a:off x="325670" y="1851084"/>
              <a:ext cx="1447856" cy="32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68"/>
            <p:cNvSpPr>
              <a:spLocks noChangeShapeType="1"/>
            </p:cNvSpPr>
            <p:nvPr/>
          </p:nvSpPr>
          <p:spPr bwMode="auto">
            <a:xfrm flipH="1">
              <a:off x="1799238" y="2576434"/>
              <a:ext cx="1469583" cy="473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68"/>
            <p:cNvSpPr>
              <a:spLocks noChangeShapeType="1"/>
            </p:cNvSpPr>
            <p:nvPr/>
          </p:nvSpPr>
          <p:spPr bwMode="auto">
            <a:xfrm flipH="1" flipV="1">
              <a:off x="1773526" y="2175884"/>
              <a:ext cx="1549400" cy="4204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Line 68"/>
            <p:cNvSpPr>
              <a:spLocks noChangeShapeType="1"/>
            </p:cNvSpPr>
            <p:nvPr/>
          </p:nvSpPr>
          <p:spPr bwMode="auto">
            <a:xfrm flipH="1">
              <a:off x="322304" y="2372178"/>
              <a:ext cx="1440126" cy="3207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Line 68"/>
            <p:cNvSpPr>
              <a:spLocks noChangeShapeType="1"/>
            </p:cNvSpPr>
            <p:nvPr/>
          </p:nvSpPr>
          <p:spPr bwMode="auto">
            <a:xfrm flipH="1">
              <a:off x="1773524" y="1913575"/>
              <a:ext cx="1495295" cy="4586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65581" y="1945664"/>
            <a:ext cx="2834828" cy="1335254"/>
            <a:chOff x="4547626" y="1349155"/>
            <a:chExt cx="3670737" cy="1728981"/>
          </a:xfrm>
        </p:grpSpPr>
        <p:sp>
          <p:nvSpPr>
            <p:cNvPr id="342" name="Rectangle 104"/>
            <p:cNvSpPr>
              <a:spLocks noChangeAspect="1" noChangeArrowheads="1"/>
            </p:cNvSpPr>
            <p:nvPr/>
          </p:nvSpPr>
          <p:spPr bwMode="auto">
            <a:xfrm rot="19361599">
              <a:off x="7046212" y="2187316"/>
              <a:ext cx="1172151" cy="139700"/>
            </a:xfrm>
            <a:prstGeom prst="rect">
              <a:avLst/>
            </a:prstGeom>
            <a:solidFill>
              <a:srgbClr val="3399FF"/>
            </a:solidFill>
            <a:ln w="19050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4547626" y="1349155"/>
              <a:ext cx="3084662" cy="1728981"/>
              <a:chOff x="238264" y="1411004"/>
              <a:chExt cx="3084662" cy="1728981"/>
            </a:xfrm>
          </p:grpSpPr>
          <p:sp>
            <p:nvSpPr>
              <p:cNvPr id="345" name="Oval 65"/>
              <p:cNvSpPr>
                <a:spLocks noChangeAspect="1" noChangeArrowheads="1"/>
              </p:cNvSpPr>
              <p:nvPr/>
            </p:nvSpPr>
            <p:spPr bwMode="auto">
              <a:xfrm>
                <a:off x="1552768" y="1411004"/>
                <a:ext cx="514350" cy="1728981"/>
              </a:xfrm>
              <a:prstGeom prst="ellipse">
                <a:avLst/>
              </a:prstGeom>
              <a:solidFill>
                <a:srgbClr val="F2EC74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" name="Line 66"/>
              <p:cNvSpPr>
                <a:spLocks noChangeAspect="1" noChangeShapeType="1"/>
              </p:cNvSpPr>
              <p:nvPr/>
            </p:nvSpPr>
            <p:spPr bwMode="auto">
              <a:xfrm>
                <a:off x="1799238" y="1919916"/>
                <a:ext cx="15236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" name="Line 68"/>
              <p:cNvSpPr>
                <a:spLocks noChangeShapeType="1"/>
              </p:cNvSpPr>
              <p:nvPr/>
            </p:nvSpPr>
            <p:spPr bwMode="auto">
              <a:xfrm flipH="1">
                <a:off x="238264" y="1919915"/>
                <a:ext cx="1560658" cy="377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Line 69"/>
              <p:cNvSpPr>
                <a:spLocks noChangeShapeType="1"/>
              </p:cNvSpPr>
              <p:nvPr/>
            </p:nvSpPr>
            <p:spPr bwMode="auto">
              <a:xfrm>
                <a:off x="238264" y="2249675"/>
                <a:ext cx="1560658" cy="3466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Line 70"/>
              <p:cNvSpPr>
                <a:spLocks noChangeAspect="1" noChangeShapeType="1"/>
              </p:cNvSpPr>
              <p:nvPr/>
            </p:nvSpPr>
            <p:spPr bwMode="auto">
              <a:xfrm>
                <a:off x="312970" y="1826214"/>
                <a:ext cx="6350" cy="89203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Line 74"/>
              <p:cNvSpPr>
                <a:spLocks noChangeShapeType="1"/>
              </p:cNvSpPr>
              <p:nvPr/>
            </p:nvSpPr>
            <p:spPr bwMode="auto">
              <a:xfrm flipH="1" flipV="1">
                <a:off x="300642" y="1851083"/>
                <a:ext cx="14985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78"/>
              <p:cNvSpPr>
                <a:spLocks noChangeShapeType="1"/>
              </p:cNvSpPr>
              <p:nvPr/>
            </p:nvSpPr>
            <p:spPr bwMode="auto">
              <a:xfrm>
                <a:off x="3268823" y="1890323"/>
                <a:ext cx="3176" cy="7017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Line 73"/>
              <p:cNvSpPr>
                <a:spLocks noChangeShapeType="1"/>
              </p:cNvSpPr>
              <p:nvPr/>
            </p:nvSpPr>
            <p:spPr bwMode="auto">
              <a:xfrm flipH="1" flipV="1">
                <a:off x="1798922" y="1851083"/>
                <a:ext cx="1469900" cy="4110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Line 69"/>
              <p:cNvSpPr>
                <a:spLocks noChangeShapeType="1"/>
              </p:cNvSpPr>
              <p:nvPr/>
            </p:nvSpPr>
            <p:spPr bwMode="auto">
              <a:xfrm>
                <a:off x="390664" y="2689351"/>
                <a:ext cx="14082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Line 73"/>
              <p:cNvSpPr>
                <a:spLocks noChangeShapeType="1"/>
              </p:cNvSpPr>
              <p:nvPr/>
            </p:nvSpPr>
            <p:spPr bwMode="auto">
              <a:xfrm flipH="1">
                <a:off x="1799238" y="2262107"/>
                <a:ext cx="1469584" cy="4272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Line 69"/>
              <p:cNvSpPr>
                <a:spLocks noChangeShapeType="1"/>
              </p:cNvSpPr>
              <p:nvPr/>
            </p:nvSpPr>
            <p:spPr bwMode="auto">
              <a:xfrm flipH="1">
                <a:off x="1798922" y="2596342"/>
                <a:ext cx="1469900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Line 74"/>
              <p:cNvSpPr>
                <a:spLocks noChangeShapeType="1"/>
              </p:cNvSpPr>
              <p:nvPr/>
            </p:nvSpPr>
            <p:spPr bwMode="auto">
              <a:xfrm flipH="1" flipV="1">
                <a:off x="319318" y="2273156"/>
                <a:ext cx="29495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Line 68"/>
              <p:cNvSpPr>
                <a:spLocks noChangeShapeType="1"/>
              </p:cNvSpPr>
              <p:nvPr/>
            </p:nvSpPr>
            <p:spPr bwMode="auto">
              <a:xfrm flipH="1">
                <a:off x="314707" y="1474937"/>
                <a:ext cx="1484531" cy="377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Line 74"/>
              <p:cNvSpPr>
                <a:spLocks noChangeShapeType="1"/>
              </p:cNvSpPr>
              <p:nvPr/>
            </p:nvSpPr>
            <p:spPr bwMode="auto">
              <a:xfrm flipH="1" flipV="1">
                <a:off x="1798922" y="1474937"/>
                <a:ext cx="1469900" cy="438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Line 68"/>
              <p:cNvSpPr>
                <a:spLocks noChangeShapeType="1"/>
              </p:cNvSpPr>
              <p:nvPr/>
            </p:nvSpPr>
            <p:spPr bwMode="auto">
              <a:xfrm flipH="1" flipV="1">
                <a:off x="353684" y="2684835"/>
                <a:ext cx="1447854" cy="386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Line 68"/>
              <p:cNvSpPr>
                <a:spLocks noChangeShapeType="1"/>
              </p:cNvSpPr>
              <p:nvPr/>
            </p:nvSpPr>
            <p:spPr bwMode="auto">
              <a:xfrm>
                <a:off x="325670" y="1851084"/>
                <a:ext cx="1447856" cy="32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 flipH="1">
                <a:off x="1799238" y="2585774"/>
                <a:ext cx="1469583" cy="5042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Line 68"/>
              <p:cNvSpPr>
                <a:spLocks noChangeShapeType="1"/>
              </p:cNvSpPr>
              <p:nvPr/>
            </p:nvSpPr>
            <p:spPr bwMode="auto">
              <a:xfrm flipH="1" flipV="1">
                <a:off x="1773526" y="2175884"/>
                <a:ext cx="1549400" cy="4204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Line 68"/>
              <p:cNvSpPr>
                <a:spLocks noChangeShapeType="1"/>
              </p:cNvSpPr>
              <p:nvPr/>
            </p:nvSpPr>
            <p:spPr bwMode="auto">
              <a:xfrm flipH="1">
                <a:off x="322304" y="2372178"/>
                <a:ext cx="1451221" cy="3207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Line 68"/>
              <p:cNvSpPr>
                <a:spLocks noChangeShapeType="1"/>
              </p:cNvSpPr>
              <p:nvPr/>
            </p:nvSpPr>
            <p:spPr bwMode="auto">
              <a:xfrm flipH="1">
                <a:off x="1773524" y="1913575"/>
                <a:ext cx="1495295" cy="4586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996306" y="3633617"/>
            <a:ext cx="2603662" cy="1632710"/>
            <a:chOff x="4708111" y="3526112"/>
            <a:chExt cx="3371407" cy="2114149"/>
          </a:xfrm>
        </p:grpSpPr>
        <p:sp>
          <p:nvSpPr>
            <p:cNvPr id="408" name="Rectangle 104"/>
            <p:cNvSpPr>
              <a:spLocks noChangeAspect="1" noChangeArrowheads="1"/>
            </p:cNvSpPr>
            <p:nvPr/>
          </p:nvSpPr>
          <p:spPr bwMode="auto">
            <a:xfrm rot="19361599">
              <a:off x="7487352" y="4572232"/>
              <a:ext cx="592166" cy="139700"/>
            </a:xfrm>
            <a:prstGeom prst="rect">
              <a:avLst/>
            </a:prstGeom>
            <a:solidFill>
              <a:srgbClr val="3399FF"/>
            </a:solidFill>
            <a:ln w="19050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5" name="Group 364"/>
            <p:cNvGrpSpPr/>
            <p:nvPr/>
          </p:nvGrpSpPr>
          <p:grpSpPr>
            <a:xfrm>
              <a:off x="4708111" y="3526112"/>
              <a:ext cx="3084662" cy="2114149"/>
              <a:chOff x="238264" y="127972"/>
              <a:chExt cx="3084662" cy="4268269"/>
            </a:xfrm>
          </p:grpSpPr>
          <p:sp>
            <p:nvSpPr>
              <p:cNvPr id="366" name="Oval 65"/>
              <p:cNvSpPr>
                <a:spLocks noChangeAspect="1" noChangeArrowheads="1"/>
              </p:cNvSpPr>
              <p:nvPr/>
            </p:nvSpPr>
            <p:spPr bwMode="auto">
              <a:xfrm>
                <a:off x="1465304" y="127972"/>
                <a:ext cx="514350" cy="4268269"/>
              </a:xfrm>
              <a:prstGeom prst="ellipse">
                <a:avLst/>
              </a:prstGeom>
              <a:solidFill>
                <a:srgbClr val="F2EC74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" name="Line 66"/>
              <p:cNvSpPr>
                <a:spLocks noChangeAspect="1" noChangeShapeType="1"/>
              </p:cNvSpPr>
              <p:nvPr/>
            </p:nvSpPr>
            <p:spPr bwMode="auto">
              <a:xfrm>
                <a:off x="1799238" y="1919916"/>
                <a:ext cx="15236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" name="Line 68"/>
              <p:cNvSpPr>
                <a:spLocks noChangeShapeType="1"/>
              </p:cNvSpPr>
              <p:nvPr/>
            </p:nvSpPr>
            <p:spPr bwMode="auto">
              <a:xfrm flipH="1">
                <a:off x="238264" y="1919915"/>
                <a:ext cx="1560658" cy="377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Line 69"/>
              <p:cNvSpPr>
                <a:spLocks noChangeShapeType="1"/>
              </p:cNvSpPr>
              <p:nvPr/>
            </p:nvSpPr>
            <p:spPr bwMode="auto">
              <a:xfrm>
                <a:off x="238264" y="2249675"/>
                <a:ext cx="1560658" cy="3466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70"/>
              <p:cNvSpPr>
                <a:spLocks noChangeAspect="1" noChangeShapeType="1"/>
              </p:cNvSpPr>
              <p:nvPr/>
            </p:nvSpPr>
            <p:spPr bwMode="auto">
              <a:xfrm>
                <a:off x="312970" y="1826214"/>
                <a:ext cx="6350" cy="89203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Line 74"/>
              <p:cNvSpPr>
                <a:spLocks noChangeShapeType="1"/>
              </p:cNvSpPr>
              <p:nvPr/>
            </p:nvSpPr>
            <p:spPr bwMode="auto">
              <a:xfrm flipH="1" flipV="1">
                <a:off x="300642" y="1851083"/>
                <a:ext cx="14985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78"/>
              <p:cNvSpPr>
                <a:spLocks noChangeShapeType="1"/>
              </p:cNvSpPr>
              <p:nvPr/>
            </p:nvSpPr>
            <p:spPr bwMode="auto">
              <a:xfrm>
                <a:off x="3268823" y="1890323"/>
                <a:ext cx="3176" cy="7017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73"/>
              <p:cNvSpPr>
                <a:spLocks noChangeShapeType="1"/>
              </p:cNvSpPr>
              <p:nvPr/>
            </p:nvSpPr>
            <p:spPr bwMode="auto">
              <a:xfrm flipH="1" flipV="1">
                <a:off x="1798922" y="1851083"/>
                <a:ext cx="1469900" cy="4110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69"/>
              <p:cNvSpPr>
                <a:spLocks noChangeShapeType="1"/>
              </p:cNvSpPr>
              <p:nvPr/>
            </p:nvSpPr>
            <p:spPr bwMode="auto">
              <a:xfrm>
                <a:off x="390664" y="2689351"/>
                <a:ext cx="14082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Line 73"/>
              <p:cNvSpPr>
                <a:spLocks noChangeShapeType="1"/>
              </p:cNvSpPr>
              <p:nvPr/>
            </p:nvSpPr>
            <p:spPr bwMode="auto">
              <a:xfrm flipH="1">
                <a:off x="1799238" y="2262107"/>
                <a:ext cx="1469584" cy="4272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Line 69"/>
              <p:cNvSpPr>
                <a:spLocks noChangeShapeType="1"/>
              </p:cNvSpPr>
              <p:nvPr/>
            </p:nvSpPr>
            <p:spPr bwMode="auto">
              <a:xfrm flipH="1">
                <a:off x="1798922" y="2596342"/>
                <a:ext cx="1469900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Line 74"/>
              <p:cNvSpPr>
                <a:spLocks noChangeShapeType="1"/>
              </p:cNvSpPr>
              <p:nvPr/>
            </p:nvSpPr>
            <p:spPr bwMode="auto">
              <a:xfrm flipH="1" flipV="1">
                <a:off x="319318" y="2273156"/>
                <a:ext cx="29495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Line 68"/>
              <p:cNvSpPr>
                <a:spLocks noChangeShapeType="1"/>
              </p:cNvSpPr>
              <p:nvPr/>
            </p:nvSpPr>
            <p:spPr bwMode="auto">
              <a:xfrm flipH="1">
                <a:off x="314707" y="1474937"/>
                <a:ext cx="1484531" cy="377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74"/>
              <p:cNvSpPr>
                <a:spLocks noChangeShapeType="1"/>
              </p:cNvSpPr>
              <p:nvPr/>
            </p:nvSpPr>
            <p:spPr bwMode="auto">
              <a:xfrm flipH="1" flipV="1">
                <a:off x="1798922" y="1474937"/>
                <a:ext cx="1469900" cy="438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Line 68"/>
              <p:cNvSpPr>
                <a:spLocks noChangeShapeType="1"/>
              </p:cNvSpPr>
              <p:nvPr/>
            </p:nvSpPr>
            <p:spPr bwMode="auto">
              <a:xfrm flipH="1" flipV="1">
                <a:off x="353684" y="2684835"/>
                <a:ext cx="1447854" cy="386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Line 68"/>
              <p:cNvSpPr>
                <a:spLocks noChangeShapeType="1"/>
              </p:cNvSpPr>
              <p:nvPr/>
            </p:nvSpPr>
            <p:spPr bwMode="auto">
              <a:xfrm>
                <a:off x="325670" y="1851084"/>
                <a:ext cx="1447856" cy="32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Line 68"/>
              <p:cNvSpPr>
                <a:spLocks noChangeShapeType="1"/>
              </p:cNvSpPr>
              <p:nvPr/>
            </p:nvSpPr>
            <p:spPr bwMode="auto">
              <a:xfrm flipH="1">
                <a:off x="1799238" y="2585774"/>
                <a:ext cx="1469583" cy="5042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Line 68"/>
              <p:cNvSpPr>
                <a:spLocks noChangeShapeType="1"/>
              </p:cNvSpPr>
              <p:nvPr/>
            </p:nvSpPr>
            <p:spPr bwMode="auto">
              <a:xfrm flipH="1" flipV="1">
                <a:off x="1773526" y="2175884"/>
                <a:ext cx="1549400" cy="4204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Line 68"/>
              <p:cNvSpPr>
                <a:spLocks noChangeShapeType="1"/>
              </p:cNvSpPr>
              <p:nvPr/>
            </p:nvSpPr>
            <p:spPr bwMode="auto">
              <a:xfrm flipH="1">
                <a:off x="322304" y="2372178"/>
                <a:ext cx="1451221" cy="3207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Line 68"/>
              <p:cNvSpPr>
                <a:spLocks noChangeShapeType="1"/>
              </p:cNvSpPr>
              <p:nvPr/>
            </p:nvSpPr>
            <p:spPr bwMode="auto">
              <a:xfrm flipH="1">
                <a:off x="1773524" y="1913575"/>
                <a:ext cx="1495295" cy="4586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63728" y="3630235"/>
            <a:ext cx="2492342" cy="1632042"/>
            <a:chOff x="496268" y="3522829"/>
            <a:chExt cx="3227262" cy="2113283"/>
          </a:xfrm>
        </p:grpSpPr>
        <p:sp>
          <p:nvSpPr>
            <p:cNvPr id="339" name="Rectangle 64" descr="Dark vertical"/>
            <p:cNvSpPr>
              <a:spLocks noChangeAspect="1" noChangeArrowheads="1"/>
            </p:cNvSpPr>
            <p:nvPr/>
          </p:nvSpPr>
          <p:spPr bwMode="auto">
            <a:xfrm>
              <a:off x="3084199" y="4382747"/>
              <a:ext cx="639331" cy="360758"/>
            </a:xfrm>
            <a:prstGeom prst="rect">
              <a:avLst/>
            </a:prstGeom>
            <a:pattFill prst="dkVert">
              <a:fgClr>
                <a:srgbClr val="3399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Oval 65"/>
            <p:cNvSpPr>
              <a:spLocks noChangeAspect="1" noChangeArrowheads="1"/>
            </p:cNvSpPr>
            <p:nvPr/>
          </p:nvSpPr>
          <p:spPr bwMode="auto">
            <a:xfrm>
              <a:off x="1720380" y="3522829"/>
              <a:ext cx="514350" cy="2113283"/>
            </a:xfrm>
            <a:prstGeom prst="ellipse">
              <a:avLst/>
            </a:prstGeom>
            <a:solidFill>
              <a:srgbClr val="F2EC74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Line 68"/>
            <p:cNvSpPr>
              <a:spLocks noChangeShapeType="1"/>
            </p:cNvSpPr>
            <p:nvPr/>
          </p:nvSpPr>
          <p:spPr bwMode="auto">
            <a:xfrm flipH="1">
              <a:off x="514946" y="4384898"/>
              <a:ext cx="1482218" cy="169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Line 69"/>
            <p:cNvSpPr>
              <a:spLocks noChangeShapeType="1"/>
            </p:cNvSpPr>
            <p:nvPr/>
          </p:nvSpPr>
          <p:spPr bwMode="auto">
            <a:xfrm>
              <a:off x="504622" y="4554093"/>
              <a:ext cx="1440780" cy="1929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Line 70"/>
            <p:cNvSpPr>
              <a:spLocks noChangeAspect="1" noChangeShapeType="1"/>
            </p:cNvSpPr>
            <p:nvPr/>
          </p:nvSpPr>
          <p:spPr bwMode="auto">
            <a:xfrm>
              <a:off x="508596" y="3682303"/>
              <a:ext cx="6350" cy="17840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Line 74"/>
            <p:cNvSpPr>
              <a:spLocks noChangeShapeType="1"/>
            </p:cNvSpPr>
            <p:nvPr/>
          </p:nvSpPr>
          <p:spPr bwMode="auto">
            <a:xfrm flipH="1" flipV="1">
              <a:off x="496268" y="3732041"/>
              <a:ext cx="14985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Line 73"/>
            <p:cNvSpPr>
              <a:spLocks noChangeShapeType="1"/>
            </p:cNvSpPr>
            <p:nvPr/>
          </p:nvSpPr>
          <p:spPr bwMode="auto">
            <a:xfrm flipH="1" flipV="1">
              <a:off x="1974308" y="3732041"/>
              <a:ext cx="1425011" cy="8220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Line 69"/>
            <p:cNvSpPr>
              <a:spLocks noChangeShapeType="1"/>
            </p:cNvSpPr>
            <p:nvPr/>
          </p:nvSpPr>
          <p:spPr bwMode="auto">
            <a:xfrm>
              <a:off x="532636" y="5399542"/>
              <a:ext cx="1461912" cy="90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Line 73"/>
            <p:cNvSpPr>
              <a:spLocks noChangeShapeType="1"/>
            </p:cNvSpPr>
            <p:nvPr/>
          </p:nvSpPr>
          <p:spPr bwMode="auto">
            <a:xfrm flipH="1">
              <a:off x="1976492" y="4579058"/>
              <a:ext cx="1422828" cy="8367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Line 69"/>
            <p:cNvSpPr>
              <a:spLocks noChangeShapeType="1"/>
            </p:cNvSpPr>
            <p:nvPr/>
          </p:nvSpPr>
          <p:spPr bwMode="auto">
            <a:xfrm flipH="1">
              <a:off x="1941382" y="4747074"/>
              <a:ext cx="1469900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Line 74"/>
            <p:cNvSpPr>
              <a:spLocks noChangeShapeType="1"/>
            </p:cNvSpPr>
            <p:nvPr/>
          </p:nvSpPr>
          <p:spPr bwMode="auto">
            <a:xfrm flipH="1" flipV="1">
              <a:off x="521295" y="4549818"/>
              <a:ext cx="2943151" cy="35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Line 68"/>
            <p:cNvSpPr>
              <a:spLocks noChangeShapeType="1"/>
            </p:cNvSpPr>
            <p:nvPr/>
          </p:nvSpPr>
          <p:spPr bwMode="auto">
            <a:xfrm flipH="1">
              <a:off x="510332" y="3574423"/>
              <a:ext cx="1466160" cy="159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Line 74"/>
            <p:cNvSpPr>
              <a:spLocks noChangeShapeType="1"/>
            </p:cNvSpPr>
            <p:nvPr/>
          </p:nvSpPr>
          <p:spPr bwMode="auto">
            <a:xfrm flipH="1" flipV="1">
              <a:off x="1994545" y="3574423"/>
              <a:ext cx="1391338" cy="7982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Line 68"/>
            <p:cNvSpPr>
              <a:spLocks noChangeShapeType="1"/>
            </p:cNvSpPr>
            <p:nvPr/>
          </p:nvSpPr>
          <p:spPr bwMode="auto">
            <a:xfrm flipH="1" flipV="1">
              <a:off x="549307" y="5399541"/>
              <a:ext cx="1447856" cy="1664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Line 68"/>
            <p:cNvSpPr>
              <a:spLocks noChangeShapeType="1"/>
            </p:cNvSpPr>
            <p:nvPr/>
          </p:nvSpPr>
          <p:spPr bwMode="auto">
            <a:xfrm>
              <a:off x="521296" y="3732042"/>
              <a:ext cx="1455196" cy="1730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Line 68"/>
            <p:cNvSpPr>
              <a:spLocks noChangeShapeType="1"/>
            </p:cNvSpPr>
            <p:nvPr/>
          </p:nvSpPr>
          <p:spPr bwMode="auto">
            <a:xfrm flipH="1" flipV="1">
              <a:off x="1976492" y="3905134"/>
              <a:ext cx="1416606" cy="82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Line 68"/>
            <p:cNvSpPr>
              <a:spLocks noChangeShapeType="1"/>
            </p:cNvSpPr>
            <p:nvPr/>
          </p:nvSpPr>
          <p:spPr bwMode="auto">
            <a:xfrm flipH="1">
              <a:off x="521294" y="5265401"/>
              <a:ext cx="1453013" cy="134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Line 68"/>
            <p:cNvSpPr>
              <a:spLocks noChangeShapeType="1"/>
            </p:cNvSpPr>
            <p:nvPr/>
          </p:nvSpPr>
          <p:spPr bwMode="auto">
            <a:xfrm flipH="1">
              <a:off x="1994547" y="4382747"/>
              <a:ext cx="1416734" cy="8826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Line 69"/>
            <p:cNvSpPr>
              <a:spLocks noChangeShapeType="1"/>
            </p:cNvSpPr>
            <p:nvPr/>
          </p:nvSpPr>
          <p:spPr bwMode="auto">
            <a:xfrm flipH="1">
              <a:off x="1945402" y="4384894"/>
              <a:ext cx="1469900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Line 78"/>
            <p:cNvSpPr>
              <a:spLocks noChangeShapeType="1"/>
            </p:cNvSpPr>
            <p:nvPr/>
          </p:nvSpPr>
          <p:spPr bwMode="auto">
            <a:xfrm>
              <a:off x="3414875" y="4374087"/>
              <a:ext cx="0" cy="3729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Line 68"/>
            <p:cNvSpPr>
              <a:spLocks noChangeShapeType="1"/>
            </p:cNvSpPr>
            <p:nvPr/>
          </p:nvSpPr>
          <p:spPr bwMode="auto">
            <a:xfrm flipH="1">
              <a:off x="1997163" y="4727546"/>
              <a:ext cx="1427550" cy="8384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83830" y="5745174"/>
            <a:ext cx="213285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Twice the slit 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22543" y="5745174"/>
            <a:ext cx="198666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Half the slit width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56680" y="5745174"/>
            <a:ext cx="223839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Half the disperser size</a:t>
            </a:r>
            <a:endParaRPr lang="en-US" dirty="0"/>
          </a:p>
        </p:txBody>
      </p:sp>
      <p:grpSp>
        <p:nvGrpSpPr>
          <p:cNvPr id="431" name="Group 245"/>
          <p:cNvGrpSpPr>
            <a:grpSpLocks/>
          </p:cNvGrpSpPr>
          <p:nvPr/>
        </p:nvGrpSpPr>
        <p:grpSpPr bwMode="auto">
          <a:xfrm>
            <a:off x="4809127" y="3196201"/>
            <a:ext cx="611769" cy="644872"/>
            <a:chOff x="1892" y="1634"/>
            <a:chExt cx="499" cy="526"/>
          </a:xfrm>
        </p:grpSpPr>
        <p:sp>
          <p:nvSpPr>
            <p:cNvPr id="432" name="Line 246"/>
            <p:cNvSpPr>
              <a:spLocks noChangeShapeType="1"/>
            </p:cNvSpPr>
            <p:nvPr/>
          </p:nvSpPr>
          <p:spPr bwMode="auto">
            <a:xfrm flipV="1">
              <a:off x="1974" y="1848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3" name="Line 247"/>
            <p:cNvSpPr>
              <a:spLocks noChangeShapeType="1"/>
            </p:cNvSpPr>
            <p:nvPr/>
          </p:nvSpPr>
          <p:spPr bwMode="auto">
            <a:xfrm>
              <a:off x="1980" y="201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4" name="Text Box 248"/>
            <p:cNvSpPr txBox="1">
              <a:spLocks noChangeArrowheads="1"/>
            </p:cNvSpPr>
            <p:nvPr/>
          </p:nvSpPr>
          <p:spPr bwMode="auto">
            <a:xfrm>
              <a:off x="1892" y="1634"/>
              <a:ext cx="472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i="1" dirty="0">
                  <a:latin typeface="Times New Roman" charset="0"/>
                </a:rPr>
                <a:t>y</a:t>
              </a:r>
              <a:r>
                <a:rPr lang="en-GB" sz="1600" i="1" dirty="0" smtClean="0">
                  <a:latin typeface="Times New Roman" charset="0"/>
                </a:rPr>
                <a:t>(</a:t>
              </a:r>
              <a:r>
                <a:rPr lang="en-GB" sz="1600" i="1" dirty="0" err="1" smtClean="0">
                  <a:latin typeface="Times New Roman" charset="0"/>
                </a:rPr>
                <a:t>λ</a:t>
              </a:r>
              <a:r>
                <a:rPr lang="en-GB" sz="1600" i="1" dirty="0" smtClean="0">
                  <a:latin typeface="Times New Roman" charset="0"/>
                </a:rPr>
                <a:t>)</a:t>
              </a:r>
              <a:endParaRPr lang="en-GB" sz="1600" i="1" dirty="0">
                <a:latin typeface="Times New Roman" charset="0"/>
              </a:endParaRPr>
            </a:p>
          </p:txBody>
        </p:sp>
        <p:sp>
          <p:nvSpPr>
            <p:cNvPr id="435" name="Text Box 249"/>
            <p:cNvSpPr txBox="1">
              <a:spLocks noChangeArrowheads="1"/>
            </p:cNvSpPr>
            <p:nvPr/>
          </p:nvSpPr>
          <p:spPr bwMode="auto">
            <a:xfrm>
              <a:off x="2120" y="1884"/>
              <a:ext cx="271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i="1">
                  <a:latin typeface="Times New Roman" charset="0"/>
                </a:rPr>
                <a:t>z</a:t>
              </a:r>
            </a:p>
          </p:txBody>
        </p:sp>
      </p:grpSp>
      <p:grpSp>
        <p:nvGrpSpPr>
          <p:cNvPr id="436" name="Group 245"/>
          <p:cNvGrpSpPr>
            <a:grpSpLocks/>
          </p:cNvGrpSpPr>
          <p:nvPr/>
        </p:nvGrpSpPr>
        <p:grpSpPr bwMode="auto">
          <a:xfrm>
            <a:off x="655600" y="3022589"/>
            <a:ext cx="611769" cy="644872"/>
            <a:chOff x="1892" y="1634"/>
            <a:chExt cx="499" cy="526"/>
          </a:xfrm>
        </p:grpSpPr>
        <p:sp>
          <p:nvSpPr>
            <p:cNvPr id="437" name="Line 246"/>
            <p:cNvSpPr>
              <a:spLocks noChangeShapeType="1"/>
            </p:cNvSpPr>
            <p:nvPr/>
          </p:nvSpPr>
          <p:spPr bwMode="auto">
            <a:xfrm flipV="1">
              <a:off x="1974" y="1848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8" name="Line 247"/>
            <p:cNvSpPr>
              <a:spLocks noChangeShapeType="1"/>
            </p:cNvSpPr>
            <p:nvPr/>
          </p:nvSpPr>
          <p:spPr bwMode="auto">
            <a:xfrm>
              <a:off x="1980" y="201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9" name="Text Box 248"/>
            <p:cNvSpPr txBox="1">
              <a:spLocks noChangeArrowheads="1"/>
            </p:cNvSpPr>
            <p:nvPr/>
          </p:nvSpPr>
          <p:spPr bwMode="auto">
            <a:xfrm>
              <a:off x="1892" y="1634"/>
              <a:ext cx="280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i="1">
                  <a:latin typeface="Times New Roman" charset="0"/>
                </a:rPr>
                <a:t>x</a:t>
              </a:r>
            </a:p>
          </p:txBody>
        </p:sp>
        <p:sp>
          <p:nvSpPr>
            <p:cNvPr id="440" name="Text Box 249"/>
            <p:cNvSpPr txBox="1">
              <a:spLocks noChangeArrowheads="1"/>
            </p:cNvSpPr>
            <p:nvPr/>
          </p:nvSpPr>
          <p:spPr bwMode="auto">
            <a:xfrm>
              <a:off x="2120" y="1884"/>
              <a:ext cx="271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i="1" dirty="0">
                  <a:latin typeface="Times New Roman" charset="0"/>
                </a:rPr>
                <a:t>z</a:t>
              </a:r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058954"/>
              </p:ext>
            </p:extLst>
          </p:nvPr>
        </p:nvGraphicFramePr>
        <p:xfrm>
          <a:off x="2402784" y="1259062"/>
          <a:ext cx="3744935" cy="597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Equation" r:id="rId3" imgW="2705100" imgH="431800" progId="">
                  <p:embed/>
                </p:oleObj>
              </mc:Choice>
              <mc:Fallback>
                <p:oleObj name="Equation" r:id="rId3" imgW="2705100" imgH="43180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2784" y="1259062"/>
                        <a:ext cx="3744935" cy="5977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Title 2"/>
          <p:cNvSpPr>
            <a:spLocks noGrp="1"/>
          </p:cNvSpPr>
          <p:nvPr>
            <p:ph type="title"/>
          </p:nvPr>
        </p:nvSpPr>
        <p:spPr>
          <a:xfrm>
            <a:off x="457200" y="-296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mage slicing:</a:t>
            </a:r>
            <a:r>
              <a:rPr lang="en-US" dirty="0"/>
              <a:t> </a:t>
            </a:r>
            <a:r>
              <a:rPr lang="en-US" sz="4000" dirty="0" smtClean="0"/>
              <a:t>reduce disperser size</a:t>
            </a:r>
            <a:endParaRPr lang="en-US" sz="49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83830" y="6118200"/>
            <a:ext cx="2132851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Or double number of spectrographs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7964" y="4718077"/>
            <a:ext cx="25453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example for double-pass </a:t>
            </a:r>
            <a:r>
              <a:rPr lang="en-US" dirty="0" err="1" smtClean="0"/>
              <a:t>Littrow</a:t>
            </a:r>
            <a:r>
              <a:rPr lang="en-US" dirty="0" smtClean="0"/>
              <a:t> </a:t>
            </a:r>
            <a:r>
              <a:rPr lang="en-US" dirty="0" err="1" smtClean="0"/>
              <a:t>echelle</a:t>
            </a:r>
            <a:r>
              <a:rPr lang="en-US" dirty="0" smtClean="0"/>
              <a:t> grating with</a:t>
            </a:r>
            <a:r>
              <a:rPr lang="en-US" i="1" dirty="0" smtClean="0"/>
              <a:t> N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91316" y="2887660"/>
            <a:ext cx="107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5525" y="1856845"/>
            <a:ext cx="110530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17005" y="1687391"/>
            <a:ext cx="372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S</a:t>
            </a:r>
            <a:endParaRPr lang="en-US" i="1" baseline="-25000" dirty="0"/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7875702" y="2870311"/>
            <a:ext cx="0" cy="37502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703710" y="2448785"/>
            <a:ext cx="43733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S</a:t>
            </a:r>
            <a:endParaRPr lang="en-US" i="1" baseline="-25000" dirty="0"/>
          </a:p>
        </p:txBody>
      </p:sp>
      <p:cxnSp>
        <p:nvCxnSpPr>
          <p:cNvPr id="118" name="Straight Arrow Connector 117"/>
          <p:cNvCxnSpPr/>
          <p:nvPr/>
        </p:nvCxnSpPr>
        <p:spPr>
          <a:xfrm flipV="1">
            <a:off x="7891462" y="1938923"/>
            <a:ext cx="0" cy="39382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2193184" y="3476205"/>
            <a:ext cx="116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61020" y="132535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for ELTs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27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Reformatting slit (dicing)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Segment field, reformat into slit</a:t>
            </a:r>
          </a:p>
          <a:p>
            <a:r>
              <a:rPr lang="en-US" sz="2600" dirty="0" smtClean="0"/>
              <a:t>If image resolved -&gt; spatially-resolved-spectroscopy with optimal throughput and tradeoff between spatial resolution and spectral resolution</a:t>
            </a:r>
          </a:p>
          <a:p>
            <a:r>
              <a:rPr lang="en-US" sz="2600" dirty="0" smtClean="0"/>
              <a:t>If image unresolved (e.g. poor seeing) -&gt; </a:t>
            </a:r>
            <a:r>
              <a:rPr lang="en-US" sz="2600" dirty="0" err="1" smtClean="0"/>
              <a:t>optimises</a:t>
            </a:r>
            <a:r>
              <a:rPr lang="en-US" sz="2600" dirty="0" smtClean="0"/>
              <a:t> spectral resolution x throughput</a:t>
            </a:r>
          </a:p>
          <a:p>
            <a:pPr lvl="1"/>
            <a:r>
              <a:rPr lang="en-US" sz="2200" dirty="0" smtClean="0"/>
              <a:t>Advantage: </a:t>
            </a:r>
          </a:p>
          <a:p>
            <a:pPr lvl="2"/>
            <a:r>
              <a:rPr lang="en-US" sz="1900" dirty="0" smtClean="0"/>
              <a:t>increased throughput</a:t>
            </a:r>
          </a:p>
          <a:p>
            <a:pPr lvl="2"/>
            <a:r>
              <a:rPr lang="en-US" sz="1900" dirty="0" smtClean="0"/>
              <a:t>Improved spectral and/or spatial resolution</a:t>
            </a:r>
          </a:p>
          <a:p>
            <a:pPr lvl="1"/>
            <a:r>
              <a:rPr lang="en-US" sz="2200" dirty="0" smtClean="0"/>
              <a:t>Disadvantage: </a:t>
            </a:r>
          </a:p>
          <a:p>
            <a:pPr lvl="2"/>
            <a:r>
              <a:rPr lang="en-US" sz="1900" dirty="0" smtClean="0"/>
              <a:t>Needs extra detector pixels -&gt; more noise, cost</a:t>
            </a:r>
          </a:p>
          <a:p>
            <a:pPr lvl="2"/>
            <a:r>
              <a:rPr lang="en-US" sz="1900" dirty="0" smtClean="0"/>
              <a:t>Complex optics, reduced throughput</a:t>
            </a:r>
          </a:p>
          <a:p>
            <a:pPr lvl="3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12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234595" y="2255360"/>
            <a:ext cx="2909405" cy="2433460"/>
            <a:chOff x="6699803" y="4220574"/>
            <a:chExt cx="2134884" cy="1785642"/>
          </a:xfrm>
        </p:grpSpPr>
        <p:pic>
          <p:nvPicPr>
            <p:cNvPr id="15" name="Picture 14" descr="fibre-mode-numb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803" y="4220574"/>
              <a:ext cx="2134884" cy="1785642"/>
            </a:xfrm>
            <a:prstGeom prst="rect">
              <a:avLst/>
            </a:prstGeom>
            <a:effectLst/>
          </p:spPr>
        </p:pic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024717"/>
                </p:ext>
              </p:extLst>
            </p:nvPr>
          </p:nvGraphicFramePr>
          <p:xfrm>
            <a:off x="7393509" y="5068910"/>
            <a:ext cx="1286135" cy="552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" name="Equation" r:id="rId4" imgW="1066800" imgH="457200" progId="Equation.DSMT4">
                    <p:embed/>
                  </p:oleObj>
                </mc:Choice>
                <mc:Fallback>
                  <p:oleObj name="Equation" r:id="rId4" imgW="10668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3509" y="5068910"/>
                          <a:ext cx="1286135" cy="55206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9833275"/>
                </p:ext>
              </p:extLst>
            </p:nvPr>
          </p:nvGraphicFramePr>
          <p:xfrm>
            <a:off x="7041549" y="4343475"/>
            <a:ext cx="951041" cy="4898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7" name="Equation" r:id="rId6" imgW="889000" imgH="457200" progId="Equation.DSMT4">
                    <p:embed/>
                  </p:oleObj>
                </mc:Choice>
                <mc:Fallback>
                  <p:oleObj name="Equation" r:id="rId6" imgW="8890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1549" y="4343475"/>
                          <a:ext cx="951041" cy="489876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29652"/>
            <a:ext cx="903928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 free lunch 2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937328" y="3892706"/>
            <a:ext cx="1653113" cy="1109309"/>
          </a:xfrm>
          <a:prstGeom prst="ellipse">
            <a:avLst/>
          </a:prstGeom>
          <a:noFill/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457515"/>
              </p:ext>
            </p:extLst>
          </p:nvPr>
        </p:nvGraphicFramePr>
        <p:xfrm>
          <a:off x="2718980" y="3958141"/>
          <a:ext cx="3724275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name="Equation" r:id="rId8" imgW="1968500" imgH="1143000" progId="Equation.DSMT4">
                  <p:embed/>
                </p:oleObj>
              </mc:Choice>
              <mc:Fallback>
                <p:oleObj name="Equation" r:id="rId8" imgW="1968500" imgH="1143000" progId="Equation.DSMT4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8980" y="3958141"/>
                        <a:ext cx="3724275" cy="216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3843" y="4304138"/>
            <a:ext cx="218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</a:t>
            </a:r>
            <a:r>
              <a:rPr lang="en-US" dirty="0" err="1" smtClean="0"/>
              <a:t>diffaction</a:t>
            </a:r>
            <a:r>
              <a:rPr lang="en-US" dirty="0"/>
              <a:t>-</a:t>
            </a:r>
            <a:r>
              <a:rPr lang="en-US" dirty="0" smtClean="0"/>
              <a:t>limited subsets</a:t>
            </a:r>
          </a:p>
          <a:p>
            <a:r>
              <a:rPr lang="en-US" dirty="0" smtClean="0"/>
              <a:t>(size </a:t>
            </a:r>
            <a:r>
              <a:rPr lang="en-US" i="1" dirty="0" err="1" smtClean="0">
                <a:latin typeface="Times New Roman"/>
                <a:cs typeface="Times New Roman"/>
              </a:rPr>
              <a:t>d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/>
              <a:t> </a:t>
            </a:r>
            <a:r>
              <a:rPr lang="en-US" dirty="0" smtClean="0"/>
              <a:t>Into which field is split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025191"/>
              </p:ext>
            </p:extLst>
          </p:nvPr>
        </p:nvGraphicFramePr>
        <p:xfrm>
          <a:off x="2768323" y="2604925"/>
          <a:ext cx="2388797" cy="14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name="Equation" r:id="rId10" imgW="1358900" imgH="800100" progId="Equation.DSMT4">
                  <p:embed/>
                </p:oleObj>
              </mc:Choice>
              <mc:Fallback>
                <p:oleObj name="Equation" r:id="rId10" imgW="1358900" imgH="800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68323" y="2604925"/>
                        <a:ext cx="2388797" cy="1406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6575" y="2811084"/>
            <a:ext cx="246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 of </a:t>
            </a:r>
            <a:r>
              <a:rPr lang="en-US" dirty="0" err="1" smtClean="0"/>
              <a:t>fibre</a:t>
            </a:r>
            <a:r>
              <a:rPr lang="en-US" dirty="0" smtClean="0"/>
              <a:t> core</a:t>
            </a:r>
          </a:p>
          <a:p>
            <a:endParaRPr lang="en-US" dirty="0" smtClean="0"/>
          </a:p>
          <a:p>
            <a:r>
              <a:rPr lang="en-US" dirty="0" smtClean="0"/>
              <a:t>Area of each diffraction-limited  subset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575" y="5759774"/>
            <a:ext cx="849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Number of modes required = number of diffraction-limited pieces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594560" y="1344546"/>
            <a:ext cx="4072326" cy="1202764"/>
          </a:xfrm>
          <a:prstGeom prst="ellipse">
            <a:avLst/>
          </a:prstGeom>
          <a:noFill/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807092"/>
              </p:ext>
            </p:extLst>
          </p:nvPr>
        </p:nvGraphicFramePr>
        <p:xfrm>
          <a:off x="2620555" y="1501020"/>
          <a:ext cx="38227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Equation" r:id="rId12" imgW="2019300" imgH="457200" progId="Equation.DSMT4">
                  <p:embed/>
                </p:oleObj>
              </mc:Choice>
              <mc:Fallback>
                <p:oleObj name="Equation" r:id="rId12" imgW="2019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555" y="1501020"/>
                        <a:ext cx="3822700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90925" y="1442825"/>
            <a:ext cx="2427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modes</a:t>
            </a:r>
          </a:p>
          <a:p>
            <a:r>
              <a:rPr lang="en-US" dirty="0" smtClean="0"/>
              <a:t>In cylindrical waveguide</a:t>
            </a:r>
          </a:p>
          <a:p>
            <a:r>
              <a:rPr lang="en-US" dirty="0"/>
              <a:t>o</a:t>
            </a:r>
            <a:r>
              <a:rPr lang="en-US" dirty="0" smtClean="0"/>
              <a:t>f diameter </a:t>
            </a:r>
            <a:r>
              <a:rPr lang="en-US" i="1" dirty="0" err="1" smtClean="0">
                <a:latin typeface="Times New Roman"/>
                <a:cs typeface="Times New Roman"/>
              </a:rPr>
              <a:t>d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F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96575" y="6487873"/>
            <a:ext cx="505833" cy="365125"/>
          </a:xfrm>
        </p:spPr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41519" y="1100510"/>
            <a:ext cx="2297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Θ</a:t>
            </a:r>
            <a:r>
              <a:rPr lang="en-US" dirty="0" smtClean="0"/>
              <a:t> =Limiting </a:t>
            </a:r>
            <a:r>
              <a:rPr lang="en-US" dirty="0" smtClean="0"/>
              <a:t>numerical </a:t>
            </a:r>
            <a:r>
              <a:rPr lang="en-US" dirty="0" smtClean="0"/>
              <a:t>aperture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sz="1400" i="1" dirty="0" smtClean="0">
                <a:latin typeface="Times New Roman"/>
                <a:cs typeface="Times New Roman"/>
              </a:rPr>
              <a:t>T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/>
              <a:t>= focal ratio of collimator</a:t>
            </a:r>
          </a:p>
        </p:txBody>
      </p:sp>
    </p:spTree>
    <p:extLst>
      <p:ext uri="{BB962C8B-B14F-4D97-AF65-F5344CB8AC3E}">
        <p14:creationId xmlns:p14="http://schemas.microsoft.com/office/powerpoint/2010/main" val="227295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806"/>
          <a:stretch/>
        </p:blipFill>
        <p:spPr>
          <a:xfrm>
            <a:off x="1201431" y="117846"/>
            <a:ext cx="6659869" cy="6333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2736" y="1220169"/>
            <a:ext cx="2755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MNRAS 428, 3139 (2013)</a:t>
            </a:r>
          </a:p>
        </p:txBody>
      </p:sp>
    </p:spTree>
    <p:extLst>
      <p:ext uri="{BB962C8B-B14F-4D97-AF65-F5344CB8AC3E}">
        <p14:creationId xmlns:p14="http://schemas.microsoft.com/office/powerpoint/2010/main" val="146368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of IPS sizes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76" t="18318" r="15555" b="46175"/>
          <a:stretch/>
        </p:blipFill>
        <p:spPr>
          <a:xfrm>
            <a:off x="727440" y="1751699"/>
            <a:ext cx="5161445" cy="1879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4296" y="1816660"/>
            <a:ext cx="324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</a:t>
            </a:r>
            <a:r>
              <a:rPr lang="en-US" b="1" i="1" dirty="0" smtClean="0">
                <a:solidFill>
                  <a:srgbClr val="FF0000"/>
                </a:solidFill>
              </a:rPr>
              <a:t>normal</a:t>
            </a:r>
            <a:r>
              <a:rPr lang="en-US" b="1" dirty="0" smtClean="0">
                <a:solidFill>
                  <a:srgbClr val="FF0000"/>
                </a:solidFill>
              </a:rPr>
              <a:t> applications, is as big as traditional instruments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Number of detector pixels very large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9378" r="50000" b="10171"/>
          <a:stretch/>
        </p:blipFill>
        <p:spPr>
          <a:xfrm>
            <a:off x="635182" y="4161071"/>
            <a:ext cx="3736441" cy="1612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7419" t="62266"/>
          <a:stretch/>
        </p:blipFill>
        <p:spPr>
          <a:xfrm>
            <a:off x="4571588" y="4039481"/>
            <a:ext cx="3929347" cy="1997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5607" y="144086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scale lengths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1563" y="373547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detector pixels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42335" y="370820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Semi-photonic instruments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95832" y="4009155"/>
            <a:ext cx="238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instrument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4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Reducing the number of modes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76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Reduced-mode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19088" indent="-274638">
              <a:lnSpc>
                <a:spcPct val="140000"/>
              </a:lnSpc>
            </a:pPr>
            <a:r>
              <a:rPr lang="en-US" sz="2600" dirty="0" smtClean="0"/>
              <a:t>Use </a:t>
            </a:r>
            <a:r>
              <a:rPr lang="en-US" sz="2600" b="1" dirty="0" smtClean="0"/>
              <a:t>with </a:t>
            </a:r>
            <a:r>
              <a:rPr lang="en-US" sz="2600" b="1" dirty="0" smtClean="0">
                <a:solidFill>
                  <a:srgbClr val="0000FF"/>
                </a:solidFill>
              </a:rPr>
              <a:t>Adaptive Optics</a:t>
            </a:r>
            <a:r>
              <a:rPr lang="en-US" sz="2600" i="1" dirty="0" smtClean="0">
                <a:solidFill>
                  <a:srgbClr val="0000FF"/>
                </a:solidFill>
              </a:rPr>
              <a:t> - </a:t>
            </a:r>
            <a:r>
              <a:rPr lang="en-US" sz="2600" dirty="0"/>
              <a:t>n</a:t>
            </a:r>
            <a:r>
              <a:rPr lang="en-US" sz="2600" dirty="0" smtClean="0"/>
              <a:t>atural </a:t>
            </a:r>
            <a:r>
              <a:rPr lang="en-US" sz="2600" dirty="0" smtClean="0"/>
              <a:t>option</a:t>
            </a:r>
            <a:endParaRPr lang="en-US" sz="2600" dirty="0" smtClean="0"/>
          </a:p>
          <a:p>
            <a:pPr marL="319088" indent="-274638">
              <a:lnSpc>
                <a:spcPct val="140000"/>
              </a:lnSpc>
            </a:pPr>
            <a:r>
              <a:rPr lang="en-US" sz="2600" dirty="0" smtClean="0"/>
              <a:t>Currently </a:t>
            </a:r>
            <a:r>
              <a:rPr lang="en-US" sz="2600" dirty="0"/>
              <a:t>prototyping photonic </a:t>
            </a:r>
            <a:r>
              <a:rPr lang="en-US" sz="2600" dirty="0" err="1" smtClean="0"/>
              <a:t>reformatter</a:t>
            </a:r>
            <a:r>
              <a:rPr lang="en-US" sz="2600" dirty="0" smtClean="0"/>
              <a:t> </a:t>
            </a:r>
            <a:r>
              <a:rPr lang="en-US" sz="2600" dirty="0"/>
              <a:t>to form </a:t>
            </a:r>
            <a:r>
              <a:rPr lang="en-US" sz="2600" dirty="0" err="1"/>
              <a:t>idealised</a:t>
            </a:r>
            <a:r>
              <a:rPr lang="en-US" sz="2600" dirty="0"/>
              <a:t> narrow slit for high precision spectroscopy </a:t>
            </a:r>
            <a:r>
              <a:rPr lang="en-US" sz="2600" dirty="0" smtClean="0"/>
              <a:t>		-&gt; </a:t>
            </a:r>
            <a:r>
              <a:rPr lang="en-US" sz="2600" dirty="0" smtClean="0">
                <a:solidFill>
                  <a:srgbClr val="FF0000"/>
                </a:solidFill>
              </a:rPr>
              <a:t>See </a:t>
            </a:r>
            <a:r>
              <a:rPr lang="en-US" sz="2600" dirty="0">
                <a:solidFill>
                  <a:srgbClr val="FF0000"/>
                </a:solidFill>
              </a:rPr>
              <a:t>Robert Thomson’s talk</a:t>
            </a:r>
          </a:p>
          <a:p>
            <a:pPr marL="319088" indent="-274638">
              <a:lnSpc>
                <a:spcPct val="140000"/>
              </a:lnSpc>
            </a:pPr>
            <a:r>
              <a:rPr lang="en-US" sz="2600" dirty="0"/>
              <a:t>Complementary to other work on photonic spectroscopy (Sydney, Potsdam..) </a:t>
            </a:r>
          </a:p>
          <a:p>
            <a:pPr marL="319088" indent="-274638">
              <a:lnSpc>
                <a:spcPct val="140000"/>
              </a:lnSpc>
            </a:pPr>
            <a:r>
              <a:rPr lang="en-US" sz="2600" dirty="0"/>
              <a:t>Additional incentive: Use photonic </a:t>
            </a:r>
            <a:r>
              <a:rPr lang="en-US" sz="2600" dirty="0" err="1"/>
              <a:t>reformatter</a:t>
            </a:r>
            <a:r>
              <a:rPr lang="en-US" sz="2600" dirty="0"/>
              <a:t> as a </a:t>
            </a:r>
            <a:r>
              <a:rPr lang="en-US" sz="2600" dirty="0" err="1"/>
              <a:t>Wavefront</a:t>
            </a:r>
            <a:r>
              <a:rPr lang="en-US" sz="2600" dirty="0"/>
              <a:t> Sensor</a:t>
            </a:r>
            <a:r>
              <a:rPr lang="en-US" sz="2600" b="1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93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IMG_0269-1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26" y="959099"/>
            <a:ext cx="9242608" cy="5925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Optics: </a:t>
            </a:r>
            <a:r>
              <a:rPr lang="en-US" i="1" dirty="0" smtClean="0"/>
              <a:t>Canary</a:t>
            </a:r>
            <a:endParaRPr lang="en-US" i="1" dirty="0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457200" y="1269450"/>
            <a:ext cx="3487188" cy="4931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Adaptive Optics </a:t>
            </a:r>
            <a:r>
              <a:rPr lang="en-US" sz="2800" dirty="0" err="1" smtClean="0">
                <a:solidFill>
                  <a:srgbClr val="FFFF00"/>
                </a:solidFill>
              </a:rPr>
              <a:t>testbed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for ELT on </a:t>
            </a:r>
            <a:r>
              <a:rPr lang="en-US" sz="2800" dirty="0" smtClean="0">
                <a:solidFill>
                  <a:srgbClr val="FFFF00"/>
                </a:solidFill>
              </a:rPr>
              <a:t>WHT (Durham/Paris)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19434" y="4582054"/>
            <a:ext cx="4492048" cy="1772155"/>
            <a:chOff x="4519434" y="4582054"/>
            <a:chExt cx="4492048" cy="17721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4" t="32787" r="9722" b="32534"/>
            <a:stretch/>
          </p:blipFill>
          <p:spPr>
            <a:xfrm>
              <a:off x="4519434" y="4582054"/>
              <a:ext cx="4492048" cy="1772155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881064" y="4635711"/>
              <a:ext cx="691947" cy="25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FFFF00"/>
                  </a:solidFill>
                </a:rPr>
                <a:t>SCAO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09320" y="4590572"/>
              <a:ext cx="1051537" cy="25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FF00"/>
                  </a:solidFill>
                </a:rPr>
                <a:t>LTAO (4L3T)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1273" y="4620550"/>
              <a:ext cx="1023320" cy="25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FF00"/>
                  </a:solidFill>
                </a:rPr>
                <a:t>GLAO (4L3T) 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804" y="6084652"/>
              <a:ext cx="759900" cy="21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FFFF00"/>
                  </a:solidFill>
                </a:rPr>
                <a:t>Strehl: 27%</a:t>
              </a:r>
              <a:endParaRPr 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39013" y="6079052"/>
              <a:ext cx="759900" cy="21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FFFF00"/>
                  </a:solidFill>
                </a:rPr>
                <a:t>Strehl: 17%</a:t>
              </a:r>
              <a:endParaRPr 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64933" y="6079052"/>
              <a:ext cx="759900" cy="21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FFFF00"/>
                  </a:solidFill>
                </a:rPr>
                <a:t>Strehl: 21%</a:t>
              </a:r>
              <a:endParaRPr lang="en-US" sz="9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34269" y="2171855"/>
            <a:ext cx="2292432" cy="2205698"/>
            <a:chOff x="9436135" y="-2069"/>
            <a:chExt cx="2393933" cy="21611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135" y="319672"/>
              <a:ext cx="2393933" cy="18394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451805" y="-2069"/>
              <a:ext cx="2358333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Turbulence Profile @ 06h30m UT 07/10/2014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74165" y="4395814"/>
            <a:ext cx="3543147" cy="2052356"/>
          </a:xfrm>
          <a:prstGeom prst="rect">
            <a:avLst/>
          </a:prstGeom>
          <a:ln w="38100" cmpd="sng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FF00"/>
                </a:solidFill>
              </a:rPr>
              <a:t>Recent results (Oct 2014)</a:t>
            </a:r>
          </a:p>
          <a:p>
            <a:pPr>
              <a:lnSpc>
                <a:spcPct val="110000"/>
              </a:lnSpc>
            </a:pPr>
            <a:r>
              <a:rPr lang="en-GB" sz="1400" dirty="0" smtClean="0">
                <a:solidFill>
                  <a:schemeClr val="bg1"/>
                </a:solidFill>
              </a:rPr>
              <a:t>Laser altitude 14km</a:t>
            </a:r>
          </a:p>
          <a:p>
            <a:pPr>
              <a:lnSpc>
                <a:spcPct val="110000"/>
              </a:lnSpc>
            </a:pPr>
            <a:r>
              <a:rPr lang="en-GB" sz="1400" dirty="0" smtClean="0">
                <a:solidFill>
                  <a:schemeClr val="bg1"/>
                </a:solidFill>
              </a:rPr>
              <a:t>Several flavours of LTAO investigated</a:t>
            </a:r>
          </a:p>
          <a:p>
            <a:pPr marL="176213" lvl="1" indent="-176213">
              <a:lnSpc>
                <a:spcPct val="110000"/>
              </a:lnSpc>
              <a:buFont typeface="Arial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3 tip-tilt only NGS and 4 high-order LGS</a:t>
            </a:r>
          </a:p>
          <a:p>
            <a:pPr marL="176213" lvl="1" indent="-176213">
              <a:lnSpc>
                <a:spcPct val="110000"/>
              </a:lnSpc>
              <a:buFont typeface="Arial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3 high-order NGS and 4 high-order LGS</a:t>
            </a:r>
          </a:p>
          <a:p>
            <a:pPr marL="176213" lvl="1" indent="-176213">
              <a:lnSpc>
                <a:spcPct val="110000"/>
              </a:lnSpc>
              <a:buFont typeface="Arial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3 high-order NGS only</a:t>
            </a:r>
          </a:p>
          <a:p>
            <a:pPr>
              <a:lnSpc>
                <a:spcPct val="110000"/>
              </a:lnSpc>
            </a:pPr>
            <a:r>
              <a:rPr lang="en-GB" sz="1400" dirty="0" smtClean="0">
                <a:solidFill>
                  <a:schemeClr val="bg1"/>
                </a:solidFill>
              </a:rPr>
              <a:t>All </a:t>
            </a:r>
            <a:r>
              <a:rPr lang="en-GB" sz="1400" dirty="0">
                <a:solidFill>
                  <a:schemeClr val="bg1"/>
                </a:solidFill>
              </a:rPr>
              <a:t>compared to SCAO using </a:t>
            </a:r>
            <a:r>
              <a:rPr lang="en-GB" sz="1400" dirty="0" smtClean="0">
                <a:solidFill>
                  <a:schemeClr val="bg1"/>
                </a:solidFill>
              </a:rPr>
              <a:t>‘</a:t>
            </a:r>
            <a:r>
              <a:rPr lang="en-GB" sz="1400" dirty="0">
                <a:solidFill>
                  <a:schemeClr val="bg1"/>
                </a:solidFill>
              </a:rPr>
              <a:t>truth’ WFS</a:t>
            </a:r>
          </a:p>
          <a:p>
            <a:pPr>
              <a:lnSpc>
                <a:spcPct val="110000"/>
              </a:lnSpc>
            </a:pPr>
            <a:r>
              <a:rPr lang="en-GB" sz="1400" dirty="0">
                <a:solidFill>
                  <a:srgbClr val="FFFF00"/>
                </a:solidFill>
              </a:rPr>
              <a:t>LTAO: First ever on-sky demonstration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24898" y="6488668"/>
            <a:ext cx="366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Thanks to Tim Morris, Eric </a:t>
            </a:r>
            <a:r>
              <a:rPr lang="en-US" dirty="0" err="1">
                <a:solidFill>
                  <a:srgbClr val="FFFF00"/>
                </a:solidFill>
              </a:rPr>
              <a:t>Gendron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22074" y="1113348"/>
            <a:ext cx="2634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LTAO = Laser </a:t>
            </a:r>
            <a:r>
              <a:rPr lang="en-US" dirty="0" err="1" smtClean="0">
                <a:solidFill>
                  <a:srgbClr val="FF0000"/>
                </a:solidFill>
              </a:rPr>
              <a:t>Tomograohy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GLAO = Ground-layer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SCAO = Single-Conjugate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307237" y="2171855"/>
            <a:ext cx="2383978" cy="2203794"/>
            <a:chOff x="4591778" y="2623439"/>
            <a:chExt cx="2028040" cy="18747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22658" t="32230" r="27840" b="17876"/>
            <a:stretch/>
          </p:blipFill>
          <p:spPr>
            <a:xfrm>
              <a:off x="4799527" y="2623439"/>
              <a:ext cx="1770971" cy="1874759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736027" y="2637002"/>
              <a:ext cx="1883791" cy="1816220"/>
              <a:chOff x="6315169" y="162902"/>
              <a:chExt cx="2049326" cy="1816219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7404498" y="353285"/>
                <a:ext cx="384365" cy="7325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7404498" y="1085784"/>
                <a:ext cx="324806" cy="6559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6773042" y="921988"/>
                <a:ext cx="631457" cy="1637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7780593">
                <a:off x="7445569" y="330249"/>
                <a:ext cx="425736" cy="287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accent1"/>
                    </a:solidFill>
                  </a:rPr>
                  <a:t>50”</a:t>
                </a:r>
                <a:endParaRPr lang="en-US" sz="9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3899892">
                <a:off x="7520281" y="1442827"/>
                <a:ext cx="425736" cy="287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accent1"/>
                    </a:solidFill>
                  </a:rPr>
                  <a:t>45”</a:t>
                </a:r>
                <a:endParaRPr lang="en-US" sz="9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887008">
                <a:off x="6776041" y="742311"/>
                <a:ext cx="4257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accent1"/>
                    </a:solidFill>
                  </a:rPr>
                  <a:t>39”</a:t>
                </a:r>
                <a:endParaRPr lang="en-US" sz="9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11895" y="162902"/>
                <a:ext cx="8646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rgbClr val="FFC000"/>
                    </a:solidFill>
                  </a:rPr>
                  <a:t>M</a:t>
                </a:r>
                <a:r>
                  <a:rPr lang="en-GB" sz="800" baseline="-25000" dirty="0">
                    <a:solidFill>
                      <a:srgbClr val="FFC000"/>
                    </a:solidFill>
                  </a:rPr>
                  <a:t>V</a:t>
                </a:r>
                <a:r>
                  <a:rPr lang="en-GB" sz="800" dirty="0">
                    <a:solidFill>
                      <a:srgbClr val="FFC000"/>
                    </a:solidFill>
                  </a:rPr>
                  <a:t>= 11.43</a:t>
                </a:r>
                <a:endParaRPr lang="en-US" sz="900" baseline="-25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499886" y="1763677"/>
                <a:ext cx="8646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rgbClr val="FFC000"/>
                    </a:solidFill>
                  </a:rPr>
                  <a:t>M</a:t>
                </a:r>
                <a:r>
                  <a:rPr lang="en-GB" sz="800" baseline="-25000" dirty="0">
                    <a:solidFill>
                      <a:srgbClr val="FFC000"/>
                    </a:solidFill>
                  </a:rPr>
                  <a:t>V</a:t>
                </a:r>
                <a:r>
                  <a:rPr lang="en-GB" sz="800" dirty="0">
                    <a:solidFill>
                      <a:srgbClr val="FFC000"/>
                    </a:solidFill>
                  </a:rPr>
                  <a:t>= 8.86</a:t>
                </a:r>
                <a:endParaRPr lang="en-US" sz="900" baseline="-25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15169" y="980048"/>
                <a:ext cx="8646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rgbClr val="FFC000"/>
                    </a:solidFill>
                  </a:rPr>
                  <a:t>M</a:t>
                </a:r>
                <a:r>
                  <a:rPr lang="en-GB" sz="800" baseline="-25000" dirty="0">
                    <a:solidFill>
                      <a:srgbClr val="FFC000"/>
                    </a:solidFill>
                  </a:rPr>
                  <a:t>V</a:t>
                </a:r>
                <a:r>
                  <a:rPr lang="en-GB" sz="800" dirty="0">
                    <a:solidFill>
                      <a:srgbClr val="FFC000"/>
                    </a:solidFill>
                  </a:rPr>
                  <a:t>= 10.62</a:t>
                </a:r>
                <a:endParaRPr lang="en-US" sz="900" baseline="-25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066230" y="738909"/>
                <a:ext cx="677142" cy="677142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5-Point Star 27"/>
              <p:cNvSpPr/>
              <p:nvPr/>
            </p:nvSpPr>
            <p:spPr>
              <a:xfrm>
                <a:off x="7573110" y="784447"/>
                <a:ext cx="143263" cy="130446"/>
              </a:xfrm>
              <a:prstGeom prst="star5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5-Point Star 28"/>
              <p:cNvSpPr/>
              <p:nvPr/>
            </p:nvSpPr>
            <p:spPr>
              <a:xfrm>
                <a:off x="7569587" y="1241708"/>
                <a:ext cx="143263" cy="130446"/>
              </a:xfrm>
              <a:prstGeom prst="star5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5-Point Star 29"/>
              <p:cNvSpPr/>
              <p:nvPr/>
            </p:nvSpPr>
            <p:spPr>
              <a:xfrm>
                <a:off x="7088197" y="779834"/>
                <a:ext cx="143263" cy="130446"/>
              </a:xfrm>
              <a:prstGeom prst="star5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5-Point Star 30"/>
              <p:cNvSpPr/>
              <p:nvPr/>
            </p:nvSpPr>
            <p:spPr>
              <a:xfrm>
                <a:off x="7084674" y="1237095"/>
                <a:ext cx="143263" cy="130446"/>
              </a:xfrm>
              <a:prstGeom prst="star5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>
                <a:endCxn id="27" idx="6"/>
              </p:cNvCxnSpPr>
              <p:nvPr/>
            </p:nvCxnSpPr>
            <p:spPr>
              <a:xfrm flipH="1">
                <a:off x="7743372" y="1077480"/>
                <a:ext cx="438093" cy="0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7788609" y="873624"/>
                <a:ext cx="4257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accent6"/>
                    </a:solidFill>
                  </a:rPr>
                  <a:t>24”</a:t>
                </a:r>
                <a:endParaRPr lang="en-US" sz="900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 rot="16200000">
              <a:off x="4002800" y="3456010"/>
              <a:ext cx="1385705" cy="207749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l-GR" sz="900" dirty="0">
                  <a:solidFill>
                    <a:schemeClr val="bg1"/>
                  </a:solidFill>
                </a:rPr>
                <a:t>α</a:t>
              </a:r>
              <a:r>
                <a:rPr lang="en-GB" sz="900" dirty="0">
                  <a:solidFill>
                    <a:schemeClr val="bg1"/>
                  </a:solidFill>
                </a:rPr>
                <a:t>=06 48 17.3, </a:t>
              </a:r>
              <a:r>
                <a:rPr lang="el-GR" sz="900" dirty="0">
                  <a:solidFill>
                    <a:schemeClr val="bg1"/>
                  </a:solidFill>
                </a:rPr>
                <a:t>δ</a:t>
              </a:r>
              <a:r>
                <a:rPr lang="en-GB" sz="900" dirty="0">
                  <a:solidFill>
                    <a:schemeClr val="bg1"/>
                  </a:solidFill>
                </a:rPr>
                <a:t>=+41 04 59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497376" y="3293216"/>
              <a:ext cx="45720" cy="4572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91556" y="3757590"/>
              <a:ext cx="45720" cy="4572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932481" y="3288822"/>
              <a:ext cx="45720" cy="4572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935451" y="3757590"/>
              <a:ext cx="45720" cy="4572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3717311" y="5201946"/>
            <a:ext cx="759492" cy="600224"/>
          </a:xfrm>
          <a:prstGeom prst="rightArrow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5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046373" cy="13373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Photonic </a:t>
            </a:r>
            <a:r>
              <a:rPr lang="en-US" dirty="0" err="1" smtClean="0"/>
              <a:t>reformatter</a:t>
            </a:r>
            <a:r>
              <a:rPr lang="en-US" dirty="0" smtClean="0"/>
              <a:t> tests with Canary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658" y="1233627"/>
            <a:ext cx="3705495" cy="228400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b="1" i="1" dirty="0" smtClean="0"/>
              <a:t>See Robert Thomson’s talk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 smtClean="0"/>
              <a:t>PHOTONIC LANTERN: Good coupling efficiency observations into a single-</a:t>
            </a:r>
            <a:r>
              <a:rPr lang="en-GB" sz="2000" dirty="0" err="1" smtClean="0"/>
              <a:t>moded</a:t>
            </a:r>
            <a:r>
              <a:rPr lang="en-GB" sz="2000" dirty="0" smtClean="0"/>
              <a:t> slit</a:t>
            </a:r>
          </a:p>
          <a:p>
            <a:pPr lvl="1">
              <a:lnSpc>
                <a:spcPct val="110000"/>
              </a:lnSpc>
            </a:pPr>
            <a:r>
              <a:rPr lang="en-GB" sz="1800" dirty="0" smtClean="0"/>
              <a:t>Very preliminary analysis…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97028" y="983565"/>
            <a:ext cx="5303257" cy="1004665"/>
            <a:chOff x="5794322" y="5756836"/>
            <a:chExt cx="6398537" cy="10046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974" t="54733" r="2630" b="30458"/>
            <a:stretch/>
          </p:blipFill>
          <p:spPr>
            <a:xfrm>
              <a:off x="6869469" y="6066673"/>
              <a:ext cx="3963543" cy="69482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024599" y="6453724"/>
              <a:ext cx="9653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Corrected</a:t>
              </a:r>
              <a:endParaRPr lang="en-US" sz="11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94322" y="6081161"/>
              <a:ext cx="1226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Uncorrected</a:t>
              </a:r>
              <a:endParaRPr lang="en-US" sz="11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8730" y="6069824"/>
              <a:ext cx="1434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15%</a:t>
              </a:r>
              <a:endParaRPr lang="en-US" sz="11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758730" y="6401932"/>
              <a:ext cx="5975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/>
                <a:t>34%</a:t>
              </a:r>
              <a:endParaRPr lang="en-US" sz="11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709156" y="5756836"/>
              <a:ext cx="2358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Output single-mode slit</a:t>
              </a:r>
              <a:endParaRPr lang="en-US" sz="1200" dirty="0"/>
            </a:p>
          </p:txBody>
        </p:sp>
      </p:grpSp>
      <p:sp>
        <p:nvSpPr>
          <p:cNvPr id="15" name="Right Arrow 14"/>
          <p:cNvSpPr/>
          <p:nvPr/>
        </p:nvSpPr>
        <p:spPr>
          <a:xfrm rot="5400000">
            <a:off x="2130503" y="4867923"/>
            <a:ext cx="501114" cy="25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0585" r="31862" b="7105"/>
          <a:stretch/>
        </p:blipFill>
        <p:spPr>
          <a:xfrm rot="10800000" flipH="1">
            <a:off x="5272423" y="2371134"/>
            <a:ext cx="4054520" cy="3397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3858" y="5452694"/>
            <a:ext cx="2876208" cy="8258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Waveguide network made</a:t>
            </a:r>
          </a:p>
          <a:p>
            <a:r>
              <a:rPr lang="en-US" dirty="0"/>
              <a:t>By Ultrafast Laser </a:t>
            </a:r>
            <a:r>
              <a:rPr lang="en-US" dirty="0" smtClean="0"/>
              <a:t>Inscription</a:t>
            </a:r>
          </a:p>
          <a:p>
            <a:r>
              <a:rPr lang="en-US" dirty="0" smtClean="0"/>
              <a:t>(Herriot Watt) 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>
            <a:off x="4649062" y="5204589"/>
            <a:ext cx="626029" cy="49620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30660" y="5136393"/>
            <a:ext cx="1790876" cy="6326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Photonic Lantern</a:t>
            </a:r>
          </a:p>
          <a:p>
            <a:pPr algn="ctr"/>
            <a:r>
              <a:rPr lang="en-US" dirty="0" smtClean="0"/>
              <a:t>(Bath)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51288" y="5169066"/>
            <a:ext cx="1790876" cy="6326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Canary AO</a:t>
            </a:r>
          </a:p>
          <a:p>
            <a:pPr algn="ctr"/>
            <a:r>
              <a:rPr lang="en-US" dirty="0" smtClean="0"/>
              <a:t>(Durham/{Paris)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2210806" y="5212993"/>
            <a:ext cx="584514" cy="49620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400000">
            <a:off x="4500288" y="4851390"/>
            <a:ext cx="501114" cy="25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72314" y="3512111"/>
            <a:ext cx="1974173" cy="1526269"/>
            <a:chOff x="6309403" y="4232489"/>
            <a:chExt cx="2368025" cy="16114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237" t="39924" r="1793" b="15519"/>
            <a:stretch/>
          </p:blipFill>
          <p:spPr>
            <a:xfrm>
              <a:off x="6337112" y="4517667"/>
              <a:ext cx="2340316" cy="116343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309651" y="4232489"/>
              <a:ext cx="2358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Reference 1550nm PSF</a:t>
              </a:r>
              <a:endParaRPr lang="en-US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09403" y="5413045"/>
              <a:ext cx="1226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FFFFFF"/>
                  </a:solidFill>
                </a:rPr>
                <a:t>Uncorrected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94783" y="5413045"/>
              <a:ext cx="9653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FFFFFF"/>
                  </a:solidFill>
                </a:rPr>
                <a:t>Corrected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20447" y="3485161"/>
            <a:ext cx="2349603" cy="1402242"/>
            <a:chOff x="9059194" y="4227677"/>
            <a:chExt cx="2692521" cy="149222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3326" t="44173" r="3326" b="15261"/>
            <a:stretch/>
          </p:blipFill>
          <p:spPr>
            <a:xfrm>
              <a:off x="9171956" y="4527226"/>
              <a:ext cx="2467883" cy="116027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9059194" y="4227677"/>
              <a:ext cx="2692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Intermediate single modes</a:t>
              </a:r>
              <a:endParaRPr lang="en-US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168947" y="5458295"/>
              <a:ext cx="1226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</a:rPr>
                <a:t>Uncorrected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546687" y="5449059"/>
              <a:ext cx="9653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FFFFFF"/>
                  </a:solidFill>
                </a:rPr>
                <a:t>Corrected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2" name="Right Arrow 31"/>
          <p:cNvSpPr/>
          <p:nvPr/>
        </p:nvSpPr>
        <p:spPr>
          <a:xfrm rot="5400000">
            <a:off x="7831779" y="2109478"/>
            <a:ext cx="501114" cy="25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9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Waveguide </a:t>
            </a:r>
            <a:r>
              <a:rPr lang="en-US" dirty="0" err="1" smtClean="0"/>
              <a:t>reformatter</a:t>
            </a:r>
            <a:r>
              <a:rPr lang="en-US" dirty="0"/>
              <a:t> </a:t>
            </a:r>
            <a:r>
              <a:rPr lang="en-US" dirty="0" smtClean="0"/>
              <a:t>as AO WFS?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97000"/>
            <a:ext cx="8510237" cy="4849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/>
              <a:t>Reformatter</a:t>
            </a:r>
            <a:r>
              <a:rPr lang="en-US" sz="2400" dirty="0"/>
              <a:t> measures power in modes which are low-order in the SMFs but low or high order in the MMF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How to determine link between aberration and SM output? (“</a:t>
            </a:r>
            <a:r>
              <a:rPr lang="en-US" sz="2400" i="1" dirty="0" smtClean="0"/>
              <a:t>Poke matrix”; “</a:t>
            </a:r>
            <a:r>
              <a:rPr lang="en-US" sz="2400" i="1" dirty="0" err="1" smtClean="0"/>
              <a:t>Timplex</a:t>
            </a:r>
            <a:r>
              <a:rPr lang="en-US" sz="2400" i="1" dirty="0" smtClean="0"/>
              <a:t>”</a:t>
            </a:r>
            <a:r>
              <a:rPr lang="en-US" sz="2400" dirty="0" smtClean="0"/>
              <a:t>…)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Sensitive to details of										 geometry, flexure and									 temperature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542" y="5578389"/>
            <a:ext cx="3081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Low-order in single-mode </a:t>
            </a:r>
            <a:r>
              <a:rPr lang="en-US" dirty="0" err="1" smtClean="0"/>
              <a:t>fibre</a:t>
            </a:r>
            <a:endParaRPr lang="en-US" dirty="0" smtClean="0"/>
          </a:p>
          <a:p>
            <a:r>
              <a:rPr lang="en-US" dirty="0" smtClean="0"/>
              <a:t>(Degenerate)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734104" y="5317755"/>
            <a:ext cx="5150993" cy="1136071"/>
            <a:chOff x="2889761" y="4988007"/>
            <a:chExt cx="5708229" cy="1472444"/>
          </a:xfrm>
        </p:grpSpPr>
        <p:grpSp>
          <p:nvGrpSpPr>
            <p:cNvPr id="7" name="Group 6"/>
            <p:cNvGrpSpPr/>
            <p:nvPr/>
          </p:nvGrpSpPr>
          <p:grpSpPr>
            <a:xfrm>
              <a:off x="2889761" y="4989438"/>
              <a:ext cx="1092832" cy="1465289"/>
              <a:chOff x="3872074" y="4432824"/>
              <a:chExt cx="1403182" cy="146528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872074" y="4432824"/>
                <a:ext cx="1403182" cy="146528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280595" y="4432824"/>
                <a:ext cx="621663" cy="14638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872074" y="4762042"/>
                <a:ext cx="1403182" cy="1045836"/>
              </a:xfrm>
              <a:custGeom>
                <a:avLst/>
                <a:gdLst>
                  <a:gd name="connsiteX0" fmla="*/ 0 w 941375"/>
                  <a:gd name="connsiteY0" fmla="*/ 888055 h 905816"/>
                  <a:gd name="connsiteX1" fmla="*/ 150975 w 941375"/>
                  <a:gd name="connsiteY1" fmla="*/ 790369 h 905816"/>
                  <a:gd name="connsiteX2" fmla="*/ 364117 w 941375"/>
                  <a:gd name="connsiteY2" fmla="*/ 0 h 905816"/>
                  <a:gd name="connsiteX3" fmla="*/ 488449 w 941375"/>
                  <a:gd name="connsiteY3" fmla="*/ 0 h 905816"/>
                  <a:gd name="connsiteX4" fmla="*/ 701591 w 941375"/>
                  <a:gd name="connsiteY4" fmla="*/ 808130 h 905816"/>
                  <a:gd name="connsiteX5" fmla="*/ 941375 w 941375"/>
                  <a:gd name="connsiteY5" fmla="*/ 905816 h 905816"/>
                  <a:gd name="connsiteX6" fmla="*/ 941375 w 941375"/>
                  <a:gd name="connsiteY6" fmla="*/ 905816 h 905816"/>
                  <a:gd name="connsiteX0" fmla="*/ 0 w 941375"/>
                  <a:gd name="connsiteY0" fmla="*/ 987964 h 1005725"/>
                  <a:gd name="connsiteX1" fmla="*/ 150975 w 941375"/>
                  <a:gd name="connsiteY1" fmla="*/ 890278 h 1005725"/>
                  <a:gd name="connsiteX2" fmla="*/ 364117 w 941375"/>
                  <a:gd name="connsiteY2" fmla="*/ 99909 h 1005725"/>
                  <a:gd name="connsiteX3" fmla="*/ 488449 w 941375"/>
                  <a:gd name="connsiteY3" fmla="*/ 99909 h 1005725"/>
                  <a:gd name="connsiteX4" fmla="*/ 701591 w 941375"/>
                  <a:gd name="connsiteY4" fmla="*/ 908039 h 1005725"/>
                  <a:gd name="connsiteX5" fmla="*/ 941375 w 941375"/>
                  <a:gd name="connsiteY5" fmla="*/ 1005725 h 1005725"/>
                  <a:gd name="connsiteX6" fmla="*/ 941375 w 941375"/>
                  <a:gd name="connsiteY6" fmla="*/ 1005725 h 1005725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68017"/>
                  <a:gd name="connsiteY0" fmla="*/ 983671 h 1008010"/>
                  <a:gd name="connsiteX1" fmla="*/ 150975 w 968017"/>
                  <a:gd name="connsiteY1" fmla="*/ 885985 h 1008010"/>
                  <a:gd name="connsiteX2" fmla="*/ 390759 w 968017"/>
                  <a:gd name="connsiteY2" fmla="*/ 104497 h 1008010"/>
                  <a:gd name="connsiteX3" fmla="*/ 488449 w 968017"/>
                  <a:gd name="connsiteY3" fmla="*/ 95616 h 1008010"/>
                  <a:gd name="connsiteX4" fmla="*/ 728234 w 968017"/>
                  <a:gd name="connsiteY4" fmla="*/ 912626 h 1008010"/>
                  <a:gd name="connsiteX5" fmla="*/ 941375 w 968017"/>
                  <a:gd name="connsiteY5" fmla="*/ 1001432 h 1008010"/>
                  <a:gd name="connsiteX6" fmla="*/ 968017 w 968017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172279"/>
                  <a:gd name="connsiteY0" fmla="*/ 992552 h 1006752"/>
                  <a:gd name="connsiteX1" fmla="*/ 319713 w 1172279"/>
                  <a:gd name="connsiteY1" fmla="*/ 885985 h 1006752"/>
                  <a:gd name="connsiteX2" fmla="*/ 559497 w 1172279"/>
                  <a:gd name="connsiteY2" fmla="*/ 104497 h 1006752"/>
                  <a:gd name="connsiteX3" fmla="*/ 657187 w 1172279"/>
                  <a:gd name="connsiteY3" fmla="*/ 95616 h 1006752"/>
                  <a:gd name="connsiteX4" fmla="*/ 896972 w 1172279"/>
                  <a:gd name="connsiteY4" fmla="*/ 912626 h 1006752"/>
                  <a:gd name="connsiteX5" fmla="*/ 1172279 w 1172279"/>
                  <a:gd name="connsiteY5" fmla="*/ 1001432 h 1006752"/>
                  <a:gd name="connsiteX0" fmla="*/ 0 w 1403182"/>
                  <a:gd name="connsiteY0" fmla="*/ 992552 h 1036955"/>
                  <a:gd name="connsiteX1" fmla="*/ 319713 w 1403182"/>
                  <a:gd name="connsiteY1" fmla="*/ 885985 h 1036955"/>
                  <a:gd name="connsiteX2" fmla="*/ 559497 w 1403182"/>
                  <a:gd name="connsiteY2" fmla="*/ 104497 h 1036955"/>
                  <a:gd name="connsiteX3" fmla="*/ 657187 w 1403182"/>
                  <a:gd name="connsiteY3" fmla="*/ 95616 h 1036955"/>
                  <a:gd name="connsiteX4" fmla="*/ 896972 w 1403182"/>
                  <a:gd name="connsiteY4" fmla="*/ 912626 h 1036955"/>
                  <a:gd name="connsiteX5" fmla="*/ 1403182 w 1403182"/>
                  <a:gd name="connsiteY5" fmla="*/ 1036955 h 1036955"/>
                  <a:gd name="connsiteX0" fmla="*/ 0 w 1518633"/>
                  <a:gd name="connsiteY0" fmla="*/ 992552 h 1036955"/>
                  <a:gd name="connsiteX1" fmla="*/ 435164 w 1518633"/>
                  <a:gd name="connsiteY1" fmla="*/ 885985 h 1036955"/>
                  <a:gd name="connsiteX2" fmla="*/ 674948 w 1518633"/>
                  <a:gd name="connsiteY2" fmla="*/ 104497 h 1036955"/>
                  <a:gd name="connsiteX3" fmla="*/ 772638 w 1518633"/>
                  <a:gd name="connsiteY3" fmla="*/ 95616 h 1036955"/>
                  <a:gd name="connsiteX4" fmla="*/ 1012423 w 1518633"/>
                  <a:gd name="connsiteY4" fmla="*/ 912626 h 1036955"/>
                  <a:gd name="connsiteX5" fmla="*/ 1518633 w 1518633"/>
                  <a:gd name="connsiteY5" fmla="*/ 1036955 h 1036955"/>
                  <a:gd name="connsiteX0" fmla="*/ 0 w 1465348"/>
                  <a:gd name="connsiteY0" fmla="*/ 992552 h 1045836"/>
                  <a:gd name="connsiteX1" fmla="*/ 435164 w 1465348"/>
                  <a:gd name="connsiteY1" fmla="*/ 885985 h 1045836"/>
                  <a:gd name="connsiteX2" fmla="*/ 674948 w 1465348"/>
                  <a:gd name="connsiteY2" fmla="*/ 104497 h 1045836"/>
                  <a:gd name="connsiteX3" fmla="*/ 772638 w 1465348"/>
                  <a:gd name="connsiteY3" fmla="*/ 95616 h 1045836"/>
                  <a:gd name="connsiteX4" fmla="*/ 1012423 w 1465348"/>
                  <a:gd name="connsiteY4" fmla="*/ 912626 h 1045836"/>
                  <a:gd name="connsiteX5" fmla="*/ 1465348 w 1465348"/>
                  <a:gd name="connsiteY5" fmla="*/ 1045836 h 104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5348" h="1045836">
                    <a:moveTo>
                      <a:pt x="0" y="992552"/>
                    </a:moveTo>
                    <a:cubicBezTo>
                      <a:pt x="50325" y="959990"/>
                      <a:pt x="322673" y="1033994"/>
                      <a:pt x="435164" y="885985"/>
                    </a:cubicBezTo>
                    <a:cubicBezTo>
                      <a:pt x="547655" y="737976"/>
                      <a:pt x="618702" y="236225"/>
                      <a:pt x="674948" y="104497"/>
                    </a:cubicBezTo>
                    <a:cubicBezTo>
                      <a:pt x="731194" y="-27231"/>
                      <a:pt x="716392" y="-39072"/>
                      <a:pt x="772638" y="95616"/>
                    </a:cubicBezTo>
                    <a:cubicBezTo>
                      <a:pt x="828884" y="230304"/>
                      <a:pt x="896971" y="754256"/>
                      <a:pt x="1012423" y="912626"/>
                    </a:cubicBezTo>
                    <a:cubicBezTo>
                      <a:pt x="1127875" y="1070996"/>
                      <a:pt x="1407993" y="1027335"/>
                      <a:pt x="1465348" y="104583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044807" y="4995162"/>
              <a:ext cx="1092832" cy="1465289"/>
              <a:chOff x="3872074" y="4432824"/>
              <a:chExt cx="1403182" cy="146528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872074" y="4432824"/>
                <a:ext cx="1403182" cy="146528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80595" y="4432824"/>
                <a:ext cx="621663" cy="14638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3872074" y="4762042"/>
                <a:ext cx="1403182" cy="1045836"/>
              </a:xfrm>
              <a:custGeom>
                <a:avLst/>
                <a:gdLst>
                  <a:gd name="connsiteX0" fmla="*/ 0 w 941375"/>
                  <a:gd name="connsiteY0" fmla="*/ 888055 h 905816"/>
                  <a:gd name="connsiteX1" fmla="*/ 150975 w 941375"/>
                  <a:gd name="connsiteY1" fmla="*/ 790369 h 905816"/>
                  <a:gd name="connsiteX2" fmla="*/ 364117 w 941375"/>
                  <a:gd name="connsiteY2" fmla="*/ 0 h 905816"/>
                  <a:gd name="connsiteX3" fmla="*/ 488449 w 941375"/>
                  <a:gd name="connsiteY3" fmla="*/ 0 h 905816"/>
                  <a:gd name="connsiteX4" fmla="*/ 701591 w 941375"/>
                  <a:gd name="connsiteY4" fmla="*/ 808130 h 905816"/>
                  <a:gd name="connsiteX5" fmla="*/ 941375 w 941375"/>
                  <a:gd name="connsiteY5" fmla="*/ 905816 h 905816"/>
                  <a:gd name="connsiteX6" fmla="*/ 941375 w 941375"/>
                  <a:gd name="connsiteY6" fmla="*/ 905816 h 905816"/>
                  <a:gd name="connsiteX0" fmla="*/ 0 w 941375"/>
                  <a:gd name="connsiteY0" fmla="*/ 987964 h 1005725"/>
                  <a:gd name="connsiteX1" fmla="*/ 150975 w 941375"/>
                  <a:gd name="connsiteY1" fmla="*/ 890278 h 1005725"/>
                  <a:gd name="connsiteX2" fmla="*/ 364117 w 941375"/>
                  <a:gd name="connsiteY2" fmla="*/ 99909 h 1005725"/>
                  <a:gd name="connsiteX3" fmla="*/ 488449 w 941375"/>
                  <a:gd name="connsiteY3" fmla="*/ 99909 h 1005725"/>
                  <a:gd name="connsiteX4" fmla="*/ 701591 w 941375"/>
                  <a:gd name="connsiteY4" fmla="*/ 908039 h 1005725"/>
                  <a:gd name="connsiteX5" fmla="*/ 941375 w 941375"/>
                  <a:gd name="connsiteY5" fmla="*/ 1005725 h 1005725"/>
                  <a:gd name="connsiteX6" fmla="*/ 941375 w 941375"/>
                  <a:gd name="connsiteY6" fmla="*/ 1005725 h 1005725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68017"/>
                  <a:gd name="connsiteY0" fmla="*/ 983671 h 1008010"/>
                  <a:gd name="connsiteX1" fmla="*/ 150975 w 968017"/>
                  <a:gd name="connsiteY1" fmla="*/ 885985 h 1008010"/>
                  <a:gd name="connsiteX2" fmla="*/ 390759 w 968017"/>
                  <a:gd name="connsiteY2" fmla="*/ 104497 h 1008010"/>
                  <a:gd name="connsiteX3" fmla="*/ 488449 w 968017"/>
                  <a:gd name="connsiteY3" fmla="*/ 95616 h 1008010"/>
                  <a:gd name="connsiteX4" fmla="*/ 728234 w 968017"/>
                  <a:gd name="connsiteY4" fmla="*/ 912626 h 1008010"/>
                  <a:gd name="connsiteX5" fmla="*/ 941375 w 968017"/>
                  <a:gd name="connsiteY5" fmla="*/ 1001432 h 1008010"/>
                  <a:gd name="connsiteX6" fmla="*/ 968017 w 968017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172279"/>
                  <a:gd name="connsiteY0" fmla="*/ 992552 h 1006752"/>
                  <a:gd name="connsiteX1" fmla="*/ 319713 w 1172279"/>
                  <a:gd name="connsiteY1" fmla="*/ 885985 h 1006752"/>
                  <a:gd name="connsiteX2" fmla="*/ 559497 w 1172279"/>
                  <a:gd name="connsiteY2" fmla="*/ 104497 h 1006752"/>
                  <a:gd name="connsiteX3" fmla="*/ 657187 w 1172279"/>
                  <a:gd name="connsiteY3" fmla="*/ 95616 h 1006752"/>
                  <a:gd name="connsiteX4" fmla="*/ 896972 w 1172279"/>
                  <a:gd name="connsiteY4" fmla="*/ 912626 h 1006752"/>
                  <a:gd name="connsiteX5" fmla="*/ 1172279 w 1172279"/>
                  <a:gd name="connsiteY5" fmla="*/ 1001432 h 1006752"/>
                  <a:gd name="connsiteX0" fmla="*/ 0 w 1403182"/>
                  <a:gd name="connsiteY0" fmla="*/ 992552 h 1036955"/>
                  <a:gd name="connsiteX1" fmla="*/ 319713 w 1403182"/>
                  <a:gd name="connsiteY1" fmla="*/ 885985 h 1036955"/>
                  <a:gd name="connsiteX2" fmla="*/ 559497 w 1403182"/>
                  <a:gd name="connsiteY2" fmla="*/ 104497 h 1036955"/>
                  <a:gd name="connsiteX3" fmla="*/ 657187 w 1403182"/>
                  <a:gd name="connsiteY3" fmla="*/ 95616 h 1036955"/>
                  <a:gd name="connsiteX4" fmla="*/ 896972 w 1403182"/>
                  <a:gd name="connsiteY4" fmla="*/ 912626 h 1036955"/>
                  <a:gd name="connsiteX5" fmla="*/ 1403182 w 1403182"/>
                  <a:gd name="connsiteY5" fmla="*/ 1036955 h 1036955"/>
                  <a:gd name="connsiteX0" fmla="*/ 0 w 1518633"/>
                  <a:gd name="connsiteY0" fmla="*/ 992552 h 1036955"/>
                  <a:gd name="connsiteX1" fmla="*/ 435164 w 1518633"/>
                  <a:gd name="connsiteY1" fmla="*/ 885985 h 1036955"/>
                  <a:gd name="connsiteX2" fmla="*/ 674948 w 1518633"/>
                  <a:gd name="connsiteY2" fmla="*/ 104497 h 1036955"/>
                  <a:gd name="connsiteX3" fmla="*/ 772638 w 1518633"/>
                  <a:gd name="connsiteY3" fmla="*/ 95616 h 1036955"/>
                  <a:gd name="connsiteX4" fmla="*/ 1012423 w 1518633"/>
                  <a:gd name="connsiteY4" fmla="*/ 912626 h 1036955"/>
                  <a:gd name="connsiteX5" fmla="*/ 1518633 w 1518633"/>
                  <a:gd name="connsiteY5" fmla="*/ 1036955 h 1036955"/>
                  <a:gd name="connsiteX0" fmla="*/ 0 w 1465348"/>
                  <a:gd name="connsiteY0" fmla="*/ 992552 h 1045836"/>
                  <a:gd name="connsiteX1" fmla="*/ 435164 w 1465348"/>
                  <a:gd name="connsiteY1" fmla="*/ 885985 h 1045836"/>
                  <a:gd name="connsiteX2" fmla="*/ 674948 w 1465348"/>
                  <a:gd name="connsiteY2" fmla="*/ 104497 h 1045836"/>
                  <a:gd name="connsiteX3" fmla="*/ 772638 w 1465348"/>
                  <a:gd name="connsiteY3" fmla="*/ 95616 h 1045836"/>
                  <a:gd name="connsiteX4" fmla="*/ 1012423 w 1465348"/>
                  <a:gd name="connsiteY4" fmla="*/ 912626 h 1045836"/>
                  <a:gd name="connsiteX5" fmla="*/ 1465348 w 1465348"/>
                  <a:gd name="connsiteY5" fmla="*/ 1045836 h 104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5348" h="1045836">
                    <a:moveTo>
                      <a:pt x="0" y="992552"/>
                    </a:moveTo>
                    <a:cubicBezTo>
                      <a:pt x="50325" y="959990"/>
                      <a:pt x="322673" y="1033994"/>
                      <a:pt x="435164" y="885985"/>
                    </a:cubicBezTo>
                    <a:cubicBezTo>
                      <a:pt x="547655" y="737976"/>
                      <a:pt x="618702" y="236225"/>
                      <a:pt x="674948" y="104497"/>
                    </a:cubicBezTo>
                    <a:cubicBezTo>
                      <a:pt x="731194" y="-27231"/>
                      <a:pt x="716392" y="-39072"/>
                      <a:pt x="772638" y="95616"/>
                    </a:cubicBezTo>
                    <a:cubicBezTo>
                      <a:pt x="828884" y="230304"/>
                      <a:pt x="896971" y="754256"/>
                      <a:pt x="1012423" y="912626"/>
                    </a:cubicBezTo>
                    <a:cubicBezTo>
                      <a:pt x="1127875" y="1070996"/>
                      <a:pt x="1407993" y="1027335"/>
                      <a:pt x="1465348" y="104583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199804" y="4995162"/>
              <a:ext cx="1092832" cy="1465289"/>
              <a:chOff x="3872074" y="4432824"/>
              <a:chExt cx="1403182" cy="146528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872074" y="4432824"/>
                <a:ext cx="1403182" cy="146528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280595" y="4432824"/>
                <a:ext cx="621663" cy="14638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3872074" y="4762042"/>
                <a:ext cx="1403182" cy="1045836"/>
              </a:xfrm>
              <a:custGeom>
                <a:avLst/>
                <a:gdLst>
                  <a:gd name="connsiteX0" fmla="*/ 0 w 941375"/>
                  <a:gd name="connsiteY0" fmla="*/ 888055 h 905816"/>
                  <a:gd name="connsiteX1" fmla="*/ 150975 w 941375"/>
                  <a:gd name="connsiteY1" fmla="*/ 790369 h 905816"/>
                  <a:gd name="connsiteX2" fmla="*/ 364117 w 941375"/>
                  <a:gd name="connsiteY2" fmla="*/ 0 h 905816"/>
                  <a:gd name="connsiteX3" fmla="*/ 488449 w 941375"/>
                  <a:gd name="connsiteY3" fmla="*/ 0 h 905816"/>
                  <a:gd name="connsiteX4" fmla="*/ 701591 w 941375"/>
                  <a:gd name="connsiteY4" fmla="*/ 808130 h 905816"/>
                  <a:gd name="connsiteX5" fmla="*/ 941375 w 941375"/>
                  <a:gd name="connsiteY5" fmla="*/ 905816 h 905816"/>
                  <a:gd name="connsiteX6" fmla="*/ 941375 w 941375"/>
                  <a:gd name="connsiteY6" fmla="*/ 905816 h 905816"/>
                  <a:gd name="connsiteX0" fmla="*/ 0 w 941375"/>
                  <a:gd name="connsiteY0" fmla="*/ 987964 h 1005725"/>
                  <a:gd name="connsiteX1" fmla="*/ 150975 w 941375"/>
                  <a:gd name="connsiteY1" fmla="*/ 890278 h 1005725"/>
                  <a:gd name="connsiteX2" fmla="*/ 364117 w 941375"/>
                  <a:gd name="connsiteY2" fmla="*/ 99909 h 1005725"/>
                  <a:gd name="connsiteX3" fmla="*/ 488449 w 941375"/>
                  <a:gd name="connsiteY3" fmla="*/ 99909 h 1005725"/>
                  <a:gd name="connsiteX4" fmla="*/ 701591 w 941375"/>
                  <a:gd name="connsiteY4" fmla="*/ 908039 h 1005725"/>
                  <a:gd name="connsiteX5" fmla="*/ 941375 w 941375"/>
                  <a:gd name="connsiteY5" fmla="*/ 1005725 h 1005725"/>
                  <a:gd name="connsiteX6" fmla="*/ 941375 w 941375"/>
                  <a:gd name="connsiteY6" fmla="*/ 1005725 h 1005725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68017"/>
                  <a:gd name="connsiteY0" fmla="*/ 983671 h 1008010"/>
                  <a:gd name="connsiteX1" fmla="*/ 150975 w 968017"/>
                  <a:gd name="connsiteY1" fmla="*/ 885985 h 1008010"/>
                  <a:gd name="connsiteX2" fmla="*/ 390759 w 968017"/>
                  <a:gd name="connsiteY2" fmla="*/ 104497 h 1008010"/>
                  <a:gd name="connsiteX3" fmla="*/ 488449 w 968017"/>
                  <a:gd name="connsiteY3" fmla="*/ 95616 h 1008010"/>
                  <a:gd name="connsiteX4" fmla="*/ 728234 w 968017"/>
                  <a:gd name="connsiteY4" fmla="*/ 912626 h 1008010"/>
                  <a:gd name="connsiteX5" fmla="*/ 941375 w 968017"/>
                  <a:gd name="connsiteY5" fmla="*/ 1001432 h 1008010"/>
                  <a:gd name="connsiteX6" fmla="*/ 968017 w 968017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172279"/>
                  <a:gd name="connsiteY0" fmla="*/ 992552 h 1006752"/>
                  <a:gd name="connsiteX1" fmla="*/ 319713 w 1172279"/>
                  <a:gd name="connsiteY1" fmla="*/ 885985 h 1006752"/>
                  <a:gd name="connsiteX2" fmla="*/ 559497 w 1172279"/>
                  <a:gd name="connsiteY2" fmla="*/ 104497 h 1006752"/>
                  <a:gd name="connsiteX3" fmla="*/ 657187 w 1172279"/>
                  <a:gd name="connsiteY3" fmla="*/ 95616 h 1006752"/>
                  <a:gd name="connsiteX4" fmla="*/ 896972 w 1172279"/>
                  <a:gd name="connsiteY4" fmla="*/ 912626 h 1006752"/>
                  <a:gd name="connsiteX5" fmla="*/ 1172279 w 1172279"/>
                  <a:gd name="connsiteY5" fmla="*/ 1001432 h 1006752"/>
                  <a:gd name="connsiteX0" fmla="*/ 0 w 1403182"/>
                  <a:gd name="connsiteY0" fmla="*/ 992552 h 1036955"/>
                  <a:gd name="connsiteX1" fmla="*/ 319713 w 1403182"/>
                  <a:gd name="connsiteY1" fmla="*/ 885985 h 1036955"/>
                  <a:gd name="connsiteX2" fmla="*/ 559497 w 1403182"/>
                  <a:gd name="connsiteY2" fmla="*/ 104497 h 1036955"/>
                  <a:gd name="connsiteX3" fmla="*/ 657187 w 1403182"/>
                  <a:gd name="connsiteY3" fmla="*/ 95616 h 1036955"/>
                  <a:gd name="connsiteX4" fmla="*/ 896972 w 1403182"/>
                  <a:gd name="connsiteY4" fmla="*/ 912626 h 1036955"/>
                  <a:gd name="connsiteX5" fmla="*/ 1403182 w 1403182"/>
                  <a:gd name="connsiteY5" fmla="*/ 1036955 h 1036955"/>
                  <a:gd name="connsiteX0" fmla="*/ 0 w 1518633"/>
                  <a:gd name="connsiteY0" fmla="*/ 992552 h 1036955"/>
                  <a:gd name="connsiteX1" fmla="*/ 435164 w 1518633"/>
                  <a:gd name="connsiteY1" fmla="*/ 885985 h 1036955"/>
                  <a:gd name="connsiteX2" fmla="*/ 674948 w 1518633"/>
                  <a:gd name="connsiteY2" fmla="*/ 104497 h 1036955"/>
                  <a:gd name="connsiteX3" fmla="*/ 772638 w 1518633"/>
                  <a:gd name="connsiteY3" fmla="*/ 95616 h 1036955"/>
                  <a:gd name="connsiteX4" fmla="*/ 1012423 w 1518633"/>
                  <a:gd name="connsiteY4" fmla="*/ 912626 h 1036955"/>
                  <a:gd name="connsiteX5" fmla="*/ 1518633 w 1518633"/>
                  <a:gd name="connsiteY5" fmla="*/ 1036955 h 1036955"/>
                  <a:gd name="connsiteX0" fmla="*/ 0 w 1465348"/>
                  <a:gd name="connsiteY0" fmla="*/ 992552 h 1045836"/>
                  <a:gd name="connsiteX1" fmla="*/ 435164 w 1465348"/>
                  <a:gd name="connsiteY1" fmla="*/ 885985 h 1045836"/>
                  <a:gd name="connsiteX2" fmla="*/ 674948 w 1465348"/>
                  <a:gd name="connsiteY2" fmla="*/ 104497 h 1045836"/>
                  <a:gd name="connsiteX3" fmla="*/ 772638 w 1465348"/>
                  <a:gd name="connsiteY3" fmla="*/ 95616 h 1045836"/>
                  <a:gd name="connsiteX4" fmla="*/ 1012423 w 1465348"/>
                  <a:gd name="connsiteY4" fmla="*/ 912626 h 1045836"/>
                  <a:gd name="connsiteX5" fmla="*/ 1465348 w 1465348"/>
                  <a:gd name="connsiteY5" fmla="*/ 1045836 h 104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5348" h="1045836">
                    <a:moveTo>
                      <a:pt x="0" y="992552"/>
                    </a:moveTo>
                    <a:cubicBezTo>
                      <a:pt x="50325" y="959990"/>
                      <a:pt x="322673" y="1033994"/>
                      <a:pt x="435164" y="885985"/>
                    </a:cubicBezTo>
                    <a:cubicBezTo>
                      <a:pt x="547655" y="737976"/>
                      <a:pt x="618702" y="236225"/>
                      <a:pt x="674948" y="104497"/>
                    </a:cubicBezTo>
                    <a:cubicBezTo>
                      <a:pt x="731194" y="-27231"/>
                      <a:pt x="716392" y="-39072"/>
                      <a:pt x="772638" y="95616"/>
                    </a:cubicBezTo>
                    <a:cubicBezTo>
                      <a:pt x="828884" y="230304"/>
                      <a:pt x="896971" y="754256"/>
                      <a:pt x="1012423" y="912626"/>
                    </a:cubicBezTo>
                    <a:cubicBezTo>
                      <a:pt x="1127875" y="1070996"/>
                      <a:pt x="1407993" y="1027335"/>
                      <a:pt x="1465348" y="104583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358245" y="4990869"/>
              <a:ext cx="1092832" cy="1465289"/>
              <a:chOff x="3872074" y="4432824"/>
              <a:chExt cx="1403182" cy="146528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72074" y="4432824"/>
                <a:ext cx="1403182" cy="146528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280595" y="4432824"/>
                <a:ext cx="621663" cy="14638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872074" y="4762042"/>
                <a:ext cx="1403182" cy="1045836"/>
              </a:xfrm>
              <a:custGeom>
                <a:avLst/>
                <a:gdLst>
                  <a:gd name="connsiteX0" fmla="*/ 0 w 941375"/>
                  <a:gd name="connsiteY0" fmla="*/ 888055 h 905816"/>
                  <a:gd name="connsiteX1" fmla="*/ 150975 w 941375"/>
                  <a:gd name="connsiteY1" fmla="*/ 790369 h 905816"/>
                  <a:gd name="connsiteX2" fmla="*/ 364117 w 941375"/>
                  <a:gd name="connsiteY2" fmla="*/ 0 h 905816"/>
                  <a:gd name="connsiteX3" fmla="*/ 488449 w 941375"/>
                  <a:gd name="connsiteY3" fmla="*/ 0 h 905816"/>
                  <a:gd name="connsiteX4" fmla="*/ 701591 w 941375"/>
                  <a:gd name="connsiteY4" fmla="*/ 808130 h 905816"/>
                  <a:gd name="connsiteX5" fmla="*/ 941375 w 941375"/>
                  <a:gd name="connsiteY5" fmla="*/ 905816 h 905816"/>
                  <a:gd name="connsiteX6" fmla="*/ 941375 w 941375"/>
                  <a:gd name="connsiteY6" fmla="*/ 905816 h 905816"/>
                  <a:gd name="connsiteX0" fmla="*/ 0 w 941375"/>
                  <a:gd name="connsiteY0" fmla="*/ 987964 h 1005725"/>
                  <a:gd name="connsiteX1" fmla="*/ 150975 w 941375"/>
                  <a:gd name="connsiteY1" fmla="*/ 890278 h 1005725"/>
                  <a:gd name="connsiteX2" fmla="*/ 364117 w 941375"/>
                  <a:gd name="connsiteY2" fmla="*/ 99909 h 1005725"/>
                  <a:gd name="connsiteX3" fmla="*/ 488449 w 941375"/>
                  <a:gd name="connsiteY3" fmla="*/ 99909 h 1005725"/>
                  <a:gd name="connsiteX4" fmla="*/ 701591 w 941375"/>
                  <a:gd name="connsiteY4" fmla="*/ 908039 h 1005725"/>
                  <a:gd name="connsiteX5" fmla="*/ 941375 w 941375"/>
                  <a:gd name="connsiteY5" fmla="*/ 1005725 h 1005725"/>
                  <a:gd name="connsiteX6" fmla="*/ 941375 w 941375"/>
                  <a:gd name="connsiteY6" fmla="*/ 1005725 h 1005725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68017"/>
                  <a:gd name="connsiteY0" fmla="*/ 983671 h 1008010"/>
                  <a:gd name="connsiteX1" fmla="*/ 150975 w 968017"/>
                  <a:gd name="connsiteY1" fmla="*/ 885985 h 1008010"/>
                  <a:gd name="connsiteX2" fmla="*/ 390759 w 968017"/>
                  <a:gd name="connsiteY2" fmla="*/ 104497 h 1008010"/>
                  <a:gd name="connsiteX3" fmla="*/ 488449 w 968017"/>
                  <a:gd name="connsiteY3" fmla="*/ 95616 h 1008010"/>
                  <a:gd name="connsiteX4" fmla="*/ 728234 w 968017"/>
                  <a:gd name="connsiteY4" fmla="*/ 912626 h 1008010"/>
                  <a:gd name="connsiteX5" fmla="*/ 941375 w 968017"/>
                  <a:gd name="connsiteY5" fmla="*/ 1001432 h 1008010"/>
                  <a:gd name="connsiteX6" fmla="*/ 968017 w 968017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172279"/>
                  <a:gd name="connsiteY0" fmla="*/ 992552 h 1006752"/>
                  <a:gd name="connsiteX1" fmla="*/ 319713 w 1172279"/>
                  <a:gd name="connsiteY1" fmla="*/ 885985 h 1006752"/>
                  <a:gd name="connsiteX2" fmla="*/ 559497 w 1172279"/>
                  <a:gd name="connsiteY2" fmla="*/ 104497 h 1006752"/>
                  <a:gd name="connsiteX3" fmla="*/ 657187 w 1172279"/>
                  <a:gd name="connsiteY3" fmla="*/ 95616 h 1006752"/>
                  <a:gd name="connsiteX4" fmla="*/ 896972 w 1172279"/>
                  <a:gd name="connsiteY4" fmla="*/ 912626 h 1006752"/>
                  <a:gd name="connsiteX5" fmla="*/ 1172279 w 1172279"/>
                  <a:gd name="connsiteY5" fmla="*/ 1001432 h 1006752"/>
                  <a:gd name="connsiteX0" fmla="*/ 0 w 1403182"/>
                  <a:gd name="connsiteY0" fmla="*/ 992552 h 1036955"/>
                  <a:gd name="connsiteX1" fmla="*/ 319713 w 1403182"/>
                  <a:gd name="connsiteY1" fmla="*/ 885985 h 1036955"/>
                  <a:gd name="connsiteX2" fmla="*/ 559497 w 1403182"/>
                  <a:gd name="connsiteY2" fmla="*/ 104497 h 1036955"/>
                  <a:gd name="connsiteX3" fmla="*/ 657187 w 1403182"/>
                  <a:gd name="connsiteY3" fmla="*/ 95616 h 1036955"/>
                  <a:gd name="connsiteX4" fmla="*/ 896972 w 1403182"/>
                  <a:gd name="connsiteY4" fmla="*/ 912626 h 1036955"/>
                  <a:gd name="connsiteX5" fmla="*/ 1403182 w 1403182"/>
                  <a:gd name="connsiteY5" fmla="*/ 1036955 h 1036955"/>
                  <a:gd name="connsiteX0" fmla="*/ 0 w 1518633"/>
                  <a:gd name="connsiteY0" fmla="*/ 992552 h 1036955"/>
                  <a:gd name="connsiteX1" fmla="*/ 435164 w 1518633"/>
                  <a:gd name="connsiteY1" fmla="*/ 885985 h 1036955"/>
                  <a:gd name="connsiteX2" fmla="*/ 674948 w 1518633"/>
                  <a:gd name="connsiteY2" fmla="*/ 104497 h 1036955"/>
                  <a:gd name="connsiteX3" fmla="*/ 772638 w 1518633"/>
                  <a:gd name="connsiteY3" fmla="*/ 95616 h 1036955"/>
                  <a:gd name="connsiteX4" fmla="*/ 1012423 w 1518633"/>
                  <a:gd name="connsiteY4" fmla="*/ 912626 h 1036955"/>
                  <a:gd name="connsiteX5" fmla="*/ 1518633 w 1518633"/>
                  <a:gd name="connsiteY5" fmla="*/ 1036955 h 1036955"/>
                  <a:gd name="connsiteX0" fmla="*/ 0 w 1465348"/>
                  <a:gd name="connsiteY0" fmla="*/ 992552 h 1045836"/>
                  <a:gd name="connsiteX1" fmla="*/ 435164 w 1465348"/>
                  <a:gd name="connsiteY1" fmla="*/ 885985 h 1045836"/>
                  <a:gd name="connsiteX2" fmla="*/ 674948 w 1465348"/>
                  <a:gd name="connsiteY2" fmla="*/ 104497 h 1045836"/>
                  <a:gd name="connsiteX3" fmla="*/ 772638 w 1465348"/>
                  <a:gd name="connsiteY3" fmla="*/ 95616 h 1045836"/>
                  <a:gd name="connsiteX4" fmla="*/ 1012423 w 1465348"/>
                  <a:gd name="connsiteY4" fmla="*/ 912626 h 1045836"/>
                  <a:gd name="connsiteX5" fmla="*/ 1465348 w 1465348"/>
                  <a:gd name="connsiteY5" fmla="*/ 1045836 h 104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5348" h="1045836">
                    <a:moveTo>
                      <a:pt x="0" y="992552"/>
                    </a:moveTo>
                    <a:cubicBezTo>
                      <a:pt x="50325" y="959990"/>
                      <a:pt x="322673" y="1033994"/>
                      <a:pt x="435164" y="885985"/>
                    </a:cubicBezTo>
                    <a:cubicBezTo>
                      <a:pt x="547655" y="737976"/>
                      <a:pt x="618702" y="236225"/>
                      <a:pt x="674948" y="104497"/>
                    </a:cubicBezTo>
                    <a:cubicBezTo>
                      <a:pt x="731194" y="-27231"/>
                      <a:pt x="716392" y="-39072"/>
                      <a:pt x="772638" y="95616"/>
                    </a:cubicBezTo>
                    <a:cubicBezTo>
                      <a:pt x="828884" y="230304"/>
                      <a:pt x="896971" y="754256"/>
                      <a:pt x="1012423" y="912626"/>
                    </a:cubicBezTo>
                    <a:cubicBezTo>
                      <a:pt x="1127875" y="1070996"/>
                      <a:pt x="1407993" y="1027335"/>
                      <a:pt x="1465348" y="104583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505158" y="4988007"/>
              <a:ext cx="1092832" cy="1465289"/>
              <a:chOff x="3872074" y="4432824"/>
              <a:chExt cx="1403182" cy="146528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872074" y="4432824"/>
                <a:ext cx="1403182" cy="146528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280595" y="4432824"/>
                <a:ext cx="621663" cy="14638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3872074" y="4762042"/>
                <a:ext cx="1403182" cy="1045836"/>
              </a:xfrm>
              <a:custGeom>
                <a:avLst/>
                <a:gdLst>
                  <a:gd name="connsiteX0" fmla="*/ 0 w 941375"/>
                  <a:gd name="connsiteY0" fmla="*/ 888055 h 905816"/>
                  <a:gd name="connsiteX1" fmla="*/ 150975 w 941375"/>
                  <a:gd name="connsiteY1" fmla="*/ 790369 h 905816"/>
                  <a:gd name="connsiteX2" fmla="*/ 364117 w 941375"/>
                  <a:gd name="connsiteY2" fmla="*/ 0 h 905816"/>
                  <a:gd name="connsiteX3" fmla="*/ 488449 w 941375"/>
                  <a:gd name="connsiteY3" fmla="*/ 0 h 905816"/>
                  <a:gd name="connsiteX4" fmla="*/ 701591 w 941375"/>
                  <a:gd name="connsiteY4" fmla="*/ 808130 h 905816"/>
                  <a:gd name="connsiteX5" fmla="*/ 941375 w 941375"/>
                  <a:gd name="connsiteY5" fmla="*/ 905816 h 905816"/>
                  <a:gd name="connsiteX6" fmla="*/ 941375 w 941375"/>
                  <a:gd name="connsiteY6" fmla="*/ 905816 h 905816"/>
                  <a:gd name="connsiteX0" fmla="*/ 0 w 941375"/>
                  <a:gd name="connsiteY0" fmla="*/ 987964 h 1005725"/>
                  <a:gd name="connsiteX1" fmla="*/ 150975 w 941375"/>
                  <a:gd name="connsiteY1" fmla="*/ 890278 h 1005725"/>
                  <a:gd name="connsiteX2" fmla="*/ 364117 w 941375"/>
                  <a:gd name="connsiteY2" fmla="*/ 99909 h 1005725"/>
                  <a:gd name="connsiteX3" fmla="*/ 488449 w 941375"/>
                  <a:gd name="connsiteY3" fmla="*/ 99909 h 1005725"/>
                  <a:gd name="connsiteX4" fmla="*/ 701591 w 941375"/>
                  <a:gd name="connsiteY4" fmla="*/ 908039 h 1005725"/>
                  <a:gd name="connsiteX5" fmla="*/ 941375 w 941375"/>
                  <a:gd name="connsiteY5" fmla="*/ 1005725 h 1005725"/>
                  <a:gd name="connsiteX6" fmla="*/ 941375 w 941375"/>
                  <a:gd name="connsiteY6" fmla="*/ 1005725 h 1005725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097 h 1000858"/>
                  <a:gd name="connsiteX1" fmla="*/ 150975 w 941375"/>
                  <a:gd name="connsiteY1" fmla="*/ 885411 h 1000858"/>
                  <a:gd name="connsiteX2" fmla="*/ 390759 w 941375"/>
                  <a:gd name="connsiteY2" fmla="*/ 103923 h 1000858"/>
                  <a:gd name="connsiteX3" fmla="*/ 488449 w 941375"/>
                  <a:gd name="connsiteY3" fmla="*/ 95042 h 1000858"/>
                  <a:gd name="connsiteX4" fmla="*/ 701591 w 941375"/>
                  <a:gd name="connsiteY4" fmla="*/ 903172 h 1000858"/>
                  <a:gd name="connsiteX5" fmla="*/ 941375 w 941375"/>
                  <a:gd name="connsiteY5" fmla="*/ 1000858 h 1000858"/>
                  <a:gd name="connsiteX6" fmla="*/ 941375 w 941375"/>
                  <a:gd name="connsiteY6" fmla="*/ 1000858 h 1000858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41375"/>
                  <a:gd name="connsiteY0" fmla="*/ 983671 h 1001432"/>
                  <a:gd name="connsiteX1" fmla="*/ 150975 w 941375"/>
                  <a:gd name="connsiteY1" fmla="*/ 885985 h 1001432"/>
                  <a:gd name="connsiteX2" fmla="*/ 390759 w 941375"/>
                  <a:gd name="connsiteY2" fmla="*/ 104497 h 1001432"/>
                  <a:gd name="connsiteX3" fmla="*/ 488449 w 941375"/>
                  <a:gd name="connsiteY3" fmla="*/ 95616 h 1001432"/>
                  <a:gd name="connsiteX4" fmla="*/ 728234 w 941375"/>
                  <a:gd name="connsiteY4" fmla="*/ 912626 h 1001432"/>
                  <a:gd name="connsiteX5" fmla="*/ 941375 w 941375"/>
                  <a:gd name="connsiteY5" fmla="*/ 1001432 h 1001432"/>
                  <a:gd name="connsiteX6" fmla="*/ 941375 w 941375"/>
                  <a:gd name="connsiteY6" fmla="*/ 1001432 h 1001432"/>
                  <a:gd name="connsiteX0" fmla="*/ 0 w 968017"/>
                  <a:gd name="connsiteY0" fmla="*/ 983671 h 1008010"/>
                  <a:gd name="connsiteX1" fmla="*/ 150975 w 968017"/>
                  <a:gd name="connsiteY1" fmla="*/ 885985 h 1008010"/>
                  <a:gd name="connsiteX2" fmla="*/ 390759 w 968017"/>
                  <a:gd name="connsiteY2" fmla="*/ 104497 h 1008010"/>
                  <a:gd name="connsiteX3" fmla="*/ 488449 w 968017"/>
                  <a:gd name="connsiteY3" fmla="*/ 95616 h 1008010"/>
                  <a:gd name="connsiteX4" fmla="*/ 728234 w 968017"/>
                  <a:gd name="connsiteY4" fmla="*/ 912626 h 1008010"/>
                  <a:gd name="connsiteX5" fmla="*/ 941375 w 968017"/>
                  <a:gd name="connsiteY5" fmla="*/ 1001432 h 1008010"/>
                  <a:gd name="connsiteX6" fmla="*/ 968017 w 968017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8010"/>
                  <a:gd name="connsiteX1" fmla="*/ 150975 w 1003541"/>
                  <a:gd name="connsiteY1" fmla="*/ 885985 h 1008010"/>
                  <a:gd name="connsiteX2" fmla="*/ 390759 w 1003541"/>
                  <a:gd name="connsiteY2" fmla="*/ 104497 h 1008010"/>
                  <a:gd name="connsiteX3" fmla="*/ 488449 w 1003541"/>
                  <a:gd name="connsiteY3" fmla="*/ 95616 h 1008010"/>
                  <a:gd name="connsiteX4" fmla="*/ 728234 w 1003541"/>
                  <a:gd name="connsiteY4" fmla="*/ 912626 h 1008010"/>
                  <a:gd name="connsiteX5" fmla="*/ 941375 w 1003541"/>
                  <a:gd name="connsiteY5" fmla="*/ 1001432 h 1008010"/>
                  <a:gd name="connsiteX6" fmla="*/ 1003541 w 1003541"/>
                  <a:gd name="connsiteY6" fmla="*/ 1001432 h 1008010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003541"/>
                  <a:gd name="connsiteY0" fmla="*/ 983671 h 1006752"/>
                  <a:gd name="connsiteX1" fmla="*/ 150975 w 1003541"/>
                  <a:gd name="connsiteY1" fmla="*/ 885985 h 1006752"/>
                  <a:gd name="connsiteX2" fmla="*/ 390759 w 1003541"/>
                  <a:gd name="connsiteY2" fmla="*/ 104497 h 1006752"/>
                  <a:gd name="connsiteX3" fmla="*/ 488449 w 1003541"/>
                  <a:gd name="connsiteY3" fmla="*/ 95616 h 1006752"/>
                  <a:gd name="connsiteX4" fmla="*/ 728234 w 1003541"/>
                  <a:gd name="connsiteY4" fmla="*/ 912626 h 1006752"/>
                  <a:gd name="connsiteX5" fmla="*/ 1003541 w 1003541"/>
                  <a:gd name="connsiteY5" fmla="*/ 1001432 h 1006752"/>
                  <a:gd name="connsiteX0" fmla="*/ 0 w 1172279"/>
                  <a:gd name="connsiteY0" fmla="*/ 992552 h 1006752"/>
                  <a:gd name="connsiteX1" fmla="*/ 319713 w 1172279"/>
                  <a:gd name="connsiteY1" fmla="*/ 885985 h 1006752"/>
                  <a:gd name="connsiteX2" fmla="*/ 559497 w 1172279"/>
                  <a:gd name="connsiteY2" fmla="*/ 104497 h 1006752"/>
                  <a:gd name="connsiteX3" fmla="*/ 657187 w 1172279"/>
                  <a:gd name="connsiteY3" fmla="*/ 95616 h 1006752"/>
                  <a:gd name="connsiteX4" fmla="*/ 896972 w 1172279"/>
                  <a:gd name="connsiteY4" fmla="*/ 912626 h 1006752"/>
                  <a:gd name="connsiteX5" fmla="*/ 1172279 w 1172279"/>
                  <a:gd name="connsiteY5" fmla="*/ 1001432 h 1006752"/>
                  <a:gd name="connsiteX0" fmla="*/ 0 w 1403182"/>
                  <a:gd name="connsiteY0" fmla="*/ 992552 h 1036955"/>
                  <a:gd name="connsiteX1" fmla="*/ 319713 w 1403182"/>
                  <a:gd name="connsiteY1" fmla="*/ 885985 h 1036955"/>
                  <a:gd name="connsiteX2" fmla="*/ 559497 w 1403182"/>
                  <a:gd name="connsiteY2" fmla="*/ 104497 h 1036955"/>
                  <a:gd name="connsiteX3" fmla="*/ 657187 w 1403182"/>
                  <a:gd name="connsiteY3" fmla="*/ 95616 h 1036955"/>
                  <a:gd name="connsiteX4" fmla="*/ 896972 w 1403182"/>
                  <a:gd name="connsiteY4" fmla="*/ 912626 h 1036955"/>
                  <a:gd name="connsiteX5" fmla="*/ 1403182 w 1403182"/>
                  <a:gd name="connsiteY5" fmla="*/ 1036955 h 1036955"/>
                  <a:gd name="connsiteX0" fmla="*/ 0 w 1518633"/>
                  <a:gd name="connsiteY0" fmla="*/ 992552 h 1036955"/>
                  <a:gd name="connsiteX1" fmla="*/ 435164 w 1518633"/>
                  <a:gd name="connsiteY1" fmla="*/ 885985 h 1036955"/>
                  <a:gd name="connsiteX2" fmla="*/ 674948 w 1518633"/>
                  <a:gd name="connsiteY2" fmla="*/ 104497 h 1036955"/>
                  <a:gd name="connsiteX3" fmla="*/ 772638 w 1518633"/>
                  <a:gd name="connsiteY3" fmla="*/ 95616 h 1036955"/>
                  <a:gd name="connsiteX4" fmla="*/ 1012423 w 1518633"/>
                  <a:gd name="connsiteY4" fmla="*/ 912626 h 1036955"/>
                  <a:gd name="connsiteX5" fmla="*/ 1518633 w 1518633"/>
                  <a:gd name="connsiteY5" fmla="*/ 1036955 h 1036955"/>
                  <a:gd name="connsiteX0" fmla="*/ 0 w 1465348"/>
                  <a:gd name="connsiteY0" fmla="*/ 992552 h 1045836"/>
                  <a:gd name="connsiteX1" fmla="*/ 435164 w 1465348"/>
                  <a:gd name="connsiteY1" fmla="*/ 885985 h 1045836"/>
                  <a:gd name="connsiteX2" fmla="*/ 674948 w 1465348"/>
                  <a:gd name="connsiteY2" fmla="*/ 104497 h 1045836"/>
                  <a:gd name="connsiteX3" fmla="*/ 772638 w 1465348"/>
                  <a:gd name="connsiteY3" fmla="*/ 95616 h 1045836"/>
                  <a:gd name="connsiteX4" fmla="*/ 1012423 w 1465348"/>
                  <a:gd name="connsiteY4" fmla="*/ 912626 h 1045836"/>
                  <a:gd name="connsiteX5" fmla="*/ 1465348 w 1465348"/>
                  <a:gd name="connsiteY5" fmla="*/ 1045836 h 104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5348" h="1045836">
                    <a:moveTo>
                      <a:pt x="0" y="992552"/>
                    </a:moveTo>
                    <a:cubicBezTo>
                      <a:pt x="50325" y="959990"/>
                      <a:pt x="322673" y="1033994"/>
                      <a:pt x="435164" y="885985"/>
                    </a:cubicBezTo>
                    <a:cubicBezTo>
                      <a:pt x="547655" y="737976"/>
                      <a:pt x="618702" y="236225"/>
                      <a:pt x="674948" y="104497"/>
                    </a:cubicBezTo>
                    <a:cubicBezTo>
                      <a:pt x="731194" y="-27231"/>
                      <a:pt x="716392" y="-39072"/>
                      <a:pt x="772638" y="95616"/>
                    </a:cubicBezTo>
                    <a:cubicBezTo>
                      <a:pt x="828884" y="230304"/>
                      <a:pt x="896971" y="754256"/>
                      <a:pt x="1012423" y="912626"/>
                    </a:cubicBezTo>
                    <a:cubicBezTo>
                      <a:pt x="1127875" y="1070996"/>
                      <a:pt x="1407993" y="1027335"/>
                      <a:pt x="1465348" y="104583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9" name="Straight Arrow Connector 28"/>
          <p:cNvCxnSpPr/>
          <p:nvPr/>
        </p:nvCxnSpPr>
        <p:spPr>
          <a:xfrm flipH="1">
            <a:off x="4446313" y="4316517"/>
            <a:ext cx="781520" cy="870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227833" y="4316517"/>
            <a:ext cx="537331" cy="870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29661" y="4316517"/>
            <a:ext cx="871683" cy="870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075061" y="4316517"/>
            <a:ext cx="1375788" cy="870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231375" y="4405505"/>
            <a:ext cx="120996" cy="805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533550" y="2975645"/>
            <a:ext cx="3144396" cy="1429860"/>
            <a:chOff x="3632292" y="2388867"/>
            <a:chExt cx="3925357" cy="1784989"/>
          </a:xfrm>
        </p:grpSpPr>
        <p:sp>
          <p:nvSpPr>
            <p:cNvPr id="4" name="Rectangle 3"/>
            <p:cNvSpPr/>
            <p:nvPr/>
          </p:nvSpPr>
          <p:spPr>
            <a:xfrm>
              <a:off x="3641170" y="2388867"/>
              <a:ext cx="3907598" cy="17849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25000" y="2388867"/>
              <a:ext cx="2548819" cy="17849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3632292" y="2690805"/>
              <a:ext cx="3925357" cy="1367786"/>
            </a:xfrm>
            <a:custGeom>
              <a:avLst/>
              <a:gdLst>
                <a:gd name="connsiteX0" fmla="*/ 0 w 2735318"/>
                <a:gd name="connsiteY0" fmla="*/ 1376586 h 1543141"/>
                <a:gd name="connsiteX1" fmla="*/ 257546 w 2735318"/>
                <a:gd name="connsiteY1" fmla="*/ 1261139 h 1543141"/>
                <a:gd name="connsiteX2" fmla="*/ 266427 w 2735318"/>
                <a:gd name="connsiteY2" fmla="*/ 142190 h 1543141"/>
                <a:gd name="connsiteX3" fmla="*/ 390759 w 2735318"/>
                <a:gd name="connsiteY3" fmla="*/ 346443 h 1543141"/>
                <a:gd name="connsiteX4" fmla="*/ 603901 w 2735318"/>
                <a:gd name="connsiteY4" fmla="*/ 1394347 h 1543141"/>
                <a:gd name="connsiteX5" fmla="*/ 710472 w 2735318"/>
                <a:gd name="connsiteY5" fmla="*/ 932558 h 1543141"/>
                <a:gd name="connsiteX6" fmla="*/ 692710 w 2735318"/>
                <a:gd name="connsiteY6" fmla="*/ 97787 h 1543141"/>
                <a:gd name="connsiteX7" fmla="*/ 817043 w 2735318"/>
                <a:gd name="connsiteY7" fmla="*/ 177712 h 1543141"/>
                <a:gd name="connsiteX8" fmla="*/ 968018 w 2735318"/>
                <a:gd name="connsiteY8" fmla="*/ 1252258 h 1543141"/>
                <a:gd name="connsiteX9" fmla="*/ 1083470 w 2735318"/>
                <a:gd name="connsiteY9" fmla="*/ 1367705 h 1543141"/>
                <a:gd name="connsiteX10" fmla="*/ 1198922 w 2735318"/>
                <a:gd name="connsiteY10" fmla="*/ 1243377 h 1543141"/>
                <a:gd name="connsiteX11" fmla="*/ 1216683 w 2735318"/>
                <a:gd name="connsiteY11" fmla="*/ 101 h 1543141"/>
                <a:gd name="connsiteX12" fmla="*/ 1500872 w 2735318"/>
                <a:gd name="connsiteY12" fmla="*/ 1314422 h 1543141"/>
                <a:gd name="connsiteX13" fmla="*/ 1678490 w 2735318"/>
                <a:gd name="connsiteY13" fmla="*/ 1376586 h 1543141"/>
                <a:gd name="connsiteX14" fmla="*/ 1642967 w 2735318"/>
                <a:gd name="connsiteY14" fmla="*/ 101 h 1543141"/>
                <a:gd name="connsiteX15" fmla="*/ 1936037 w 2735318"/>
                <a:gd name="connsiteY15" fmla="*/ 1367705 h 1543141"/>
                <a:gd name="connsiteX16" fmla="*/ 2095893 w 2735318"/>
                <a:gd name="connsiteY16" fmla="*/ 1376586 h 1543141"/>
                <a:gd name="connsiteX17" fmla="*/ 2051488 w 2735318"/>
                <a:gd name="connsiteY17" fmla="*/ 8982 h 1543141"/>
                <a:gd name="connsiteX18" fmla="*/ 2380082 w 2735318"/>
                <a:gd name="connsiteY18" fmla="*/ 1483152 h 1543141"/>
                <a:gd name="connsiteX19" fmla="*/ 2433367 w 2735318"/>
                <a:gd name="connsiteY19" fmla="*/ 817111 h 1543141"/>
                <a:gd name="connsiteX20" fmla="*/ 2735318 w 2735318"/>
                <a:gd name="connsiteY20" fmla="*/ 710545 h 1543141"/>
                <a:gd name="connsiteX0" fmla="*/ 0 w 2735318"/>
                <a:gd name="connsiteY0" fmla="*/ 1376586 h 1543141"/>
                <a:gd name="connsiteX1" fmla="*/ 257546 w 2735318"/>
                <a:gd name="connsiteY1" fmla="*/ 1261139 h 1543141"/>
                <a:gd name="connsiteX2" fmla="*/ 390759 w 2735318"/>
                <a:gd name="connsiteY2" fmla="*/ 346443 h 1543141"/>
                <a:gd name="connsiteX3" fmla="*/ 603901 w 2735318"/>
                <a:gd name="connsiteY3" fmla="*/ 1394347 h 1543141"/>
                <a:gd name="connsiteX4" fmla="*/ 710472 w 2735318"/>
                <a:gd name="connsiteY4" fmla="*/ 932558 h 1543141"/>
                <a:gd name="connsiteX5" fmla="*/ 692710 w 2735318"/>
                <a:gd name="connsiteY5" fmla="*/ 97787 h 1543141"/>
                <a:gd name="connsiteX6" fmla="*/ 817043 w 2735318"/>
                <a:gd name="connsiteY6" fmla="*/ 177712 h 1543141"/>
                <a:gd name="connsiteX7" fmla="*/ 968018 w 2735318"/>
                <a:gd name="connsiteY7" fmla="*/ 1252258 h 1543141"/>
                <a:gd name="connsiteX8" fmla="*/ 1083470 w 2735318"/>
                <a:gd name="connsiteY8" fmla="*/ 1367705 h 1543141"/>
                <a:gd name="connsiteX9" fmla="*/ 1198922 w 2735318"/>
                <a:gd name="connsiteY9" fmla="*/ 1243377 h 1543141"/>
                <a:gd name="connsiteX10" fmla="*/ 1216683 w 2735318"/>
                <a:gd name="connsiteY10" fmla="*/ 101 h 1543141"/>
                <a:gd name="connsiteX11" fmla="*/ 1500872 w 2735318"/>
                <a:gd name="connsiteY11" fmla="*/ 1314422 h 1543141"/>
                <a:gd name="connsiteX12" fmla="*/ 1678490 w 2735318"/>
                <a:gd name="connsiteY12" fmla="*/ 1376586 h 1543141"/>
                <a:gd name="connsiteX13" fmla="*/ 1642967 w 2735318"/>
                <a:gd name="connsiteY13" fmla="*/ 101 h 1543141"/>
                <a:gd name="connsiteX14" fmla="*/ 1936037 w 2735318"/>
                <a:gd name="connsiteY14" fmla="*/ 1367705 h 1543141"/>
                <a:gd name="connsiteX15" fmla="*/ 2095893 w 2735318"/>
                <a:gd name="connsiteY15" fmla="*/ 1376586 h 1543141"/>
                <a:gd name="connsiteX16" fmla="*/ 2051488 w 2735318"/>
                <a:gd name="connsiteY16" fmla="*/ 8982 h 1543141"/>
                <a:gd name="connsiteX17" fmla="*/ 2380082 w 2735318"/>
                <a:gd name="connsiteY17" fmla="*/ 1483152 h 1543141"/>
                <a:gd name="connsiteX18" fmla="*/ 2433367 w 2735318"/>
                <a:gd name="connsiteY18" fmla="*/ 817111 h 1543141"/>
                <a:gd name="connsiteX19" fmla="*/ 2735318 w 2735318"/>
                <a:gd name="connsiteY19" fmla="*/ 710545 h 1543141"/>
                <a:gd name="connsiteX0" fmla="*/ 0 w 2735318"/>
                <a:gd name="connsiteY0" fmla="*/ 1376586 h 1543141"/>
                <a:gd name="connsiteX1" fmla="*/ 257546 w 2735318"/>
                <a:gd name="connsiteY1" fmla="*/ 1261139 h 1543141"/>
                <a:gd name="connsiteX2" fmla="*/ 390759 w 2735318"/>
                <a:gd name="connsiteY2" fmla="*/ 346443 h 1543141"/>
                <a:gd name="connsiteX3" fmla="*/ 603901 w 2735318"/>
                <a:gd name="connsiteY3" fmla="*/ 1394347 h 1543141"/>
                <a:gd name="connsiteX4" fmla="*/ 710472 w 2735318"/>
                <a:gd name="connsiteY4" fmla="*/ 932558 h 1543141"/>
                <a:gd name="connsiteX5" fmla="*/ 817043 w 2735318"/>
                <a:gd name="connsiteY5" fmla="*/ 177712 h 1543141"/>
                <a:gd name="connsiteX6" fmla="*/ 968018 w 2735318"/>
                <a:gd name="connsiteY6" fmla="*/ 1252258 h 1543141"/>
                <a:gd name="connsiteX7" fmla="*/ 1083470 w 2735318"/>
                <a:gd name="connsiteY7" fmla="*/ 1367705 h 1543141"/>
                <a:gd name="connsiteX8" fmla="*/ 1198922 w 2735318"/>
                <a:gd name="connsiteY8" fmla="*/ 1243377 h 1543141"/>
                <a:gd name="connsiteX9" fmla="*/ 1216683 w 2735318"/>
                <a:gd name="connsiteY9" fmla="*/ 101 h 1543141"/>
                <a:gd name="connsiteX10" fmla="*/ 1500872 w 2735318"/>
                <a:gd name="connsiteY10" fmla="*/ 1314422 h 1543141"/>
                <a:gd name="connsiteX11" fmla="*/ 1678490 w 2735318"/>
                <a:gd name="connsiteY11" fmla="*/ 1376586 h 1543141"/>
                <a:gd name="connsiteX12" fmla="*/ 1642967 w 2735318"/>
                <a:gd name="connsiteY12" fmla="*/ 101 h 1543141"/>
                <a:gd name="connsiteX13" fmla="*/ 1936037 w 2735318"/>
                <a:gd name="connsiteY13" fmla="*/ 1367705 h 1543141"/>
                <a:gd name="connsiteX14" fmla="*/ 2095893 w 2735318"/>
                <a:gd name="connsiteY14" fmla="*/ 1376586 h 1543141"/>
                <a:gd name="connsiteX15" fmla="*/ 2051488 w 2735318"/>
                <a:gd name="connsiteY15" fmla="*/ 8982 h 1543141"/>
                <a:gd name="connsiteX16" fmla="*/ 2380082 w 2735318"/>
                <a:gd name="connsiteY16" fmla="*/ 1483152 h 1543141"/>
                <a:gd name="connsiteX17" fmla="*/ 2433367 w 2735318"/>
                <a:gd name="connsiteY17" fmla="*/ 817111 h 1543141"/>
                <a:gd name="connsiteX18" fmla="*/ 2735318 w 2735318"/>
                <a:gd name="connsiteY18" fmla="*/ 710545 h 1543141"/>
                <a:gd name="connsiteX0" fmla="*/ 0 w 2735318"/>
                <a:gd name="connsiteY0" fmla="*/ 1376586 h 1543141"/>
                <a:gd name="connsiteX1" fmla="*/ 257546 w 2735318"/>
                <a:gd name="connsiteY1" fmla="*/ 1261139 h 1543141"/>
                <a:gd name="connsiteX2" fmla="*/ 390759 w 2735318"/>
                <a:gd name="connsiteY2" fmla="*/ 346443 h 1543141"/>
                <a:gd name="connsiteX3" fmla="*/ 603901 w 2735318"/>
                <a:gd name="connsiteY3" fmla="*/ 1394347 h 1543141"/>
                <a:gd name="connsiteX4" fmla="*/ 737115 w 2735318"/>
                <a:gd name="connsiteY4" fmla="*/ 932558 h 1543141"/>
                <a:gd name="connsiteX5" fmla="*/ 817043 w 2735318"/>
                <a:gd name="connsiteY5" fmla="*/ 177712 h 1543141"/>
                <a:gd name="connsiteX6" fmla="*/ 968018 w 2735318"/>
                <a:gd name="connsiteY6" fmla="*/ 1252258 h 1543141"/>
                <a:gd name="connsiteX7" fmla="*/ 1083470 w 2735318"/>
                <a:gd name="connsiteY7" fmla="*/ 1367705 h 1543141"/>
                <a:gd name="connsiteX8" fmla="*/ 1198922 w 2735318"/>
                <a:gd name="connsiteY8" fmla="*/ 1243377 h 1543141"/>
                <a:gd name="connsiteX9" fmla="*/ 1216683 w 2735318"/>
                <a:gd name="connsiteY9" fmla="*/ 101 h 1543141"/>
                <a:gd name="connsiteX10" fmla="*/ 1500872 w 2735318"/>
                <a:gd name="connsiteY10" fmla="*/ 1314422 h 1543141"/>
                <a:gd name="connsiteX11" fmla="*/ 1678490 w 2735318"/>
                <a:gd name="connsiteY11" fmla="*/ 1376586 h 1543141"/>
                <a:gd name="connsiteX12" fmla="*/ 1642967 w 2735318"/>
                <a:gd name="connsiteY12" fmla="*/ 101 h 1543141"/>
                <a:gd name="connsiteX13" fmla="*/ 1936037 w 2735318"/>
                <a:gd name="connsiteY13" fmla="*/ 1367705 h 1543141"/>
                <a:gd name="connsiteX14" fmla="*/ 2095893 w 2735318"/>
                <a:gd name="connsiteY14" fmla="*/ 1376586 h 1543141"/>
                <a:gd name="connsiteX15" fmla="*/ 2051488 w 2735318"/>
                <a:gd name="connsiteY15" fmla="*/ 8982 h 1543141"/>
                <a:gd name="connsiteX16" fmla="*/ 2380082 w 2735318"/>
                <a:gd name="connsiteY16" fmla="*/ 1483152 h 1543141"/>
                <a:gd name="connsiteX17" fmla="*/ 2433367 w 2735318"/>
                <a:gd name="connsiteY17" fmla="*/ 817111 h 1543141"/>
                <a:gd name="connsiteX18" fmla="*/ 2735318 w 2735318"/>
                <a:gd name="connsiteY18" fmla="*/ 710545 h 1543141"/>
                <a:gd name="connsiteX0" fmla="*/ 0 w 2735318"/>
                <a:gd name="connsiteY0" fmla="*/ 1376586 h 1543141"/>
                <a:gd name="connsiteX1" fmla="*/ 257546 w 2735318"/>
                <a:gd name="connsiteY1" fmla="*/ 1261139 h 1543141"/>
                <a:gd name="connsiteX2" fmla="*/ 390759 w 2735318"/>
                <a:gd name="connsiteY2" fmla="*/ 346443 h 1543141"/>
                <a:gd name="connsiteX3" fmla="*/ 603901 w 2735318"/>
                <a:gd name="connsiteY3" fmla="*/ 1394347 h 1543141"/>
                <a:gd name="connsiteX4" fmla="*/ 817043 w 2735318"/>
                <a:gd name="connsiteY4" fmla="*/ 177712 h 1543141"/>
                <a:gd name="connsiteX5" fmla="*/ 968018 w 2735318"/>
                <a:gd name="connsiteY5" fmla="*/ 1252258 h 1543141"/>
                <a:gd name="connsiteX6" fmla="*/ 1083470 w 2735318"/>
                <a:gd name="connsiteY6" fmla="*/ 1367705 h 1543141"/>
                <a:gd name="connsiteX7" fmla="*/ 1198922 w 2735318"/>
                <a:gd name="connsiteY7" fmla="*/ 1243377 h 1543141"/>
                <a:gd name="connsiteX8" fmla="*/ 1216683 w 2735318"/>
                <a:gd name="connsiteY8" fmla="*/ 101 h 1543141"/>
                <a:gd name="connsiteX9" fmla="*/ 1500872 w 2735318"/>
                <a:gd name="connsiteY9" fmla="*/ 1314422 h 1543141"/>
                <a:gd name="connsiteX10" fmla="*/ 1678490 w 2735318"/>
                <a:gd name="connsiteY10" fmla="*/ 1376586 h 1543141"/>
                <a:gd name="connsiteX11" fmla="*/ 1642967 w 2735318"/>
                <a:gd name="connsiteY11" fmla="*/ 101 h 1543141"/>
                <a:gd name="connsiteX12" fmla="*/ 1936037 w 2735318"/>
                <a:gd name="connsiteY12" fmla="*/ 1367705 h 1543141"/>
                <a:gd name="connsiteX13" fmla="*/ 2095893 w 2735318"/>
                <a:gd name="connsiteY13" fmla="*/ 1376586 h 1543141"/>
                <a:gd name="connsiteX14" fmla="*/ 2051488 w 2735318"/>
                <a:gd name="connsiteY14" fmla="*/ 8982 h 1543141"/>
                <a:gd name="connsiteX15" fmla="*/ 2380082 w 2735318"/>
                <a:gd name="connsiteY15" fmla="*/ 1483152 h 1543141"/>
                <a:gd name="connsiteX16" fmla="*/ 2433367 w 2735318"/>
                <a:gd name="connsiteY16" fmla="*/ 817111 h 1543141"/>
                <a:gd name="connsiteX17" fmla="*/ 2735318 w 2735318"/>
                <a:gd name="connsiteY17" fmla="*/ 710545 h 1543141"/>
                <a:gd name="connsiteX0" fmla="*/ 0 w 2735318"/>
                <a:gd name="connsiteY0" fmla="*/ 1376585 h 1543140"/>
                <a:gd name="connsiteX1" fmla="*/ 257546 w 2735318"/>
                <a:gd name="connsiteY1" fmla="*/ 1261138 h 1543140"/>
                <a:gd name="connsiteX2" fmla="*/ 390759 w 2735318"/>
                <a:gd name="connsiteY2" fmla="*/ 346442 h 1543140"/>
                <a:gd name="connsiteX3" fmla="*/ 603901 w 2735318"/>
                <a:gd name="connsiteY3" fmla="*/ 1394346 h 1543140"/>
                <a:gd name="connsiteX4" fmla="*/ 817043 w 2735318"/>
                <a:gd name="connsiteY4" fmla="*/ 177711 h 1543140"/>
                <a:gd name="connsiteX5" fmla="*/ 968018 w 2735318"/>
                <a:gd name="connsiteY5" fmla="*/ 1252257 h 1543140"/>
                <a:gd name="connsiteX6" fmla="*/ 1198922 w 2735318"/>
                <a:gd name="connsiteY6" fmla="*/ 1243376 h 1543140"/>
                <a:gd name="connsiteX7" fmla="*/ 1216683 w 2735318"/>
                <a:gd name="connsiteY7" fmla="*/ 100 h 1543140"/>
                <a:gd name="connsiteX8" fmla="*/ 1500872 w 2735318"/>
                <a:gd name="connsiteY8" fmla="*/ 1314421 h 1543140"/>
                <a:gd name="connsiteX9" fmla="*/ 1678490 w 2735318"/>
                <a:gd name="connsiteY9" fmla="*/ 1376585 h 1543140"/>
                <a:gd name="connsiteX10" fmla="*/ 1642967 w 2735318"/>
                <a:gd name="connsiteY10" fmla="*/ 100 h 1543140"/>
                <a:gd name="connsiteX11" fmla="*/ 1936037 w 2735318"/>
                <a:gd name="connsiteY11" fmla="*/ 1367704 h 1543140"/>
                <a:gd name="connsiteX12" fmla="*/ 2095893 w 2735318"/>
                <a:gd name="connsiteY12" fmla="*/ 1376585 h 1543140"/>
                <a:gd name="connsiteX13" fmla="*/ 2051488 w 2735318"/>
                <a:gd name="connsiteY13" fmla="*/ 8981 h 1543140"/>
                <a:gd name="connsiteX14" fmla="*/ 2380082 w 2735318"/>
                <a:gd name="connsiteY14" fmla="*/ 1483151 h 1543140"/>
                <a:gd name="connsiteX15" fmla="*/ 2433367 w 2735318"/>
                <a:gd name="connsiteY15" fmla="*/ 817110 h 1543140"/>
                <a:gd name="connsiteX16" fmla="*/ 2735318 w 2735318"/>
                <a:gd name="connsiteY16" fmla="*/ 710544 h 1543140"/>
                <a:gd name="connsiteX0" fmla="*/ 0 w 2655390"/>
                <a:gd name="connsiteY0" fmla="*/ 799349 h 1543140"/>
                <a:gd name="connsiteX1" fmla="*/ 177618 w 2655390"/>
                <a:gd name="connsiteY1" fmla="*/ 1261138 h 1543140"/>
                <a:gd name="connsiteX2" fmla="*/ 310831 w 2655390"/>
                <a:gd name="connsiteY2" fmla="*/ 346442 h 1543140"/>
                <a:gd name="connsiteX3" fmla="*/ 523973 w 2655390"/>
                <a:gd name="connsiteY3" fmla="*/ 1394346 h 1543140"/>
                <a:gd name="connsiteX4" fmla="*/ 737115 w 2655390"/>
                <a:gd name="connsiteY4" fmla="*/ 177711 h 1543140"/>
                <a:gd name="connsiteX5" fmla="*/ 888090 w 2655390"/>
                <a:gd name="connsiteY5" fmla="*/ 1252257 h 1543140"/>
                <a:gd name="connsiteX6" fmla="*/ 1118994 w 2655390"/>
                <a:gd name="connsiteY6" fmla="*/ 1243376 h 1543140"/>
                <a:gd name="connsiteX7" fmla="*/ 1136755 w 2655390"/>
                <a:gd name="connsiteY7" fmla="*/ 100 h 1543140"/>
                <a:gd name="connsiteX8" fmla="*/ 1420944 w 2655390"/>
                <a:gd name="connsiteY8" fmla="*/ 1314421 h 1543140"/>
                <a:gd name="connsiteX9" fmla="*/ 1598562 w 2655390"/>
                <a:gd name="connsiteY9" fmla="*/ 1376585 h 1543140"/>
                <a:gd name="connsiteX10" fmla="*/ 1563039 w 2655390"/>
                <a:gd name="connsiteY10" fmla="*/ 100 h 1543140"/>
                <a:gd name="connsiteX11" fmla="*/ 1856109 w 2655390"/>
                <a:gd name="connsiteY11" fmla="*/ 1367704 h 1543140"/>
                <a:gd name="connsiteX12" fmla="*/ 2015965 w 2655390"/>
                <a:gd name="connsiteY12" fmla="*/ 1376585 h 1543140"/>
                <a:gd name="connsiteX13" fmla="*/ 1971560 w 2655390"/>
                <a:gd name="connsiteY13" fmla="*/ 8981 h 1543140"/>
                <a:gd name="connsiteX14" fmla="*/ 2300154 w 2655390"/>
                <a:gd name="connsiteY14" fmla="*/ 1483151 h 1543140"/>
                <a:gd name="connsiteX15" fmla="*/ 2353439 w 2655390"/>
                <a:gd name="connsiteY15" fmla="*/ 817110 h 1543140"/>
                <a:gd name="connsiteX16" fmla="*/ 2655390 w 2655390"/>
                <a:gd name="connsiteY16" fmla="*/ 710544 h 1543140"/>
                <a:gd name="connsiteX0" fmla="*/ 27892 w 2683282"/>
                <a:gd name="connsiteY0" fmla="*/ 799349 h 1543140"/>
                <a:gd name="connsiteX1" fmla="*/ 10130 w 2683282"/>
                <a:gd name="connsiteY1" fmla="*/ 799348 h 1543140"/>
                <a:gd name="connsiteX2" fmla="*/ 205510 w 2683282"/>
                <a:gd name="connsiteY2" fmla="*/ 1261138 h 1543140"/>
                <a:gd name="connsiteX3" fmla="*/ 338723 w 2683282"/>
                <a:gd name="connsiteY3" fmla="*/ 346442 h 1543140"/>
                <a:gd name="connsiteX4" fmla="*/ 551865 w 2683282"/>
                <a:gd name="connsiteY4" fmla="*/ 1394346 h 1543140"/>
                <a:gd name="connsiteX5" fmla="*/ 765007 w 2683282"/>
                <a:gd name="connsiteY5" fmla="*/ 177711 h 1543140"/>
                <a:gd name="connsiteX6" fmla="*/ 915982 w 2683282"/>
                <a:gd name="connsiteY6" fmla="*/ 1252257 h 1543140"/>
                <a:gd name="connsiteX7" fmla="*/ 1146886 w 2683282"/>
                <a:gd name="connsiteY7" fmla="*/ 1243376 h 1543140"/>
                <a:gd name="connsiteX8" fmla="*/ 1164647 w 2683282"/>
                <a:gd name="connsiteY8" fmla="*/ 100 h 1543140"/>
                <a:gd name="connsiteX9" fmla="*/ 1448836 w 2683282"/>
                <a:gd name="connsiteY9" fmla="*/ 1314421 h 1543140"/>
                <a:gd name="connsiteX10" fmla="*/ 1626454 w 2683282"/>
                <a:gd name="connsiteY10" fmla="*/ 1376585 h 1543140"/>
                <a:gd name="connsiteX11" fmla="*/ 1590931 w 2683282"/>
                <a:gd name="connsiteY11" fmla="*/ 100 h 1543140"/>
                <a:gd name="connsiteX12" fmla="*/ 1884001 w 2683282"/>
                <a:gd name="connsiteY12" fmla="*/ 1367704 h 1543140"/>
                <a:gd name="connsiteX13" fmla="*/ 2043857 w 2683282"/>
                <a:gd name="connsiteY13" fmla="*/ 1376585 h 1543140"/>
                <a:gd name="connsiteX14" fmla="*/ 1999452 w 2683282"/>
                <a:gd name="connsiteY14" fmla="*/ 8981 h 1543140"/>
                <a:gd name="connsiteX15" fmla="*/ 2328046 w 2683282"/>
                <a:gd name="connsiteY15" fmla="*/ 1483151 h 1543140"/>
                <a:gd name="connsiteX16" fmla="*/ 2381331 w 2683282"/>
                <a:gd name="connsiteY16" fmla="*/ 817110 h 1543140"/>
                <a:gd name="connsiteX17" fmla="*/ 2683282 w 2683282"/>
                <a:gd name="connsiteY17" fmla="*/ 710544 h 1543140"/>
                <a:gd name="connsiteX0" fmla="*/ 110860 w 2766250"/>
                <a:gd name="connsiteY0" fmla="*/ 799349 h 1543140"/>
                <a:gd name="connsiteX1" fmla="*/ 4289 w 2766250"/>
                <a:gd name="connsiteY1" fmla="*/ 852631 h 1543140"/>
                <a:gd name="connsiteX2" fmla="*/ 288478 w 2766250"/>
                <a:gd name="connsiteY2" fmla="*/ 1261138 h 1543140"/>
                <a:gd name="connsiteX3" fmla="*/ 421691 w 2766250"/>
                <a:gd name="connsiteY3" fmla="*/ 346442 h 1543140"/>
                <a:gd name="connsiteX4" fmla="*/ 634833 w 2766250"/>
                <a:gd name="connsiteY4" fmla="*/ 1394346 h 1543140"/>
                <a:gd name="connsiteX5" fmla="*/ 847975 w 2766250"/>
                <a:gd name="connsiteY5" fmla="*/ 177711 h 1543140"/>
                <a:gd name="connsiteX6" fmla="*/ 998950 w 2766250"/>
                <a:gd name="connsiteY6" fmla="*/ 1252257 h 1543140"/>
                <a:gd name="connsiteX7" fmla="*/ 1229854 w 2766250"/>
                <a:gd name="connsiteY7" fmla="*/ 1243376 h 1543140"/>
                <a:gd name="connsiteX8" fmla="*/ 1247615 w 2766250"/>
                <a:gd name="connsiteY8" fmla="*/ 100 h 1543140"/>
                <a:gd name="connsiteX9" fmla="*/ 1531804 w 2766250"/>
                <a:gd name="connsiteY9" fmla="*/ 1314421 h 1543140"/>
                <a:gd name="connsiteX10" fmla="*/ 1709422 w 2766250"/>
                <a:gd name="connsiteY10" fmla="*/ 1376585 h 1543140"/>
                <a:gd name="connsiteX11" fmla="*/ 1673899 w 2766250"/>
                <a:gd name="connsiteY11" fmla="*/ 100 h 1543140"/>
                <a:gd name="connsiteX12" fmla="*/ 1966969 w 2766250"/>
                <a:gd name="connsiteY12" fmla="*/ 1367704 h 1543140"/>
                <a:gd name="connsiteX13" fmla="*/ 2126825 w 2766250"/>
                <a:gd name="connsiteY13" fmla="*/ 1376585 h 1543140"/>
                <a:gd name="connsiteX14" fmla="*/ 2082420 w 2766250"/>
                <a:gd name="connsiteY14" fmla="*/ 8981 h 1543140"/>
                <a:gd name="connsiteX15" fmla="*/ 2411014 w 2766250"/>
                <a:gd name="connsiteY15" fmla="*/ 1483151 h 1543140"/>
                <a:gd name="connsiteX16" fmla="*/ 2464299 w 2766250"/>
                <a:gd name="connsiteY16" fmla="*/ 817110 h 1543140"/>
                <a:gd name="connsiteX17" fmla="*/ 2766250 w 2766250"/>
                <a:gd name="connsiteY17" fmla="*/ 710544 h 1543140"/>
                <a:gd name="connsiteX0" fmla="*/ 539 w 2655929"/>
                <a:gd name="connsiteY0" fmla="*/ 799349 h 1543140"/>
                <a:gd name="connsiteX1" fmla="*/ 36062 w 2655929"/>
                <a:gd name="connsiteY1" fmla="*/ 825989 h 1543140"/>
                <a:gd name="connsiteX2" fmla="*/ 178157 w 2655929"/>
                <a:gd name="connsiteY2" fmla="*/ 1261138 h 1543140"/>
                <a:gd name="connsiteX3" fmla="*/ 311370 w 2655929"/>
                <a:gd name="connsiteY3" fmla="*/ 346442 h 1543140"/>
                <a:gd name="connsiteX4" fmla="*/ 524512 w 2655929"/>
                <a:gd name="connsiteY4" fmla="*/ 1394346 h 1543140"/>
                <a:gd name="connsiteX5" fmla="*/ 737654 w 2655929"/>
                <a:gd name="connsiteY5" fmla="*/ 177711 h 1543140"/>
                <a:gd name="connsiteX6" fmla="*/ 888629 w 2655929"/>
                <a:gd name="connsiteY6" fmla="*/ 1252257 h 1543140"/>
                <a:gd name="connsiteX7" fmla="*/ 1119533 w 2655929"/>
                <a:gd name="connsiteY7" fmla="*/ 1243376 h 1543140"/>
                <a:gd name="connsiteX8" fmla="*/ 1137294 w 2655929"/>
                <a:gd name="connsiteY8" fmla="*/ 100 h 1543140"/>
                <a:gd name="connsiteX9" fmla="*/ 1421483 w 2655929"/>
                <a:gd name="connsiteY9" fmla="*/ 1314421 h 1543140"/>
                <a:gd name="connsiteX10" fmla="*/ 1599101 w 2655929"/>
                <a:gd name="connsiteY10" fmla="*/ 1376585 h 1543140"/>
                <a:gd name="connsiteX11" fmla="*/ 1563578 w 2655929"/>
                <a:gd name="connsiteY11" fmla="*/ 100 h 1543140"/>
                <a:gd name="connsiteX12" fmla="*/ 1856648 w 2655929"/>
                <a:gd name="connsiteY12" fmla="*/ 1367704 h 1543140"/>
                <a:gd name="connsiteX13" fmla="*/ 2016504 w 2655929"/>
                <a:gd name="connsiteY13" fmla="*/ 1376585 h 1543140"/>
                <a:gd name="connsiteX14" fmla="*/ 1972099 w 2655929"/>
                <a:gd name="connsiteY14" fmla="*/ 8981 h 1543140"/>
                <a:gd name="connsiteX15" fmla="*/ 2300693 w 2655929"/>
                <a:gd name="connsiteY15" fmla="*/ 1483151 h 1543140"/>
                <a:gd name="connsiteX16" fmla="*/ 2353978 w 2655929"/>
                <a:gd name="connsiteY16" fmla="*/ 817110 h 1543140"/>
                <a:gd name="connsiteX17" fmla="*/ 2655929 w 2655929"/>
                <a:gd name="connsiteY17" fmla="*/ 710544 h 1543140"/>
                <a:gd name="connsiteX0" fmla="*/ 60 w 2753140"/>
                <a:gd name="connsiteY0" fmla="*/ 825991 h 1543140"/>
                <a:gd name="connsiteX1" fmla="*/ 133273 w 2753140"/>
                <a:gd name="connsiteY1" fmla="*/ 825989 h 1543140"/>
                <a:gd name="connsiteX2" fmla="*/ 275368 w 2753140"/>
                <a:gd name="connsiteY2" fmla="*/ 1261138 h 1543140"/>
                <a:gd name="connsiteX3" fmla="*/ 408581 w 2753140"/>
                <a:gd name="connsiteY3" fmla="*/ 346442 h 1543140"/>
                <a:gd name="connsiteX4" fmla="*/ 621723 w 2753140"/>
                <a:gd name="connsiteY4" fmla="*/ 1394346 h 1543140"/>
                <a:gd name="connsiteX5" fmla="*/ 834865 w 2753140"/>
                <a:gd name="connsiteY5" fmla="*/ 177711 h 1543140"/>
                <a:gd name="connsiteX6" fmla="*/ 985840 w 2753140"/>
                <a:gd name="connsiteY6" fmla="*/ 1252257 h 1543140"/>
                <a:gd name="connsiteX7" fmla="*/ 1216744 w 2753140"/>
                <a:gd name="connsiteY7" fmla="*/ 1243376 h 1543140"/>
                <a:gd name="connsiteX8" fmla="*/ 1234505 w 2753140"/>
                <a:gd name="connsiteY8" fmla="*/ 100 h 1543140"/>
                <a:gd name="connsiteX9" fmla="*/ 1518694 w 2753140"/>
                <a:gd name="connsiteY9" fmla="*/ 1314421 h 1543140"/>
                <a:gd name="connsiteX10" fmla="*/ 1696312 w 2753140"/>
                <a:gd name="connsiteY10" fmla="*/ 1376585 h 1543140"/>
                <a:gd name="connsiteX11" fmla="*/ 1660789 w 2753140"/>
                <a:gd name="connsiteY11" fmla="*/ 100 h 1543140"/>
                <a:gd name="connsiteX12" fmla="*/ 1953859 w 2753140"/>
                <a:gd name="connsiteY12" fmla="*/ 1367704 h 1543140"/>
                <a:gd name="connsiteX13" fmla="*/ 2113715 w 2753140"/>
                <a:gd name="connsiteY13" fmla="*/ 1376585 h 1543140"/>
                <a:gd name="connsiteX14" fmla="*/ 2069310 w 2753140"/>
                <a:gd name="connsiteY14" fmla="*/ 8981 h 1543140"/>
                <a:gd name="connsiteX15" fmla="*/ 2397904 w 2753140"/>
                <a:gd name="connsiteY15" fmla="*/ 1483151 h 1543140"/>
                <a:gd name="connsiteX16" fmla="*/ 2451189 w 2753140"/>
                <a:gd name="connsiteY16" fmla="*/ 817110 h 1543140"/>
                <a:gd name="connsiteX17" fmla="*/ 2753140 w 2753140"/>
                <a:gd name="connsiteY17" fmla="*/ 710544 h 1543140"/>
                <a:gd name="connsiteX0" fmla="*/ 60 w 2753140"/>
                <a:gd name="connsiteY0" fmla="*/ 825991 h 1543140"/>
                <a:gd name="connsiteX1" fmla="*/ 133273 w 2753140"/>
                <a:gd name="connsiteY1" fmla="*/ 825989 h 1543140"/>
                <a:gd name="connsiteX2" fmla="*/ 275368 w 2753140"/>
                <a:gd name="connsiteY2" fmla="*/ 1261138 h 1543140"/>
                <a:gd name="connsiteX3" fmla="*/ 408581 w 2753140"/>
                <a:gd name="connsiteY3" fmla="*/ 346442 h 1543140"/>
                <a:gd name="connsiteX4" fmla="*/ 621723 w 2753140"/>
                <a:gd name="connsiteY4" fmla="*/ 1394346 h 1543140"/>
                <a:gd name="connsiteX5" fmla="*/ 834865 w 2753140"/>
                <a:gd name="connsiteY5" fmla="*/ 177711 h 1543140"/>
                <a:gd name="connsiteX6" fmla="*/ 1012483 w 2753140"/>
                <a:gd name="connsiteY6" fmla="*/ 1252257 h 1543140"/>
                <a:gd name="connsiteX7" fmla="*/ 1216744 w 2753140"/>
                <a:gd name="connsiteY7" fmla="*/ 1243376 h 1543140"/>
                <a:gd name="connsiteX8" fmla="*/ 1234505 w 2753140"/>
                <a:gd name="connsiteY8" fmla="*/ 100 h 1543140"/>
                <a:gd name="connsiteX9" fmla="*/ 1518694 w 2753140"/>
                <a:gd name="connsiteY9" fmla="*/ 1314421 h 1543140"/>
                <a:gd name="connsiteX10" fmla="*/ 1696312 w 2753140"/>
                <a:gd name="connsiteY10" fmla="*/ 1376585 h 1543140"/>
                <a:gd name="connsiteX11" fmla="*/ 1660789 w 2753140"/>
                <a:gd name="connsiteY11" fmla="*/ 100 h 1543140"/>
                <a:gd name="connsiteX12" fmla="*/ 1953859 w 2753140"/>
                <a:gd name="connsiteY12" fmla="*/ 1367704 h 1543140"/>
                <a:gd name="connsiteX13" fmla="*/ 2113715 w 2753140"/>
                <a:gd name="connsiteY13" fmla="*/ 1376585 h 1543140"/>
                <a:gd name="connsiteX14" fmla="*/ 2069310 w 2753140"/>
                <a:gd name="connsiteY14" fmla="*/ 8981 h 1543140"/>
                <a:gd name="connsiteX15" fmla="*/ 2397904 w 2753140"/>
                <a:gd name="connsiteY15" fmla="*/ 1483151 h 1543140"/>
                <a:gd name="connsiteX16" fmla="*/ 2451189 w 2753140"/>
                <a:gd name="connsiteY16" fmla="*/ 817110 h 1543140"/>
                <a:gd name="connsiteX17" fmla="*/ 2753140 w 2753140"/>
                <a:gd name="connsiteY17" fmla="*/ 710544 h 1543140"/>
                <a:gd name="connsiteX0" fmla="*/ 60 w 2753140"/>
                <a:gd name="connsiteY0" fmla="*/ 825977 h 1543126"/>
                <a:gd name="connsiteX1" fmla="*/ 133273 w 2753140"/>
                <a:gd name="connsiteY1" fmla="*/ 825975 h 1543126"/>
                <a:gd name="connsiteX2" fmla="*/ 275368 w 2753140"/>
                <a:gd name="connsiteY2" fmla="*/ 1261124 h 1543126"/>
                <a:gd name="connsiteX3" fmla="*/ 408581 w 2753140"/>
                <a:gd name="connsiteY3" fmla="*/ 346428 h 1543126"/>
                <a:gd name="connsiteX4" fmla="*/ 621723 w 2753140"/>
                <a:gd name="connsiteY4" fmla="*/ 1394332 h 1543126"/>
                <a:gd name="connsiteX5" fmla="*/ 834865 w 2753140"/>
                <a:gd name="connsiteY5" fmla="*/ 177697 h 1543126"/>
                <a:gd name="connsiteX6" fmla="*/ 1216744 w 2753140"/>
                <a:gd name="connsiteY6" fmla="*/ 1243362 h 1543126"/>
                <a:gd name="connsiteX7" fmla="*/ 1234505 w 2753140"/>
                <a:gd name="connsiteY7" fmla="*/ 86 h 1543126"/>
                <a:gd name="connsiteX8" fmla="*/ 1518694 w 2753140"/>
                <a:gd name="connsiteY8" fmla="*/ 1314407 h 1543126"/>
                <a:gd name="connsiteX9" fmla="*/ 1696312 w 2753140"/>
                <a:gd name="connsiteY9" fmla="*/ 1376571 h 1543126"/>
                <a:gd name="connsiteX10" fmla="*/ 1660789 w 2753140"/>
                <a:gd name="connsiteY10" fmla="*/ 86 h 1543126"/>
                <a:gd name="connsiteX11" fmla="*/ 1953859 w 2753140"/>
                <a:gd name="connsiteY11" fmla="*/ 1367690 h 1543126"/>
                <a:gd name="connsiteX12" fmla="*/ 2113715 w 2753140"/>
                <a:gd name="connsiteY12" fmla="*/ 1376571 h 1543126"/>
                <a:gd name="connsiteX13" fmla="*/ 2069310 w 2753140"/>
                <a:gd name="connsiteY13" fmla="*/ 8967 h 1543126"/>
                <a:gd name="connsiteX14" fmla="*/ 2397904 w 2753140"/>
                <a:gd name="connsiteY14" fmla="*/ 1483137 h 1543126"/>
                <a:gd name="connsiteX15" fmla="*/ 2451189 w 2753140"/>
                <a:gd name="connsiteY15" fmla="*/ 817096 h 1543126"/>
                <a:gd name="connsiteX16" fmla="*/ 2753140 w 2753140"/>
                <a:gd name="connsiteY16" fmla="*/ 710530 h 1543126"/>
                <a:gd name="connsiteX0" fmla="*/ 60 w 2753140"/>
                <a:gd name="connsiteY0" fmla="*/ 825977 h 1543126"/>
                <a:gd name="connsiteX1" fmla="*/ 133273 w 2753140"/>
                <a:gd name="connsiteY1" fmla="*/ 825975 h 1543126"/>
                <a:gd name="connsiteX2" fmla="*/ 275368 w 2753140"/>
                <a:gd name="connsiteY2" fmla="*/ 1261124 h 1543126"/>
                <a:gd name="connsiteX3" fmla="*/ 408581 w 2753140"/>
                <a:gd name="connsiteY3" fmla="*/ 346428 h 1543126"/>
                <a:gd name="connsiteX4" fmla="*/ 621723 w 2753140"/>
                <a:gd name="connsiteY4" fmla="*/ 1394332 h 1543126"/>
                <a:gd name="connsiteX5" fmla="*/ 834865 w 2753140"/>
                <a:gd name="connsiteY5" fmla="*/ 177697 h 1543126"/>
                <a:gd name="connsiteX6" fmla="*/ 1216744 w 2753140"/>
                <a:gd name="connsiteY6" fmla="*/ 1243362 h 1543126"/>
                <a:gd name="connsiteX7" fmla="*/ 1234505 w 2753140"/>
                <a:gd name="connsiteY7" fmla="*/ 86 h 1543126"/>
                <a:gd name="connsiteX8" fmla="*/ 1518694 w 2753140"/>
                <a:gd name="connsiteY8" fmla="*/ 1314407 h 1543126"/>
                <a:gd name="connsiteX9" fmla="*/ 1660789 w 2753140"/>
                <a:gd name="connsiteY9" fmla="*/ 86 h 1543126"/>
                <a:gd name="connsiteX10" fmla="*/ 1953859 w 2753140"/>
                <a:gd name="connsiteY10" fmla="*/ 1367690 h 1543126"/>
                <a:gd name="connsiteX11" fmla="*/ 2113715 w 2753140"/>
                <a:gd name="connsiteY11" fmla="*/ 1376571 h 1543126"/>
                <a:gd name="connsiteX12" fmla="*/ 2069310 w 2753140"/>
                <a:gd name="connsiteY12" fmla="*/ 8967 h 1543126"/>
                <a:gd name="connsiteX13" fmla="*/ 2397904 w 2753140"/>
                <a:gd name="connsiteY13" fmla="*/ 1483137 h 1543126"/>
                <a:gd name="connsiteX14" fmla="*/ 2451189 w 2753140"/>
                <a:gd name="connsiteY14" fmla="*/ 817096 h 1543126"/>
                <a:gd name="connsiteX15" fmla="*/ 2753140 w 2753140"/>
                <a:gd name="connsiteY15" fmla="*/ 710530 h 1543126"/>
                <a:gd name="connsiteX0" fmla="*/ 60 w 2753140"/>
                <a:gd name="connsiteY0" fmla="*/ 825977 h 1500885"/>
                <a:gd name="connsiteX1" fmla="*/ 133273 w 2753140"/>
                <a:gd name="connsiteY1" fmla="*/ 825975 h 1500885"/>
                <a:gd name="connsiteX2" fmla="*/ 275368 w 2753140"/>
                <a:gd name="connsiteY2" fmla="*/ 1261124 h 1500885"/>
                <a:gd name="connsiteX3" fmla="*/ 408581 w 2753140"/>
                <a:gd name="connsiteY3" fmla="*/ 346428 h 1500885"/>
                <a:gd name="connsiteX4" fmla="*/ 621723 w 2753140"/>
                <a:gd name="connsiteY4" fmla="*/ 1394332 h 1500885"/>
                <a:gd name="connsiteX5" fmla="*/ 834865 w 2753140"/>
                <a:gd name="connsiteY5" fmla="*/ 177697 h 1500885"/>
                <a:gd name="connsiteX6" fmla="*/ 1216744 w 2753140"/>
                <a:gd name="connsiteY6" fmla="*/ 1243362 h 1500885"/>
                <a:gd name="connsiteX7" fmla="*/ 1234505 w 2753140"/>
                <a:gd name="connsiteY7" fmla="*/ 86 h 1500885"/>
                <a:gd name="connsiteX8" fmla="*/ 1518694 w 2753140"/>
                <a:gd name="connsiteY8" fmla="*/ 1314407 h 1500885"/>
                <a:gd name="connsiteX9" fmla="*/ 1660789 w 2753140"/>
                <a:gd name="connsiteY9" fmla="*/ 86 h 1500885"/>
                <a:gd name="connsiteX10" fmla="*/ 2113715 w 2753140"/>
                <a:gd name="connsiteY10" fmla="*/ 1376571 h 1500885"/>
                <a:gd name="connsiteX11" fmla="*/ 2069310 w 2753140"/>
                <a:gd name="connsiteY11" fmla="*/ 8967 h 1500885"/>
                <a:gd name="connsiteX12" fmla="*/ 2397904 w 2753140"/>
                <a:gd name="connsiteY12" fmla="*/ 1483137 h 1500885"/>
                <a:gd name="connsiteX13" fmla="*/ 2451189 w 2753140"/>
                <a:gd name="connsiteY13" fmla="*/ 817096 h 1500885"/>
                <a:gd name="connsiteX14" fmla="*/ 2753140 w 2753140"/>
                <a:gd name="connsiteY14" fmla="*/ 710530 h 1500885"/>
                <a:gd name="connsiteX0" fmla="*/ 60 w 2753140"/>
                <a:gd name="connsiteY0" fmla="*/ 825977 h 1500885"/>
                <a:gd name="connsiteX1" fmla="*/ 133273 w 2753140"/>
                <a:gd name="connsiteY1" fmla="*/ 825975 h 1500885"/>
                <a:gd name="connsiteX2" fmla="*/ 275368 w 2753140"/>
                <a:gd name="connsiteY2" fmla="*/ 1261124 h 1500885"/>
                <a:gd name="connsiteX3" fmla="*/ 408581 w 2753140"/>
                <a:gd name="connsiteY3" fmla="*/ 346428 h 1500885"/>
                <a:gd name="connsiteX4" fmla="*/ 621723 w 2753140"/>
                <a:gd name="connsiteY4" fmla="*/ 1394332 h 1500885"/>
                <a:gd name="connsiteX5" fmla="*/ 834865 w 2753140"/>
                <a:gd name="connsiteY5" fmla="*/ 177697 h 1500885"/>
                <a:gd name="connsiteX6" fmla="*/ 1216744 w 2753140"/>
                <a:gd name="connsiteY6" fmla="*/ 1243362 h 1500885"/>
                <a:gd name="connsiteX7" fmla="*/ 1234505 w 2753140"/>
                <a:gd name="connsiteY7" fmla="*/ 86 h 1500885"/>
                <a:gd name="connsiteX8" fmla="*/ 1518694 w 2753140"/>
                <a:gd name="connsiteY8" fmla="*/ 1314407 h 1500885"/>
                <a:gd name="connsiteX9" fmla="*/ 1660789 w 2753140"/>
                <a:gd name="connsiteY9" fmla="*/ 86 h 1500885"/>
                <a:gd name="connsiteX10" fmla="*/ 2007144 w 2753140"/>
                <a:gd name="connsiteY10" fmla="*/ 1376571 h 1500885"/>
                <a:gd name="connsiteX11" fmla="*/ 2069310 w 2753140"/>
                <a:gd name="connsiteY11" fmla="*/ 8967 h 1500885"/>
                <a:gd name="connsiteX12" fmla="*/ 2397904 w 2753140"/>
                <a:gd name="connsiteY12" fmla="*/ 1483137 h 1500885"/>
                <a:gd name="connsiteX13" fmla="*/ 2451189 w 2753140"/>
                <a:gd name="connsiteY13" fmla="*/ 817096 h 1500885"/>
                <a:gd name="connsiteX14" fmla="*/ 2753140 w 2753140"/>
                <a:gd name="connsiteY14" fmla="*/ 710530 h 1500885"/>
                <a:gd name="connsiteX0" fmla="*/ 60 w 2753140"/>
                <a:gd name="connsiteY0" fmla="*/ 825990 h 1500898"/>
                <a:gd name="connsiteX1" fmla="*/ 133273 w 2753140"/>
                <a:gd name="connsiteY1" fmla="*/ 825988 h 1500898"/>
                <a:gd name="connsiteX2" fmla="*/ 275368 w 2753140"/>
                <a:gd name="connsiteY2" fmla="*/ 1261137 h 1500898"/>
                <a:gd name="connsiteX3" fmla="*/ 408581 w 2753140"/>
                <a:gd name="connsiteY3" fmla="*/ 346441 h 1500898"/>
                <a:gd name="connsiteX4" fmla="*/ 621723 w 2753140"/>
                <a:gd name="connsiteY4" fmla="*/ 1394345 h 1500898"/>
                <a:gd name="connsiteX5" fmla="*/ 834865 w 2753140"/>
                <a:gd name="connsiteY5" fmla="*/ 177710 h 1500898"/>
                <a:gd name="connsiteX6" fmla="*/ 1127935 w 2753140"/>
                <a:gd name="connsiteY6" fmla="*/ 1394345 h 1500898"/>
                <a:gd name="connsiteX7" fmla="*/ 1234505 w 2753140"/>
                <a:gd name="connsiteY7" fmla="*/ 99 h 1500898"/>
                <a:gd name="connsiteX8" fmla="*/ 1518694 w 2753140"/>
                <a:gd name="connsiteY8" fmla="*/ 1314420 h 1500898"/>
                <a:gd name="connsiteX9" fmla="*/ 1660789 w 2753140"/>
                <a:gd name="connsiteY9" fmla="*/ 99 h 1500898"/>
                <a:gd name="connsiteX10" fmla="*/ 2007144 w 2753140"/>
                <a:gd name="connsiteY10" fmla="*/ 1376584 h 1500898"/>
                <a:gd name="connsiteX11" fmla="*/ 2069310 w 2753140"/>
                <a:gd name="connsiteY11" fmla="*/ 8980 h 1500898"/>
                <a:gd name="connsiteX12" fmla="*/ 2397904 w 2753140"/>
                <a:gd name="connsiteY12" fmla="*/ 1483150 h 1500898"/>
                <a:gd name="connsiteX13" fmla="*/ 2451189 w 2753140"/>
                <a:gd name="connsiteY13" fmla="*/ 817109 h 1500898"/>
                <a:gd name="connsiteX14" fmla="*/ 2753140 w 2753140"/>
                <a:gd name="connsiteY14" fmla="*/ 710543 h 1500898"/>
                <a:gd name="connsiteX0" fmla="*/ 60 w 2753140"/>
                <a:gd name="connsiteY0" fmla="*/ 825990 h 1500898"/>
                <a:gd name="connsiteX1" fmla="*/ 133273 w 2753140"/>
                <a:gd name="connsiteY1" fmla="*/ 825988 h 1500898"/>
                <a:gd name="connsiteX2" fmla="*/ 275368 w 2753140"/>
                <a:gd name="connsiteY2" fmla="*/ 1261137 h 1500898"/>
                <a:gd name="connsiteX3" fmla="*/ 408581 w 2753140"/>
                <a:gd name="connsiteY3" fmla="*/ 346441 h 1500898"/>
                <a:gd name="connsiteX4" fmla="*/ 710532 w 2753140"/>
                <a:gd name="connsiteY4" fmla="*/ 1305539 h 1500898"/>
                <a:gd name="connsiteX5" fmla="*/ 834865 w 2753140"/>
                <a:gd name="connsiteY5" fmla="*/ 177710 h 1500898"/>
                <a:gd name="connsiteX6" fmla="*/ 1127935 w 2753140"/>
                <a:gd name="connsiteY6" fmla="*/ 1394345 h 1500898"/>
                <a:gd name="connsiteX7" fmla="*/ 1234505 w 2753140"/>
                <a:gd name="connsiteY7" fmla="*/ 99 h 1500898"/>
                <a:gd name="connsiteX8" fmla="*/ 1518694 w 2753140"/>
                <a:gd name="connsiteY8" fmla="*/ 1314420 h 1500898"/>
                <a:gd name="connsiteX9" fmla="*/ 1660789 w 2753140"/>
                <a:gd name="connsiteY9" fmla="*/ 99 h 1500898"/>
                <a:gd name="connsiteX10" fmla="*/ 2007144 w 2753140"/>
                <a:gd name="connsiteY10" fmla="*/ 1376584 h 1500898"/>
                <a:gd name="connsiteX11" fmla="*/ 2069310 w 2753140"/>
                <a:gd name="connsiteY11" fmla="*/ 8980 h 1500898"/>
                <a:gd name="connsiteX12" fmla="*/ 2397904 w 2753140"/>
                <a:gd name="connsiteY12" fmla="*/ 1483150 h 1500898"/>
                <a:gd name="connsiteX13" fmla="*/ 2451189 w 2753140"/>
                <a:gd name="connsiteY13" fmla="*/ 817109 h 1500898"/>
                <a:gd name="connsiteX14" fmla="*/ 2753140 w 2753140"/>
                <a:gd name="connsiteY14" fmla="*/ 710543 h 1500898"/>
                <a:gd name="connsiteX0" fmla="*/ 60 w 2753140"/>
                <a:gd name="connsiteY0" fmla="*/ 825990 h 1500898"/>
                <a:gd name="connsiteX1" fmla="*/ 133273 w 2753140"/>
                <a:gd name="connsiteY1" fmla="*/ 825988 h 1500898"/>
                <a:gd name="connsiteX2" fmla="*/ 337535 w 2753140"/>
                <a:gd name="connsiteY2" fmla="*/ 1234495 h 1500898"/>
                <a:gd name="connsiteX3" fmla="*/ 408581 w 2753140"/>
                <a:gd name="connsiteY3" fmla="*/ 346441 h 1500898"/>
                <a:gd name="connsiteX4" fmla="*/ 710532 w 2753140"/>
                <a:gd name="connsiteY4" fmla="*/ 1305539 h 1500898"/>
                <a:gd name="connsiteX5" fmla="*/ 834865 w 2753140"/>
                <a:gd name="connsiteY5" fmla="*/ 177710 h 1500898"/>
                <a:gd name="connsiteX6" fmla="*/ 1127935 w 2753140"/>
                <a:gd name="connsiteY6" fmla="*/ 1394345 h 1500898"/>
                <a:gd name="connsiteX7" fmla="*/ 1234505 w 2753140"/>
                <a:gd name="connsiteY7" fmla="*/ 99 h 1500898"/>
                <a:gd name="connsiteX8" fmla="*/ 1518694 w 2753140"/>
                <a:gd name="connsiteY8" fmla="*/ 1314420 h 1500898"/>
                <a:gd name="connsiteX9" fmla="*/ 1660789 w 2753140"/>
                <a:gd name="connsiteY9" fmla="*/ 99 h 1500898"/>
                <a:gd name="connsiteX10" fmla="*/ 2007144 w 2753140"/>
                <a:gd name="connsiteY10" fmla="*/ 1376584 h 1500898"/>
                <a:gd name="connsiteX11" fmla="*/ 2069310 w 2753140"/>
                <a:gd name="connsiteY11" fmla="*/ 8980 h 1500898"/>
                <a:gd name="connsiteX12" fmla="*/ 2397904 w 2753140"/>
                <a:gd name="connsiteY12" fmla="*/ 1483150 h 1500898"/>
                <a:gd name="connsiteX13" fmla="*/ 2451189 w 2753140"/>
                <a:gd name="connsiteY13" fmla="*/ 817109 h 1500898"/>
                <a:gd name="connsiteX14" fmla="*/ 2753140 w 2753140"/>
                <a:gd name="connsiteY14" fmla="*/ 710543 h 1500898"/>
                <a:gd name="connsiteX0" fmla="*/ 60 w 2753140"/>
                <a:gd name="connsiteY0" fmla="*/ 825990 h 1394870"/>
                <a:gd name="connsiteX1" fmla="*/ 133273 w 2753140"/>
                <a:gd name="connsiteY1" fmla="*/ 825988 h 1394870"/>
                <a:gd name="connsiteX2" fmla="*/ 337535 w 2753140"/>
                <a:gd name="connsiteY2" fmla="*/ 1234495 h 1394870"/>
                <a:gd name="connsiteX3" fmla="*/ 408581 w 2753140"/>
                <a:gd name="connsiteY3" fmla="*/ 346441 h 1394870"/>
                <a:gd name="connsiteX4" fmla="*/ 710532 w 2753140"/>
                <a:gd name="connsiteY4" fmla="*/ 1305539 h 1394870"/>
                <a:gd name="connsiteX5" fmla="*/ 834865 w 2753140"/>
                <a:gd name="connsiteY5" fmla="*/ 177710 h 1394870"/>
                <a:gd name="connsiteX6" fmla="*/ 1127935 w 2753140"/>
                <a:gd name="connsiteY6" fmla="*/ 1394345 h 1394870"/>
                <a:gd name="connsiteX7" fmla="*/ 1234505 w 2753140"/>
                <a:gd name="connsiteY7" fmla="*/ 99 h 1394870"/>
                <a:gd name="connsiteX8" fmla="*/ 1518694 w 2753140"/>
                <a:gd name="connsiteY8" fmla="*/ 1314420 h 1394870"/>
                <a:gd name="connsiteX9" fmla="*/ 1660789 w 2753140"/>
                <a:gd name="connsiteY9" fmla="*/ 99 h 1394870"/>
                <a:gd name="connsiteX10" fmla="*/ 2007144 w 2753140"/>
                <a:gd name="connsiteY10" fmla="*/ 1376584 h 1394870"/>
                <a:gd name="connsiteX11" fmla="*/ 2069310 w 2753140"/>
                <a:gd name="connsiteY11" fmla="*/ 8980 h 1394870"/>
                <a:gd name="connsiteX12" fmla="*/ 2397904 w 2753140"/>
                <a:gd name="connsiteY12" fmla="*/ 1278898 h 1394870"/>
                <a:gd name="connsiteX13" fmla="*/ 2451189 w 2753140"/>
                <a:gd name="connsiteY13" fmla="*/ 817109 h 1394870"/>
                <a:gd name="connsiteX14" fmla="*/ 2753140 w 2753140"/>
                <a:gd name="connsiteY14" fmla="*/ 710543 h 1394870"/>
                <a:gd name="connsiteX0" fmla="*/ 60 w 2753140"/>
                <a:gd name="connsiteY0" fmla="*/ 825952 h 1376547"/>
                <a:gd name="connsiteX1" fmla="*/ 133273 w 2753140"/>
                <a:gd name="connsiteY1" fmla="*/ 825950 h 1376547"/>
                <a:gd name="connsiteX2" fmla="*/ 337535 w 2753140"/>
                <a:gd name="connsiteY2" fmla="*/ 1234457 h 1376547"/>
                <a:gd name="connsiteX3" fmla="*/ 408581 w 2753140"/>
                <a:gd name="connsiteY3" fmla="*/ 346403 h 1376547"/>
                <a:gd name="connsiteX4" fmla="*/ 710532 w 2753140"/>
                <a:gd name="connsiteY4" fmla="*/ 1305501 h 1376547"/>
                <a:gd name="connsiteX5" fmla="*/ 834865 w 2753140"/>
                <a:gd name="connsiteY5" fmla="*/ 177672 h 1376547"/>
                <a:gd name="connsiteX6" fmla="*/ 1127935 w 2753140"/>
                <a:gd name="connsiteY6" fmla="*/ 1332143 h 1376547"/>
                <a:gd name="connsiteX7" fmla="*/ 1234505 w 2753140"/>
                <a:gd name="connsiteY7" fmla="*/ 61 h 1376547"/>
                <a:gd name="connsiteX8" fmla="*/ 1518694 w 2753140"/>
                <a:gd name="connsiteY8" fmla="*/ 1314382 h 1376547"/>
                <a:gd name="connsiteX9" fmla="*/ 1660789 w 2753140"/>
                <a:gd name="connsiteY9" fmla="*/ 61 h 1376547"/>
                <a:gd name="connsiteX10" fmla="*/ 2007144 w 2753140"/>
                <a:gd name="connsiteY10" fmla="*/ 1376546 h 1376547"/>
                <a:gd name="connsiteX11" fmla="*/ 2069310 w 2753140"/>
                <a:gd name="connsiteY11" fmla="*/ 8942 h 1376547"/>
                <a:gd name="connsiteX12" fmla="*/ 2397904 w 2753140"/>
                <a:gd name="connsiteY12" fmla="*/ 1278860 h 1376547"/>
                <a:gd name="connsiteX13" fmla="*/ 2451189 w 2753140"/>
                <a:gd name="connsiteY13" fmla="*/ 817071 h 1376547"/>
                <a:gd name="connsiteX14" fmla="*/ 2753140 w 2753140"/>
                <a:gd name="connsiteY14" fmla="*/ 710505 h 1376547"/>
                <a:gd name="connsiteX0" fmla="*/ 60 w 2753140"/>
                <a:gd name="connsiteY0" fmla="*/ 825952 h 1379649"/>
                <a:gd name="connsiteX1" fmla="*/ 133273 w 2753140"/>
                <a:gd name="connsiteY1" fmla="*/ 825950 h 1379649"/>
                <a:gd name="connsiteX2" fmla="*/ 337535 w 2753140"/>
                <a:gd name="connsiteY2" fmla="*/ 1234457 h 1379649"/>
                <a:gd name="connsiteX3" fmla="*/ 408581 w 2753140"/>
                <a:gd name="connsiteY3" fmla="*/ 346403 h 1379649"/>
                <a:gd name="connsiteX4" fmla="*/ 710532 w 2753140"/>
                <a:gd name="connsiteY4" fmla="*/ 1305501 h 1379649"/>
                <a:gd name="connsiteX5" fmla="*/ 834865 w 2753140"/>
                <a:gd name="connsiteY5" fmla="*/ 177672 h 1379649"/>
                <a:gd name="connsiteX6" fmla="*/ 1127935 w 2753140"/>
                <a:gd name="connsiteY6" fmla="*/ 1332143 h 1379649"/>
                <a:gd name="connsiteX7" fmla="*/ 1234505 w 2753140"/>
                <a:gd name="connsiteY7" fmla="*/ 61 h 1379649"/>
                <a:gd name="connsiteX8" fmla="*/ 1518694 w 2753140"/>
                <a:gd name="connsiteY8" fmla="*/ 1314382 h 1379649"/>
                <a:gd name="connsiteX9" fmla="*/ 1660789 w 2753140"/>
                <a:gd name="connsiteY9" fmla="*/ 61 h 1379649"/>
                <a:gd name="connsiteX10" fmla="*/ 2007144 w 2753140"/>
                <a:gd name="connsiteY10" fmla="*/ 1376546 h 1379649"/>
                <a:gd name="connsiteX11" fmla="*/ 2113715 w 2753140"/>
                <a:gd name="connsiteY11" fmla="*/ 399686 h 1379649"/>
                <a:gd name="connsiteX12" fmla="*/ 2397904 w 2753140"/>
                <a:gd name="connsiteY12" fmla="*/ 1278860 h 1379649"/>
                <a:gd name="connsiteX13" fmla="*/ 2451189 w 2753140"/>
                <a:gd name="connsiteY13" fmla="*/ 817071 h 1379649"/>
                <a:gd name="connsiteX14" fmla="*/ 2753140 w 2753140"/>
                <a:gd name="connsiteY14" fmla="*/ 710505 h 1379649"/>
                <a:gd name="connsiteX0" fmla="*/ 60 w 2753140"/>
                <a:gd name="connsiteY0" fmla="*/ 825897 h 1376911"/>
                <a:gd name="connsiteX1" fmla="*/ 133273 w 2753140"/>
                <a:gd name="connsiteY1" fmla="*/ 825895 h 1376911"/>
                <a:gd name="connsiteX2" fmla="*/ 337535 w 2753140"/>
                <a:gd name="connsiteY2" fmla="*/ 1234402 h 1376911"/>
                <a:gd name="connsiteX3" fmla="*/ 408581 w 2753140"/>
                <a:gd name="connsiteY3" fmla="*/ 346348 h 1376911"/>
                <a:gd name="connsiteX4" fmla="*/ 710532 w 2753140"/>
                <a:gd name="connsiteY4" fmla="*/ 1305446 h 1376911"/>
                <a:gd name="connsiteX5" fmla="*/ 834865 w 2753140"/>
                <a:gd name="connsiteY5" fmla="*/ 177617 h 1376911"/>
                <a:gd name="connsiteX6" fmla="*/ 1127935 w 2753140"/>
                <a:gd name="connsiteY6" fmla="*/ 1332088 h 1376911"/>
                <a:gd name="connsiteX7" fmla="*/ 1234505 w 2753140"/>
                <a:gd name="connsiteY7" fmla="*/ 6 h 1376911"/>
                <a:gd name="connsiteX8" fmla="*/ 1518694 w 2753140"/>
                <a:gd name="connsiteY8" fmla="*/ 1314327 h 1376911"/>
                <a:gd name="connsiteX9" fmla="*/ 1687432 w 2753140"/>
                <a:gd name="connsiteY9" fmla="*/ 257542 h 1376911"/>
                <a:gd name="connsiteX10" fmla="*/ 2007144 w 2753140"/>
                <a:gd name="connsiteY10" fmla="*/ 1376491 h 1376911"/>
                <a:gd name="connsiteX11" fmla="*/ 2113715 w 2753140"/>
                <a:gd name="connsiteY11" fmla="*/ 399631 h 1376911"/>
                <a:gd name="connsiteX12" fmla="*/ 2397904 w 2753140"/>
                <a:gd name="connsiteY12" fmla="*/ 1278805 h 1376911"/>
                <a:gd name="connsiteX13" fmla="*/ 2451189 w 2753140"/>
                <a:gd name="connsiteY13" fmla="*/ 817016 h 1376911"/>
                <a:gd name="connsiteX14" fmla="*/ 2753140 w 2753140"/>
                <a:gd name="connsiteY14" fmla="*/ 710450 h 1376911"/>
                <a:gd name="connsiteX0" fmla="*/ 60 w 2753140"/>
                <a:gd name="connsiteY0" fmla="*/ 825897 h 1332635"/>
                <a:gd name="connsiteX1" fmla="*/ 133273 w 2753140"/>
                <a:gd name="connsiteY1" fmla="*/ 825895 h 1332635"/>
                <a:gd name="connsiteX2" fmla="*/ 337535 w 2753140"/>
                <a:gd name="connsiteY2" fmla="*/ 1234402 h 1332635"/>
                <a:gd name="connsiteX3" fmla="*/ 408581 w 2753140"/>
                <a:gd name="connsiteY3" fmla="*/ 346348 h 1332635"/>
                <a:gd name="connsiteX4" fmla="*/ 710532 w 2753140"/>
                <a:gd name="connsiteY4" fmla="*/ 1305446 h 1332635"/>
                <a:gd name="connsiteX5" fmla="*/ 834865 w 2753140"/>
                <a:gd name="connsiteY5" fmla="*/ 177617 h 1332635"/>
                <a:gd name="connsiteX6" fmla="*/ 1127935 w 2753140"/>
                <a:gd name="connsiteY6" fmla="*/ 1332088 h 1332635"/>
                <a:gd name="connsiteX7" fmla="*/ 1234505 w 2753140"/>
                <a:gd name="connsiteY7" fmla="*/ 6 h 1332635"/>
                <a:gd name="connsiteX8" fmla="*/ 1518694 w 2753140"/>
                <a:gd name="connsiteY8" fmla="*/ 1314327 h 1332635"/>
                <a:gd name="connsiteX9" fmla="*/ 1687432 w 2753140"/>
                <a:gd name="connsiteY9" fmla="*/ 257542 h 1332635"/>
                <a:gd name="connsiteX10" fmla="*/ 2007144 w 2753140"/>
                <a:gd name="connsiteY10" fmla="*/ 1252163 h 1332635"/>
                <a:gd name="connsiteX11" fmla="*/ 2113715 w 2753140"/>
                <a:gd name="connsiteY11" fmla="*/ 399631 h 1332635"/>
                <a:gd name="connsiteX12" fmla="*/ 2397904 w 2753140"/>
                <a:gd name="connsiteY12" fmla="*/ 1278805 h 1332635"/>
                <a:gd name="connsiteX13" fmla="*/ 2451189 w 2753140"/>
                <a:gd name="connsiteY13" fmla="*/ 817016 h 1332635"/>
                <a:gd name="connsiteX14" fmla="*/ 2753140 w 2753140"/>
                <a:gd name="connsiteY14" fmla="*/ 710450 h 1332635"/>
                <a:gd name="connsiteX0" fmla="*/ 60 w 2753140"/>
                <a:gd name="connsiteY0" fmla="*/ 825897 h 1332644"/>
                <a:gd name="connsiteX1" fmla="*/ 133273 w 2753140"/>
                <a:gd name="connsiteY1" fmla="*/ 825895 h 1332644"/>
                <a:gd name="connsiteX2" fmla="*/ 337535 w 2753140"/>
                <a:gd name="connsiteY2" fmla="*/ 1234402 h 1332644"/>
                <a:gd name="connsiteX3" fmla="*/ 408581 w 2753140"/>
                <a:gd name="connsiteY3" fmla="*/ 346348 h 1332644"/>
                <a:gd name="connsiteX4" fmla="*/ 701651 w 2753140"/>
                <a:gd name="connsiteY4" fmla="*/ 1198880 h 1332644"/>
                <a:gd name="connsiteX5" fmla="*/ 834865 w 2753140"/>
                <a:gd name="connsiteY5" fmla="*/ 177617 h 1332644"/>
                <a:gd name="connsiteX6" fmla="*/ 1127935 w 2753140"/>
                <a:gd name="connsiteY6" fmla="*/ 1332088 h 1332644"/>
                <a:gd name="connsiteX7" fmla="*/ 1234505 w 2753140"/>
                <a:gd name="connsiteY7" fmla="*/ 6 h 1332644"/>
                <a:gd name="connsiteX8" fmla="*/ 1518694 w 2753140"/>
                <a:gd name="connsiteY8" fmla="*/ 1314327 h 1332644"/>
                <a:gd name="connsiteX9" fmla="*/ 1687432 w 2753140"/>
                <a:gd name="connsiteY9" fmla="*/ 257542 h 1332644"/>
                <a:gd name="connsiteX10" fmla="*/ 2007144 w 2753140"/>
                <a:gd name="connsiteY10" fmla="*/ 1252163 h 1332644"/>
                <a:gd name="connsiteX11" fmla="*/ 2113715 w 2753140"/>
                <a:gd name="connsiteY11" fmla="*/ 399631 h 1332644"/>
                <a:gd name="connsiteX12" fmla="*/ 2397904 w 2753140"/>
                <a:gd name="connsiteY12" fmla="*/ 1278805 h 1332644"/>
                <a:gd name="connsiteX13" fmla="*/ 2451189 w 2753140"/>
                <a:gd name="connsiteY13" fmla="*/ 817016 h 1332644"/>
                <a:gd name="connsiteX14" fmla="*/ 2753140 w 2753140"/>
                <a:gd name="connsiteY14" fmla="*/ 710450 h 1332644"/>
                <a:gd name="connsiteX0" fmla="*/ 60 w 2753140"/>
                <a:gd name="connsiteY0" fmla="*/ 825897 h 1332644"/>
                <a:gd name="connsiteX1" fmla="*/ 133273 w 2753140"/>
                <a:gd name="connsiteY1" fmla="*/ 825895 h 1332644"/>
                <a:gd name="connsiteX2" fmla="*/ 337535 w 2753140"/>
                <a:gd name="connsiteY2" fmla="*/ 1127836 h 1332644"/>
                <a:gd name="connsiteX3" fmla="*/ 408581 w 2753140"/>
                <a:gd name="connsiteY3" fmla="*/ 346348 h 1332644"/>
                <a:gd name="connsiteX4" fmla="*/ 701651 w 2753140"/>
                <a:gd name="connsiteY4" fmla="*/ 1198880 h 1332644"/>
                <a:gd name="connsiteX5" fmla="*/ 834865 w 2753140"/>
                <a:gd name="connsiteY5" fmla="*/ 177617 h 1332644"/>
                <a:gd name="connsiteX6" fmla="*/ 1127935 w 2753140"/>
                <a:gd name="connsiteY6" fmla="*/ 1332088 h 1332644"/>
                <a:gd name="connsiteX7" fmla="*/ 1234505 w 2753140"/>
                <a:gd name="connsiteY7" fmla="*/ 6 h 1332644"/>
                <a:gd name="connsiteX8" fmla="*/ 1518694 w 2753140"/>
                <a:gd name="connsiteY8" fmla="*/ 1314327 h 1332644"/>
                <a:gd name="connsiteX9" fmla="*/ 1687432 w 2753140"/>
                <a:gd name="connsiteY9" fmla="*/ 257542 h 1332644"/>
                <a:gd name="connsiteX10" fmla="*/ 2007144 w 2753140"/>
                <a:gd name="connsiteY10" fmla="*/ 1252163 h 1332644"/>
                <a:gd name="connsiteX11" fmla="*/ 2113715 w 2753140"/>
                <a:gd name="connsiteY11" fmla="*/ 399631 h 1332644"/>
                <a:gd name="connsiteX12" fmla="*/ 2397904 w 2753140"/>
                <a:gd name="connsiteY12" fmla="*/ 1278805 h 1332644"/>
                <a:gd name="connsiteX13" fmla="*/ 2451189 w 2753140"/>
                <a:gd name="connsiteY13" fmla="*/ 817016 h 1332644"/>
                <a:gd name="connsiteX14" fmla="*/ 2753140 w 2753140"/>
                <a:gd name="connsiteY14" fmla="*/ 710450 h 1332644"/>
                <a:gd name="connsiteX0" fmla="*/ 60 w 2753140"/>
                <a:gd name="connsiteY0" fmla="*/ 825897 h 1332644"/>
                <a:gd name="connsiteX1" fmla="*/ 133273 w 2753140"/>
                <a:gd name="connsiteY1" fmla="*/ 825895 h 1332644"/>
                <a:gd name="connsiteX2" fmla="*/ 337535 w 2753140"/>
                <a:gd name="connsiteY2" fmla="*/ 1127836 h 1332644"/>
                <a:gd name="connsiteX3" fmla="*/ 408581 w 2753140"/>
                <a:gd name="connsiteY3" fmla="*/ 346348 h 1332644"/>
                <a:gd name="connsiteX4" fmla="*/ 701651 w 2753140"/>
                <a:gd name="connsiteY4" fmla="*/ 1198880 h 1332644"/>
                <a:gd name="connsiteX5" fmla="*/ 834865 w 2753140"/>
                <a:gd name="connsiteY5" fmla="*/ 177617 h 1332644"/>
                <a:gd name="connsiteX6" fmla="*/ 1127935 w 2753140"/>
                <a:gd name="connsiteY6" fmla="*/ 1332088 h 1332644"/>
                <a:gd name="connsiteX7" fmla="*/ 1234505 w 2753140"/>
                <a:gd name="connsiteY7" fmla="*/ 6 h 1332644"/>
                <a:gd name="connsiteX8" fmla="*/ 1518694 w 2753140"/>
                <a:gd name="connsiteY8" fmla="*/ 1314327 h 1332644"/>
                <a:gd name="connsiteX9" fmla="*/ 1687432 w 2753140"/>
                <a:gd name="connsiteY9" fmla="*/ 257542 h 1332644"/>
                <a:gd name="connsiteX10" fmla="*/ 2007144 w 2753140"/>
                <a:gd name="connsiteY10" fmla="*/ 1252163 h 1332644"/>
                <a:gd name="connsiteX11" fmla="*/ 2113715 w 2753140"/>
                <a:gd name="connsiteY11" fmla="*/ 399631 h 1332644"/>
                <a:gd name="connsiteX12" fmla="*/ 2397904 w 2753140"/>
                <a:gd name="connsiteY12" fmla="*/ 1278805 h 1332644"/>
                <a:gd name="connsiteX13" fmla="*/ 2522237 w 2753140"/>
                <a:gd name="connsiteY13" fmla="*/ 790375 h 1332644"/>
                <a:gd name="connsiteX14" fmla="*/ 2753140 w 2753140"/>
                <a:gd name="connsiteY14" fmla="*/ 710450 h 1332644"/>
                <a:gd name="connsiteX0" fmla="*/ 31 w 2850801"/>
                <a:gd name="connsiteY0" fmla="*/ 1394252 h 1394252"/>
                <a:gd name="connsiteX1" fmla="*/ 230934 w 2850801"/>
                <a:gd name="connsiteY1" fmla="*/ 825895 h 1394252"/>
                <a:gd name="connsiteX2" fmla="*/ 435196 w 2850801"/>
                <a:gd name="connsiteY2" fmla="*/ 1127836 h 1394252"/>
                <a:gd name="connsiteX3" fmla="*/ 506242 w 2850801"/>
                <a:gd name="connsiteY3" fmla="*/ 346348 h 1394252"/>
                <a:gd name="connsiteX4" fmla="*/ 799312 w 2850801"/>
                <a:gd name="connsiteY4" fmla="*/ 1198880 h 1394252"/>
                <a:gd name="connsiteX5" fmla="*/ 932526 w 2850801"/>
                <a:gd name="connsiteY5" fmla="*/ 177617 h 1394252"/>
                <a:gd name="connsiteX6" fmla="*/ 1225596 w 2850801"/>
                <a:gd name="connsiteY6" fmla="*/ 1332088 h 1394252"/>
                <a:gd name="connsiteX7" fmla="*/ 1332166 w 2850801"/>
                <a:gd name="connsiteY7" fmla="*/ 6 h 1394252"/>
                <a:gd name="connsiteX8" fmla="*/ 1616355 w 2850801"/>
                <a:gd name="connsiteY8" fmla="*/ 1314327 h 1394252"/>
                <a:gd name="connsiteX9" fmla="*/ 1785093 w 2850801"/>
                <a:gd name="connsiteY9" fmla="*/ 257542 h 1394252"/>
                <a:gd name="connsiteX10" fmla="*/ 2104805 w 2850801"/>
                <a:gd name="connsiteY10" fmla="*/ 1252163 h 1394252"/>
                <a:gd name="connsiteX11" fmla="*/ 2211376 w 2850801"/>
                <a:gd name="connsiteY11" fmla="*/ 399631 h 1394252"/>
                <a:gd name="connsiteX12" fmla="*/ 2495565 w 2850801"/>
                <a:gd name="connsiteY12" fmla="*/ 1278805 h 1394252"/>
                <a:gd name="connsiteX13" fmla="*/ 2619898 w 2850801"/>
                <a:gd name="connsiteY13" fmla="*/ 790375 h 1394252"/>
                <a:gd name="connsiteX14" fmla="*/ 2850801 w 2850801"/>
                <a:gd name="connsiteY14" fmla="*/ 710450 h 1394252"/>
                <a:gd name="connsiteX0" fmla="*/ 31 w 2850801"/>
                <a:gd name="connsiteY0" fmla="*/ 1394252 h 1394252"/>
                <a:gd name="connsiteX1" fmla="*/ 230934 w 2850801"/>
                <a:gd name="connsiteY1" fmla="*/ 825895 h 1394252"/>
                <a:gd name="connsiteX2" fmla="*/ 435196 w 2850801"/>
                <a:gd name="connsiteY2" fmla="*/ 1127836 h 1394252"/>
                <a:gd name="connsiteX3" fmla="*/ 506242 w 2850801"/>
                <a:gd name="connsiteY3" fmla="*/ 346348 h 1394252"/>
                <a:gd name="connsiteX4" fmla="*/ 799312 w 2850801"/>
                <a:gd name="connsiteY4" fmla="*/ 1198880 h 1394252"/>
                <a:gd name="connsiteX5" fmla="*/ 932526 w 2850801"/>
                <a:gd name="connsiteY5" fmla="*/ 177617 h 1394252"/>
                <a:gd name="connsiteX6" fmla="*/ 1225596 w 2850801"/>
                <a:gd name="connsiteY6" fmla="*/ 1332088 h 1394252"/>
                <a:gd name="connsiteX7" fmla="*/ 1332166 w 2850801"/>
                <a:gd name="connsiteY7" fmla="*/ 6 h 1394252"/>
                <a:gd name="connsiteX8" fmla="*/ 1616355 w 2850801"/>
                <a:gd name="connsiteY8" fmla="*/ 1314327 h 1394252"/>
                <a:gd name="connsiteX9" fmla="*/ 1785093 w 2850801"/>
                <a:gd name="connsiteY9" fmla="*/ 257542 h 1394252"/>
                <a:gd name="connsiteX10" fmla="*/ 2104805 w 2850801"/>
                <a:gd name="connsiteY10" fmla="*/ 1252163 h 1394252"/>
                <a:gd name="connsiteX11" fmla="*/ 2211376 w 2850801"/>
                <a:gd name="connsiteY11" fmla="*/ 399631 h 1394252"/>
                <a:gd name="connsiteX12" fmla="*/ 2495565 w 2850801"/>
                <a:gd name="connsiteY12" fmla="*/ 1278805 h 1394252"/>
                <a:gd name="connsiteX13" fmla="*/ 2619898 w 2850801"/>
                <a:gd name="connsiteY13" fmla="*/ 790375 h 1394252"/>
                <a:gd name="connsiteX14" fmla="*/ 2850801 w 2850801"/>
                <a:gd name="connsiteY14" fmla="*/ 710450 h 1394252"/>
                <a:gd name="connsiteX0" fmla="*/ 31 w 3081704"/>
                <a:gd name="connsiteY0" fmla="*/ 1394252 h 1394252"/>
                <a:gd name="connsiteX1" fmla="*/ 230934 w 3081704"/>
                <a:gd name="connsiteY1" fmla="*/ 825895 h 1394252"/>
                <a:gd name="connsiteX2" fmla="*/ 435196 w 3081704"/>
                <a:gd name="connsiteY2" fmla="*/ 1127836 h 1394252"/>
                <a:gd name="connsiteX3" fmla="*/ 506242 w 3081704"/>
                <a:gd name="connsiteY3" fmla="*/ 346348 h 1394252"/>
                <a:gd name="connsiteX4" fmla="*/ 799312 w 3081704"/>
                <a:gd name="connsiteY4" fmla="*/ 1198880 h 1394252"/>
                <a:gd name="connsiteX5" fmla="*/ 932526 w 3081704"/>
                <a:gd name="connsiteY5" fmla="*/ 177617 h 1394252"/>
                <a:gd name="connsiteX6" fmla="*/ 1225596 w 3081704"/>
                <a:gd name="connsiteY6" fmla="*/ 1332088 h 1394252"/>
                <a:gd name="connsiteX7" fmla="*/ 1332166 w 3081704"/>
                <a:gd name="connsiteY7" fmla="*/ 6 h 1394252"/>
                <a:gd name="connsiteX8" fmla="*/ 1616355 w 3081704"/>
                <a:gd name="connsiteY8" fmla="*/ 1314327 h 1394252"/>
                <a:gd name="connsiteX9" fmla="*/ 1785093 w 3081704"/>
                <a:gd name="connsiteY9" fmla="*/ 257542 h 1394252"/>
                <a:gd name="connsiteX10" fmla="*/ 2104805 w 3081704"/>
                <a:gd name="connsiteY10" fmla="*/ 1252163 h 1394252"/>
                <a:gd name="connsiteX11" fmla="*/ 2211376 w 3081704"/>
                <a:gd name="connsiteY11" fmla="*/ 399631 h 1394252"/>
                <a:gd name="connsiteX12" fmla="*/ 2495565 w 3081704"/>
                <a:gd name="connsiteY12" fmla="*/ 1278805 h 1394252"/>
                <a:gd name="connsiteX13" fmla="*/ 2619898 w 3081704"/>
                <a:gd name="connsiteY13" fmla="*/ 790375 h 1394252"/>
                <a:gd name="connsiteX14" fmla="*/ 3081704 w 3081704"/>
                <a:gd name="connsiteY14" fmla="*/ 1340969 h 1394252"/>
                <a:gd name="connsiteX0" fmla="*/ 31 w 3081704"/>
                <a:gd name="connsiteY0" fmla="*/ 1394252 h 1394252"/>
                <a:gd name="connsiteX1" fmla="*/ 230934 w 3081704"/>
                <a:gd name="connsiteY1" fmla="*/ 825895 h 1394252"/>
                <a:gd name="connsiteX2" fmla="*/ 435196 w 3081704"/>
                <a:gd name="connsiteY2" fmla="*/ 1127836 h 1394252"/>
                <a:gd name="connsiteX3" fmla="*/ 506242 w 3081704"/>
                <a:gd name="connsiteY3" fmla="*/ 346348 h 1394252"/>
                <a:gd name="connsiteX4" fmla="*/ 799312 w 3081704"/>
                <a:gd name="connsiteY4" fmla="*/ 1198880 h 1394252"/>
                <a:gd name="connsiteX5" fmla="*/ 932526 w 3081704"/>
                <a:gd name="connsiteY5" fmla="*/ 177617 h 1394252"/>
                <a:gd name="connsiteX6" fmla="*/ 1225596 w 3081704"/>
                <a:gd name="connsiteY6" fmla="*/ 1332088 h 1394252"/>
                <a:gd name="connsiteX7" fmla="*/ 1332166 w 3081704"/>
                <a:gd name="connsiteY7" fmla="*/ 6 h 1394252"/>
                <a:gd name="connsiteX8" fmla="*/ 1616355 w 3081704"/>
                <a:gd name="connsiteY8" fmla="*/ 1314327 h 1394252"/>
                <a:gd name="connsiteX9" fmla="*/ 1785093 w 3081704"/>
                <a:gd name="connsiteY9" fmla="*/ 257542 h 1394252"/>
                <a:gd name="connsiteX10" fmla="*/ 2104805 w 3081704"/>
                <a:gd name="connsiteY10" fmla="*/ 1252163 h 1394252"/>
                <a:gd name="connsiteX11" fmla="*/ 2211376 w 3081704"/>
                <a:gd name="connsiteY11" fmla="*/ 399631 h 1394252"/>
                <a:gd name="connsiteX12" fmla="*/ 2495565 w 3081704"/>
                <a:gd name="connsiteY12" fmla="*/ 1278805 h 1394252"/>
                <a:gd name="connsiteX13" fmla="*/ 2655421 w 3081704"/>
                <a:gd name="connsiteY13" fmla="*/ 790375 h 1394252"/>
                <a:gd name="connsiteX14" fmla="*/ 3081704 w 3081704"/>
                <a:gd name="connsiteY14" fmla="*/ 1340969 h 1394252"/>
                <a:gd name="connsiteX0" fmla="*/ 31 w 3081704"/>
                <a:gd name="connsiteY0" fmla="*/ 1394252 h 1394252"/>
                <a:gd name="connsiteX1" fmla="*/ 230934 w 3081704"/>
                <a:gd name="connsiteY1" fmla="*/ 825895 h 1394252"/>
                <a:gd name="connsiteX2" fmla="*/ 435196 w 3081704"/>
                <a:gd name="connsiteY2" fmla="*/ 1127836 h 1394252"/>
                <a:gd name="connsiteX3" fmla="*/ 506242 w 3081704"/>
                <a:gd name="connsiteY3" fmla="*/ 346348 h 1394252"/>
                <a:gd name="connsiteX4" fmla="*/ 799312 w 3081704"/>
                <a:gd name="connsiteY4" fmla="*/ 1198880 h 1394252"/>
                <a:gd name="connsiteX5" fmla="*/ 932526 w 3081704"/>
                <a:gd name="connsiteY5" fmla="*/ 177617 h 1394252"/>
                <a:gd name="connsiteX6" fmla="*/ 1225596 w 3081704"/>
                <a:gd name="connsiteY6" fmla="*/ 1332088 h 1394252"/>
                <a:gd name="connsiteX7" fmla="*/ 1332166 w 3081704"/>
                <a:gd name="connsiteY7" fmla="*/ 6 h 1394252"/>
                <a:gd name="connsiteX8" fmla="*/ 1616355 w 3081704"/>
                <a:gd name="connsiteY8" fmla="*/ 1314327 h 1394252"/>
                <a:gd name="connsiteX9" fmla="*/ 1785093 w 3081704"/>
                <a:gd name="connsiteY9" fmla="*/ 257542 h 1394252"/>
                <a:gd name="connsiteX10" fmla="*/ 2104805 w 3081704"/>
                <a:gd name="connsiteY10" fmla="*/ 1252163 h 1394252"/>
                <a:gd name="connsiteX11" fmla="*/ 2211376 w 3081704"/>
                <a:gd name="connsiteY11" fmla="*/ 399631 h 1394252"/>
                <a:gd name="connsiteX12" fmla="*/ 2415636 w 3081704"/>
                <a:gd name="connsiteY12" fmla="*/ 1234402 h 1394252"/>
                <a:gd name="connsiteX13" fmla="*/ 2655421 w 3081704"/>
                <a:gd name="connsiteY13" fmla="*/ 790375 h 1394252"/>
                <a:gd name="connsiteX14" fmla="*/ 3081704 w 3081704"/>
                <a:gd name="connsiteY14" fmla="*/ 1340969 h 1394252"/>
                <a:gd name="connsiteX0" fmla="*/ 31 w 3081704"/>
                <a:gd name="connsiteY0" fmla="*/ 1394252 h 1394252"/>
                <a:gd name="connsiteX1" fmla="*/ 230934 w 3081704"/>
                <a:gd name="connsiteY1" fmla="*/ 923581 h 1394252"/>
                <a:gd name="connsiteX2" fmla="*/ 435196 w 3081704"/>
                <a:gd name="connsiteY2" fmla="*/ 1127836 h 1394252"/>
                <a:gd name="connsiteX3" fmla="*/ 506242 w 3081704"/>
                <a:gd name="connsiteY3" fmla="*/ 346348 h 1394252"/>
                <a:gd name="connsiteX4" fmla="*/ 799312 w 3081704"/>
                <a:gd name="connsiteY4" fmla="*/ 1198880 h 1394252"/>
                <a:gd name="connsiteX5" fmla="*/ 932526 w 3081704"/>
                <a:gd name="connsiteY5" fmla="*/ 177617 h 1394252"/>
                <a:gd name="connsiteX6" fmla="*/ 1225596 w 3081704"/>
                <a:gd name="connsiteY6" fmla="*/ 1332088 h 1394252"/>
                <a:gd name="connsiteX7" fmla="*/ 1332166 w 3081704"/>
                <a:gd name="connsiteY7" fmla="*/ 6 h 1394252"/>
                <a:gd name="connsiteX8" fmla="*/ 1616355 w 3081704"/>
                <a:gd name="connsiteY8" fmla="*/ 1314327 h 1394252"/>
                <a:gd name="connsiteX9" fmla="*/ 1785093 w 3081704"/>
                <a:gd name="connsiteY9" fmla="*/ 257542 h 1394252"/>
                <a:gd name="connsiteX10" fmla="*/ 2104805 w 3081704"/>
                <a:gd name="connsiteY10" fmla="*/ 1252163 h 1394252"/>
                <a:gd name="connsiteX11" fmla="*/ 2211376 w 3081704"/>
                <a:gd name="connsiteY11" fmla="*/ 399631 h 1394252"/>
                <a:gd name="connsiteX12" fmla="*/ 2415636 w 3081704"/>
                <a:gd name="connsiteY12" fmla="*/ 1234402 h 1394252"/>
                <a:gd name="connsiteX13" fmla="*/ 2655421 w 3081704"/>
                <a:gd name="connsiteY13" fmla="*/ 790375 h 1394252"/>
                <a:gd name="connsiteX14" fmla="*/ 3081704 w 3081704"/>
                <a:gd name="connsiteY14" fmla="*/ 1340969 h 1394252"/>
                <a:gd name="connsiteX0" fmla="*/ 31 w 3081704"/>
                <a:gd name="connsiteY0" fmla="*/ 1394252 h 1394252"/>
                <a:gd name="connsiteX1" fmla="*/ 230934 w 3081704"/>
                <a:gd name="connsiteY1" fmla="*/ 923581 h 1394252"/>
                <a:gd name="connsiteX2" fmla="*/ 435196 w 3081704"/>
                <a:gd name="connsiteY2" fmla="*/ 1127836 h 1394252"/>
                <a:gd name="connsiteX3" fmla="*/ 506242 w 3081704"/>
                <a:gd name="connsiteY3" fmla="*/ 346348 h 1394252"/>
                <a:gd name="connsiteX4" fmla="*/ 799312 w 3081704"/>
                <a:gd name="connsiteY4" fmla="*/ 1198880 h 1394252"/>
                <a:gd name="connsiteX5" fmla="*/ 932526 w 3081704"/>
                <a:gd name="connsiteY5" fmla="*/ 177617 h 1394252"/>
                <a:gd name="connsiteX6" fmla="*/ 1225596 w 3081704"/>
                <a:gd name="connsiteY6" fmla="*/ 1332088 h 1394252"/>
                <a:gd name="connsiteX7" fmla="*/ 1332166 w 3081704"/>
                <a:gd name="connsiteY7" fmla="*/ 6 h 1394252"/>
                <a:gd name="connsiteX8" fmla="*/ 1616355 w 3081704"/>
                <a:gd name="connsiteY8" fmla="*/ 1314327 h 1394252"/>
                <a:gd name="connsiteX9" fmla="*/ 1785093 w 3081704"/>
                <a:gd name="connsiteY9" fmla="*/ 257542 h 1394252"/>
                <a:gd name="connsiteX10" fmla="*/ 2104805 w 3081704"/>
                <a:gd name="connsiteY10" fmla="*/ 1252163 h 1394252"/>
                <a:gd name="connsiteX11" fmla="*/ 2211376 w 3081704"/>
                <a:gd name="connsiteY11" fmla="*/ 399631 h 1394252"/>
                <a:gd name="connsiteX12" fmla="*/ 2415636 w 3081704"/>
                <a:gd name="connsiteY12" fmla="*/ 1234402 h 1394252"/>
                <a:gd name="connsiteX13" fmla="*/ 2708706 w 3081704"/>
                <a:gd name="connsiteY13" fmla="*/ 905822 h 1394252"/>
                <a:gd name="connsiteX14" fmla="*/ 3081704 w 3081704"/>
                <a:gd name="connsiteY14" fmla="*/ 1340969 h 1394252"/>
                <a:gd name="connsiteX0" fmla="*/ 17104 w 3098777"/>
                <a:gd name="connsiteY0" fmla="*/ 1394252 h 1436130"/>
                <a:gd name="connsiteX1" fmla="*/ 17104 w 3098777"/>
                <a:gd name="connsiteY1" fmla="*/ 1403132 h 1436130"/>
                <a:gd name="connsiteX2" fmla="*/ 248007 w 3098777"/>
                <a:gd name="connsiteY2" fmla="*/ 923581 h 1436130"/>
                <a:gd name="connsiteX3" fmla="*/ 452269 w 3098777"/>
                <a:gd name="connsiteY3" fmla="*/ 1127836 h 1436130"/>
                <a:gd name="connsiteX4" fmla="*/ 523315 w 3098777"/>
                <a:gd name="connsiteY4" fmla="*/ 346348 h 1436130"/>
                <a:gd name="connsiteX5" fmla="*/ 816385 w 3098777"/>
                <a:gd name="connsiteY5" fmla="*/ 1198880 h 1436130"/>
                <a:gd name="connsiteX6" fmla="*/ 949599 w 3098777"/>
                <a:gd name="connsiteY6" fmla="*/ 177617 h 1436130"/>
                <a:gd name="connsiteX7" fmla="*/ 1242669 w 3098777"/>
                <a:gd name="connsiteY7" fmla="*/ 1332088 h 1436130"/>
                <a:gd name="connsiteX8" fmla="*/ 1349239 w 3098777"/>
                <a:gd name="connsiteY8" fmla="*/ 6 h 1436130"/>
                <a:gd name="connsiteX9" fmla="*/ 1633428 w 3098777"/>
                <a:gd name="connsiteY9" fmla="*/ 1314327 h 1436130"/>
                <a:gd name="connsiteX10" fmla="*/ 1802166 w 3098777"/>
                <a:gd name="connsiteY10" fmla="*/ 257542 h 1436130"/>
                <a:gd name="connsiteX11" fmla="*/ 2121878 w 3098777"/>
                <a:gd name="connsiteY11" fmla="*/ 1252163 h 1436130"/>
                <a:gd name="connsiteX12" fmla="*/ 2228449 w 3098777"/>
                <a:gd name="connsiteY12" fmla="*/ 399631 h 1436130"/>
                <a:gd name="connsiteX13" fmla="*/ 2432709 w 3098777"/>
                <a:gd name="connsiteY13" fmla="*/ 1234402 h 1436130"/>
                <a:gd name="connsiteX14" fmla="*/ 2725779 w 3098777"/>
                <a:gd name="connsiteY14" fmla="*/ 905822 h 1436130"/>
                <a:gd name="connsiteX15" fmla="*/ 3098777 w 3098777"/>
                <a:gd name="connsiteY15" fmla="*/ 1340969 h 1436130"/>
                <a:gd name="connsiteX0" fmla="*/ 0 w 3081673"/>
                <a:gd name="connsiteY0" fmla="*/ 1394252 h 1394276"/>
                <a:gd name="connsiteX1" fmla="*/ 106571 w 3081673"/>
                <a:gd name="connsiteY1" fmla="*/ 1252163 h 1394276"/>
                <a:gd name="connsiteX2" fmla="*/ 230903 w 3081673"/>
                <a:gd name="connsiteY2" fmla="*/ 923581 h 1394276"/>
                <a:gd name="connsiteX3" fmla="*/ 435165 w 3081673"/>
                <a:gd name="connsiteY3" fmla="*/ 1127836 h 1394276"/>
                <a:gd name="connsiteX4" fmla="*/ 506211 w 3081673"/>
                <a:gd name="connsiteY4" fmla="*/ 346348 h 1394276"/>
                <a:gd name="connsiteX5" fmla="*/ 799281 w 3081673"/>
                <a:gd name="connsiteY5" fmla="*/ 1198880 h 1394276"/>
                <a:gd name="connsiteX6" fmla="*/ 932495 w 3081673"/>
                <a:gd name="connsiteY6" fmla="*/ 177617 h 1394276"/>
                <a:gd name="connsiteX7" fmla="*/ 1225565 w 3081673"/>
                <a:gd name="connsiteY7" fmla="*/ 1332088 h 1394276"/>
                <a:gd name="connsiteX8" fmla="*/ 1332135 w 3081673"/>
                <a:gd name="connsiteY8" fmla="*/ 6 h 1394276"/>
                <a:gd name="connsiteX9" fmla="*/ 1616324 w 3081673"/>
                <a:gd name="connsiteY9" fmla="*/ 1314327 h 1394276"/>
                <a:gd name="connsiteX10" fmla="*/ 1785062 w 3081673"/>
                <a:gd name="connsiteY10" fmla="*/ 257542 h 1394276"/>
                <a:gd name="connsiteX11" fmla="*/ 2104774 w 3081673"/>
                <a:gd name="connsiteY11" fmla="*/ 1252163 h 1394276"/>
                <a:gd name="connsiteX12" fmla="*/ 2211345 w 3081673"/>
                <a:gd name="connsiteY12" fmla="*/ 399631 h 1394276"/>
                <a:gd name="connsiteX13" fmla="*/ 2415605 w 3081673"/>
                <a:gd name="connsiteY13" fmla="*/ 1234402 h 1394276"/>
                <a:gd name="connsiteX14" fmla="*/ 2708675 w 3081673"/>
                <a:gd name="connsiteY14" fmla="*/ 905822 h 1394276"/>
                <a:gd name="connsiteX15" fmla="*/ 3081673 w 3081673"/>
                <a:gd name="connsiteY15" fmla="*/ 1340969 h 1394276"/>
                <a:gd name="connsiteX0" fmla="*/ 0 w 3419147"/>
                <a:gd name="connsiteY0" fmla="*/ 1474177 h 1474188"/>
                <a:gd name="connsiteX1" fmla="*/ 444045 w 3419147"/>
                <a:gd name="connsiteY1" fmla="*/ 1252163 h 1474188"/>
                <a:gd name="connsiteX2" fmla="*/ 568377 w 3419147"/>
                <a:gd name="connsiteY2" fmla="*/ 923581 h 1474188"/>
                <a:gd name="connsiteX3" fmla="*/ 772639 w 3419147"/>
                <a:gd name="connsiteY3" fmla="*/ 1127836 h 1474188"/>
                <a:gd name="connsiteX4" fmla="*/ 843685 w 3419147"/>
                <a:gd name="connsiteY4" fmla="*/ 346348 h 1474188"/>
                <a:gd name="connsiteX5" fmla="*/ 1136755 w 3419147"/>
                <a:gd name="connsiteY5" fmla="*/ 1198880 h 1474188"/>
                <a:gd name="connsiteX6" fmla="*/ 1269969 w 3419147"/>
                <a:gd name="connsiteY6" fmla="*/ 177617 h 1474188"/>
                <a:gd name="connsiteX7" fmla="*/ 1563039 w 3419147"/>
                <a:gd name="connsiteY7" fmla="*/ 1332088 h 1474188"/>
                <a:gd name="connsiteX8" fmla="*/ 1669609 w 3419147"/>
                <a:gd name="connsiteY8" fmla="*/ 6 h 1474188"/>
                <a:gd name="connsiteX9" fmla="*/ 1953798 w 3419147"/>
                <a:gd name="connsiteY9" fmla="*/ 1314327 h 1474188"/>
                <a:gd name="connsiteX10" fmla="*/ 2122536 w 3419147"/>
                <a:gd name="connsiteY10" fmla="*/ 257542 h 1474188"/>
                <a:gd name="connsiteX11" fmla="*/ 2442248 w 3419147"/>
                <a:gd name="connsiteY11" fmla="*/ 1252163 h 1474188"/>
                <a:gd name="connsiteX12" fmla="*/ 2548819 w 3419147"/>
                <a:gd name="connsiteY12" fmla="*/ 399631 h 1474188"/>
                <a:gd name="connsiteX13" fmla="*/ 2753079 w 3419147"/>
                <a:gd name="connsiteY13" fmla="*/ 1234402 h 1474188"/>
                <a:gd name="connsiteX14" fmla="*/ 3046149 w 3419147"/>
                <a:gd name="connsiteY14" fmla="*/ 905822 h 1474188"/>
                <a:gd name="connsiteX15" fmla="*/ 3419147 w 3419147"/>
                <a:gd name="connsiteY15" fmla="*/ 1340969 h 1474188"/>
                <a:gd name="connsiteX0" fmla="*/ 0 w 3419147"/>
                <a:gd name="connsiteY0" fmla="*/ 1474177 h 1474188"/>
                <a:gd name="connsiteX1" fmla="*/ 444045 w 3419147"/>
                <a:gd name="connsiteY1" fmla="*/ 1252163 h 1474188"/>
                <a:gd name="connsiteX2" fmla="*/ 568377 w 3419147"/>
                <a:gd name="connsiteY2" fmla="*/ 923581 h 1474188"/>
                <a:gd name="connsiteX3" fmla="*/ 772639 w 3419147"/>
                <a:gd name="connsiteY3" fmla="*/ 1127836 h 1474188"/>
                <a:gd name="connsiteX4" fmla="*/ 843685 w 3419147"/>
                <a:gd name="connsiteY4" fmla="*/ 346348 h 1474188"/>
                <a:gd name="connsiteX5" fmla="*/ 1136755 w 3419147"/>
                <a:gd name="connsiteY5" fmla="*/ 1198880 h 1474188"/>
                <a:gd name="connsiteX6" fmla="*/ 1269969 w 3419147"/>
                <a:gd name="connsiteY6" fmla="*/ 177617 h 1474188"/>
                <a:gd name="connsiteX7" fmla="*/ 1563039 w 3419147"/>
                <a:gd name="connsiteY7" fmla="*/ 1332088 h 1474188"/>
                <a:gd name="connsiteX8" fmla="*/ 1669609 w 3419147"/>
                <a:gd name="connsiteY8" fmla="*/ 6 h 1474188"/>
                <a:gd name="connsiteX9" fmla="*/ 1953798 w 3419147"/>
                <a:gd name="connsiteY9" fmla="*/ 1314327 h 1474188"/>
                <a:gd name="connsiteX10" fmla="*/ 2122536 w 3419147"/>
                <a:gd name="connsiteY10" fmla="*/ 257542 h 1474188"/>
                <a:gd name="connsiteX11" fmla="*/ 2442248 w 3419147"/>
                <a:gd name="connsiteY11" fmla="*/ 1252163 h 1474188"/>
                <a:gd name="connsiteX12" fmla="*/ 2548819 w 3419147"/>
                <a:gd name="connsiteY12" fmla="*/ 399631 h 1474188"/>
                <a:gd name="connsiteX13" fmla="*/ 2753079 w 3419147"/>
                <a:gd name="connsiteY13" fmla="*/ 1234402 h 1474188"/>
                <a:gd name="connsiteX14" fmla="*/ 3046149 w 3419147"/>
                <a:gd name="connsiteY14" fmla="*/ 905822 h 1474188"/>
                <a:gd name="connsiteX15" fmla="*/ 3419147 w 3419147"/>
                <a:gd name="connsiteY15" fmla="*/ 1340969 h 1474188"/>
                <a:gd name="connsiteX0" fmla="*/ 0 w 3419147"/>
                <a:gd name="connsiteY0" fmla="*/ 1474177 h 1474198"/>
                <a:gd name="connsiteX1" fmla="*/ 444045 w 3419147"/>
                <a:gd name="connsiteY1" fmla="*/ 1252163 h 1474198"/>
                <a:gd name="connsiteX2" fmla="*/ 568377 w 3419147"/>
                <a:gd name="connsiteY2" fmla="*/ 923581 h 1474198"/>
                <a:gd name="connsiteX3" fmla="*/ 772639 w 3419147"/>
                <a:gd name="connsiteY3" fmla="*/ 1127836 h 1474198"/>
                <a:gd name="connsiteX4" fmla="*/ 843685 w 3419147"/>
                <a:gd name="connsiteY4" fmla="*/ 346348 h 1474198"/>
                <a:gd name="connsiteX5" fmla="*/ 1136755 w 3419147"/>
                <a:gd name="connsiteY5" fmla="*/ 1198880 h 1474198"/>
                <a:gd name="connsiteX6" fmla="*/ 1269969 w 3419147"/>
                <a:gd name="connsiteY6" fmla="*/ 177617 h 1474198"/>
                <a:gd name="connsiteX7" fmla="*/ 1563039 w 3419147"/>
                <a:gd name="connsiteY7" fmla="*/ 1332088 h 1474198"/>
                <a:gd name="connsiteX8" fmla="*/ 1669609 w 3419147"/>
                <a:gd name="connsiteY8" fmla="*/ 6 h 1474198"/>
                <a:gd name="connsiteX9" fmla="*/ 1953798 w 3419147"/>
                <a:gd name="connsiteY9" fmla="*/ 1314327 h 1474198"/>
                <a:gd name="connsiteX10" fmla="*/ 2122536 w 3419147"/>
                <a:gd name="connsiteY10" fmla="*/ 257542 h 1474198"/>
                <a:gd name="connsiteX11" fmla="*/ 2442248 w 3419147"/>
                <a:gd name="connsiteY11" fmla="*/ 1252163 h 1474198"/>
                <a:gd name="connsiteX12" fmla="*/ 2548819 w 3419147"/>
                <a:gd name="connsiteY12" fmla="*/ 399631 h 1474198"/>
                <a:gd name="connsiteX13" fmla="*/ 2753079 w 3419147"/>
                <a:gd name="connsiteY13" fmla="*/ 1234402 h 1474198"/>
                <a:gd name="connsiteX14" fmla="*/ 3046149 w 3419147"/>
                <a:gd name="connsiteY14" fmla="*/ 905822 h 1474198"/>
                <a:gd name="connsiteX15" fmla="*/ 3419147 w 3419147"/>
                <a:gd name="connsiteY15" fmla="*/ 1340969 h 1474198"/>
                <a:gd name="connsiteX0" fmla="*/ 0 w 3444355"/>
                <a:gd name="connsiteY0" fmla="*/ 1474177 h 1474198"/>
                <a:gd name="connsiteX1" fmla="*/ 444045 w 3444355"/>
                <a:gd name="connsiteY1" fmla="*/ 1252163 h 1474198"/>
                <a:gd name="connsiteX2" fmla="*/ 568377 w 3444355"/>
                <a:gd name="connsiteY2" fmla="*/ 923581 h 1474198"/>
                <a:gd name="connsiteX3" fmla="*/ 772639 w 3444355"/>
                <a:gd name="connsiteY3" fmla="*/ 1127836 h 1474198"/>
                <a:gd name="connsiteX4" fmla="*/ 843685 w 3444355"/>
                <a:gd name="connsiteY4" fmla="*/ 346348 h 1474198"/>
                <a:gd name="connsiteX5" fmla="*/ 1136755 w 3444355"/>
                <a:gd name="connsiteY5" fmla="*/ 1198880 h 1474198"/>
                <a:gd name="connsiteX6" fmla="*/ 1269969 w 3444355"/>
                <a:gd name="connsiteY6" fmla="*/ 177617 h 1474198"/>
                <a:gd name="connsiteX7" fmla="*/ 1563039 w 3444355"/>
                <a:gd name="connsiteY7" fmla="*/ 1332088 h 1474198"/>
                <a:gd name="connsiteX8" fmla="*/ 1669609 w 3444355"/>
                <a:gd name="connsiteY8" fmla="*/ 6 h 1474198"/>
                <a:gd name="connsiteX9" fmla="*/ 1953798 w 3444355"/>
                <a:gd name="connsiteY9" fmla="*/ 1314327 h 1474198"/>
                <a:gd name="connsiteX10" fmla="*/ 2122536 w 3444355"/>
                <a:gd name="connsiteY10" fmla="*/ 257542 h 1474198"/>
                <a:gd name="connsiteX11" fmla="*/ 2442248 w 3444355"/>
                <a:gd name="connsiteY11" fmla="*/ 1252163 h 1474198"/>
                <a:gd name="connsiteX12" fmla="*/ 2548819 w 3444355"/>
                <a:gd name="connsiteY12" fmla="*/ 399631 h 1474198"/>
                <a:gd name="connsiteX13" fmla="*/ 2753079 w 3444355"/>
                <a:gd name="connsiteY13" fmla="*/ 1234402 h 1474198"/>
                <a:gd name="connsiteX14" fmla="*/ 3046149 w 3444355"/>
                <a:gd name="connsiteY14" fmla="*/ 905822 h 1474198"/>
                <a:gd name="connsiteX15" fmla="*/ 3419147 w 3444355"/>
                <a:gd name="connsiteY15" fmla="*/ 1340969 h 1474198"/>
                <a:gd name="connsiteX16" fmla="*/ 3410268 w 3444355"/>
                <a:gd name="connsiteY16" fmla="*/ 1349849 h 1474198"/>
                <a:gd name="connsiteX0" fmla="*/ 0 w 3552395"/>
                <a:gd name="connsiteY0" fmla="*/ 1474177 h 1474198"/>
                <a:gd name="connsiteX1" fmla="*/ 444045 w 3552395"/>
                <a:gd name="connsiteY1" fmla="*/ 1252163 h 1474198"/>
                <a:gd name="connsiteX2" fmla="*/ 568377 w 3552395"/>
                <a:gd name="connsiteY2" fmla="*/ 923581 h 1474198"/>
                <a:gd name="connsiteX3" fmla="*/ 772639 w 3552395"/>
                <a:gd name="connsiteY3" fmla="*/ 1127836 h 1474198"/>
                <a:gd name="connsiteX4" fmla="*/ 843685 w 3552395"/>
                <a:gd name="connsiteY4" fmla="*/ 346348 h 1474198"/>
                <a:gd name="connsiteX5" fmla="*/ 1136755 w 3552395"/>
                <a:gd name="connsiteY5" fmla="*/ 1198880 h 1474198"/>
                <a:gd name="connsiteX6" fmla="*/ 1269969 w 3552395"/>
                <a:gd name="connsiteY6" fmla="*/ 177617 h 1474198"/>
                <a:gd name="connsiteX7" fmla="*/ 1563039 w 3552395"/>
                <a:gd name="connsiteY7" fmla="*/ 1332088 h 1474198"/>
                <a:gd name="connsiteX8" fmla="*/ 1669609 w 3552395"/>
                <a:gd name="connsiteY8" fmla="*/ 6 h 1474198"/>
                <a:gd name="connsiteX9" fmla="*/ 1953798 w 3552395"/>
                <a:gd name="connsiteY9" fmla="*/ 1314327 h 1474198"/>
                <a:gd name="connsiteX10" fmla="*/ 2122536 w 3552395"/>
                <a:gd name="connsiteY10" fmla="*/ 257542 h 1474198"/>
                <a:gd name="connsiteX11" fmla="*/ 2442248 w 3552395"/>
                <a:gd name="connsiteY11" fmla="*/ 1252163 h 1474198"/>
                <a:gd name="connsiteX12" fmla="*/ 2548819 w 3552395"/>
                <a:gd name="connsiteY12" fmla="*/ 399631 h 1474198"/>
                <a:gd name="connsiteX13" fmla="*/ 2753079 w 3552395"/>
                <a:gd name="connsiteY13" fmla="*/ 1234402 h 1474198"/>
                <a:gd name="connsiteX14" fmla="*/ 3046149 w 3552395"/>
                <a:gd name="connsiteY14" fmla="*/ 905822 h 1474198"/>
                <a:gd name="connsiteX15" fmla="*/ 3419147 w 3552395"/>
                <a:gd name="connsiteY15" fmla="*/ 1340969 h 1474198"/>
                <a:gd name="connsiteX16" fmla="*/ 3552362 w 3552395"/>
                <a:gd name="connsiteY16" fmla="*/ 1438655 h 1474198"/>
                <a:gd name="connsiteX0" fmla="*/ 0 w 3552372"/>
                <a:gd name="connsiteY0" fmla="*/ 1474177 h 1474198"/>
                <a:gd name="connsiteX1" fmla="*/ 444045 w 3552372"/>
                <a:gd name="connsiteY1" fmla="*/ 1252163 h 1474198"/>
                <a:gd name="connsiteX2" fmla="*/ 568377 w 3552372"/>
                <a:gd name="connsiteY2" fmla="*/ 923581 h 1474198"/>
                <a:gd name="connsiteX3" fmla="*/ 772639 w 3552372"/>
                <a:gd name="connsiteY3" fmla="*/ 1127836 h 1474198"/>
                <a:gd name="connsiteX4" fmla="*/ 843685 w 3552372"/>
                <a:gd name="connsiteY4" fmla="*/ 346348 h 1474198"/>
                <a:gd name="connsiteX5" fmla="*/ 1136755 w 3552372"/>
                <a:gd name="connsiteY5" fmla="*/ 1198880 h 1474198"/>
                <a:gd name="connsiteX6" fmla="*/ 1269969 w 3552372"/>
                <a:gd name="connsiteY6" fmla="*/ 177617 h 1474198"/>
                <a:gd name="connsiteX7" fmla="*/ 1563039 w 3552372"/>
                <a:gd name="connsiteY7" fmla="*/ 1332088 h 1474198"/>
                <a:gd name="connsiteX8" fmla="*/ 1669609 w 3552372"/>
                <a:gd name="connsiteY8" fmla="*/ 6 h 1474198"/>
                <a:gd name="connsiteX9" fmla="*/ 1953798 w 3552372"/>
                <a:gd name="connsiteY9" fmla="*/ 1314327 h 1474198"/>
                <a:gd name="connsiteX10" fmla="*/ 2122536 w 3552372"/>
                <a:gd name="connsiteY10" fmla="*/ 257542 h 1474198"/>
                <a:gd name="connsiteX11" fmla="*/ 2442248 w 3552372"/>
                <a:gd name="connsiteY11" fmla="*/ 1252163 h 1474198"/>
                <a:gd name="connsiteX12" fmla="*/ 2548819 w 3552372"/>
                <a:gd name="connsiteY12" fmla="*/ 399631 h 1474198"/>
                <a:gd name="connsiteX13" fmla="*/ 2753079 w 3552372"/>
                <a:gd name="connsiteY13" fmla="*/ 1234402 h 1474198"/>
                <a:gd name="connsiteX14" fmla="*/ 3046149 w 3552372"/>
                <a:gd name="connsiteY14" fmla="*/ 905822 h 1474198"/>
                <a:gd name="connsiteX15" fmla="*/ 3250409 w 3552372"/>
                <a:gd name="connsiteY15" fmla="*/ 1207761 h 1474198"/>
                <a:gd name="connsiteX16" fmla="*/ 3552362 w 3552372"/>
                <a:gd name="connsiteY16" fmla="*/ 1438655 h 1474198"/>
                <a:gd name="connsiteX0" fmla="*/ 0 w 3552374"/>
                <a:gd name="connsiteY0" fmla="*/ 1474177 h 1474198"/>
                <a:gd name="connsiteX1" fmla="*/ 444045 w 3552374"/>
                <a:gd name="connsiteY1" fmla="*/ 1252163 h 1474198"/>
                <a:gd name="connsiteX2" fmla="*/ 568377 w 3552374"/>
                <a:gd name="connsiteY2" fmla="*/ 923581 h 1474198"/>
                <a:gd name="connsiteX3" fmla="*/ 772639 w 3552374"/>
                <a:gd name="connsiteY3" fmla="*/ 1127836 h 1474198"/>
                <a:gd name="connsiteX4" fmla="*/ 843685 w 3552374"/>
                <a:gd name="connsiteY4" fmla="*/ 346348 h 1474198"/>
                <a:gd name="connsiteX5" fmla="*/ 1136755 w 3552374"/>
                <a:gd name="connsiteY5" fmla="*/ 1198880 h 1474198"/>
                <a:gd name="connsiteX6" fmla="*/ 1269969 w 3552374"/>
                <a:gd name="connsiteY6" fmla="*/ 177617 h 1474198"/>
                <a:gd name="connsiteX7" fmla="*/ 1563039 w 3552374"/>
                <a:gd name="connsiteY7" fmla="*/ 1332088 h 1474198"/>
                <a:gd name="connsiteX8" fmla="*/ 1669609 w 3552374"/>
                <a:gd name="connsiteY8" fmla="*/ 6 h 1474198"/>
                <a:gd name="connsiteX9" fmla="*/ 1953798 w 3552374"/>
                <a:gd name="connsiteY9" fmla="*/ 1314327 h 1474198"/>
                <a:gd name="connsiteX10" fmla="*/ 2122536 w 3552374"/>
                <a:gd name="connsiteY10" fmla="*/ 257542 h 1474198"/>
                <a:gd name="connsiteX11" fmla="*/ 2442248 w 3552374"/>
                <a:gd name="connsiteY11" fmla="*/ 1252163 h 1474198"/>
                <a:gd name="connsiteX12" fmla="*/ 2548819 w 3552374"/>
                <a:gd name="connsiteY12" fmla="*/ 399631 h 1474198"/>
                <a:gd name="connsiteX13" fmla="*/ 2753079 w 3552374"/>
                <a:gd name="connsiteY13" fmla="*/ 1234402 h 1474198"/>
                <a:gd name="connsiteX14" fmla="*/ 3046149 w 3552374"/>
                <a:gd name="connsiteY14" fmla="*/ 905822 h 1474198"/>
                <a:gd name="connsiteX15" fmla="*/ 3294814 w 3552374"/>
                <a:gd name="connsiteY15" fmla="*/ 1261044 h 1474198"/>
                <a:gd name="connsiteX16" fmla="*/ 3552362 w 3552374"/>
                <a:gd name="connsiteY16" fmla="*/ 1438655 h 1474198"/>
                <a:gd name="connsiteX0" fmla="*/ 0 w 3552374"/>
                <a:gd name="connsiteY0" fmla="*/ 1474177 h 1474198"/>
                <a:gd name="connsiteX1" fmla="*/ 444045 w 3552374"/>
                <a:gd name="connsiteY1" fmla="*/ 1252163 h 1474198"/>
                <a:gd name="connsiteX2" fmla="*/ 568377 w 3552374"/>
                <a:gd name="connsiteY2" fmla="*/ 923581 h 1474198"/>
                <a:gd name="connsiteX3" fmla="*/ 772639 w 3552374"/>
                <a:gd name="connsiteY3" fmla="*/ 1127836 h 1474198"/>
                <a:gd name="connsiteX4" fmla="*/ 843685 w 3552374"/>
                <a:gd name="connsiteY4" fmla="*/ 346348 h 1474198"/>
                <a:gd name="connsiteX5" fmla="*/ 1136755 w 3552374"/>
                <a:gd name="connsiteY5" fmla="*/ 1198880 h 1474198"/>
                <a:gd name="connsiteX6" fmla="*/ 1269969 w 3552374"/>
                <a:gd name="connsiteY6" fmla="*/ 177617 h 1474198"/>
                <a:gd name="connsiteX7" fmla="*/ 1563039 w 3552374"/>
                <a:gd name="connsiteY7" fmla="*/ 1332088 h 1474198"/>
                <a:gd name="connsiteX8" fmla="*/ 1669609 w 3552374"/>
                <a:gd name="connsiteY8" fmla="*/ 6 h 1474198"/>
                <a:gd name="connsiteX9" fmla="*/ 1953798 w 3552374"/>
                <a:gd name="connsiteY9" fmla="*/ 1314327 h 1474198"/>
                <a:gd name="connsiteX10" fmla="*/ 2122536 w 3552374"/>
                <a:gd name="connsiteY10" fmla="*/ 257542 h 1474198"/>
                <a:gd name="connsiteX11" fmla="*/ 2442248 w 3552374"/>
                <a:gd name="connsiteY11" fmla="*/ 1252163 h 1474198"/>
                <a:gd name="connsiteX12" fmla="*/ 2548819 w 3552374"/>
                <a:gd name="connsiteY12" fmla="*/ 399631 h 1474198"/>
                <a:gd name="connsiteX13" fmla="*/ 2753079 w 3552374"/>
                <a:gd name="connsiteY13" fmla="*/ 1234402 h 1474198"/>
                <a:gd name="connsiteX14" fmla="*/ 3046149 w 3552374"/>
                <a:gd name="connsiteY14" fmla="*/ 905822 h 1474198"/>
                <a:gd name="connsiteX15" fmla="*/ 3294814 w 3552374"/>
                <a:gd name="connsiteY15" fmla="*/ 1261044 h 1474198"/>
                <a:gd name="connsiteX16" fmla="*/ 3552362 w 3552374"/>
                <a:gd name="connsiteY16" fmla="*/ 1438655 h 1474198"/>
                <a:gd name="connsiteX0" fmla="*/ 0 w 3552374"/>
                <a:gd name="connsiteY0" fmla="*/ 1474177 h 1474198"/>
                <a:gd name="connsiteX1" fmla="*/ 444045 w 3552374"/>
                <a:gd name="connsiteY1" fmla="*/ 1252163 h 1474198"/>
                <a:gd name="connsiteX2" fmla="*/ 568377 w 3552374"/>
                <a:gd name="connsiteY2" fmla="*/ 923581 h 1474198"/>
                <a:gd name="connsiteX3" fmla="*/ 772639 w 3552374"/>
                <a:gd name="connsiteY3" fmla="*/ 1127836 h 1474198"/>
                <a:gd name="connsiteX4" fmla="*/ 843685 w 3552374"/>
                <a:gd name="connsiteY4" fmla="*/ 346348 h 1474198"/>
                <a:gd name="connsiteX5" fmla="*/ 1136755 w 3552374"/>
                <a:gd name="connsiteY5" fmla="*/ 1198880 h 1474198"/>
                <a:gd name="connsiteX6" fmla="*/ 1269969 w 3552374"/>
                <a:gd name="connsiteY6" fmla="*/ 177617 h 1474198"/>
                <a:gd name="connsiteX7" fmla="*/ 1563039 w 3552374"/>
                <a:gd name="connsiteY7" fmla="*/ 1332088 h 1474198"/>
                <a:gd name="connsiteX8" fmla="*/ 1669609 w 3552374"/>
                <a:gd name="connsiteY8" fmla="*/ 6 h 1474198"/>
                <a:gd name="connsiteX9" fmla="*/ 1953798 w 3552374"/>
                <a:gd name="connsiteY9" fmla="*/ 1314327 h 1474198"/>
                <a:gd name="connsiteX10" fmla="*/ 2122536 w 3552374"/>
                <a:gd name="connsiteY10" fmla="*/ 257542 h 1474198"/>
                <a:gd name="connsiteX11" fmla="*/ 2442248 w 3552374"/>
                <a:gd name="connsiteY11" fmla="*/ 1252163 h 1474198"/>
                <a:gd name="connsiteX12" fmla="*/ 2548819 w 3552374"/>
                <a:gd name="connsiteY12" fmla="*/ 399631 h 1474198"/>
                <a:gd name="connsiteX13" fmla="*/ 2753079 w 3552374"/>
                <a:gd name="connsiteY13" fmla="*/ 1234402 h 1474198"/>
                <a:gd name="connsiteX14" fmla="*/ 3046149 w 3552374"/>
                <a:gd name="connsiteY14" fmla="*/ 905822 h 1474198"/>
                <a:gd name="connsiteX15" fmla="*/ 3294814 w 3552374"/>
                <a:gd name="connsiteY15" fmla="*/ 1261044 h 1474198"/>
                <a:gd name="connsiteX16" fmla="*/ 3552362 w 3552374"/>
                <a:gd name="connsiteY16" fmla="*/ 1438655 h 1474198"/>
                <a:gd name="connsiteX0" fmla="*/ 0 w 3552374"/>
                <a:gd name="connsiteY0" fmla="*/ 1474177 h 1474198"/>
                <a:gd name="connsiteX1" fmla="*/ 444045 w 3552374"/>
                <a:gd name="connsiteY1" fmla="*/ 1252163 h 1474198"/>
                <a:gd name="connsiteX2" fmla="*/ 568377 w 3552374"/>
                <a:gd name="connsiteY2" fmla="*/ 923581 h 1474198"/>
                <a:gd name="connsiteX3" fmla="*/ 772639 w 3552374"/>
                <a:gd name="connsiteY3" fmla="*/ 1127836 h 1474198"/>
                <a:gd name="connsiteX4" fmla="*/ 843685 w 3552374"/>
                <a:gd name="connsiteY4" fmla="*/ 346348 h 1474198"/>
                <a:gd name="connsiteX5" fmla="*/ 1136755 w 3552374"/>
                <a:gd name="connsiteY5" fmla="*/ 1198880 h 1474198"/>
                <a:gd name="connsiteX6" fmla="*/ 1269969 w 3552374"/>
                <a:gd name="connsiteY6" fmla="*/ 177617 h 1474198"/>
                <a:gd name="connsiteX7" fmla="*/ 1563039 w 3552374"/>
                <a:gd name="connsiteY7" fmla="*/ 1332088 h 1474198"/>
                <a:gd name="connsiteX8" fmla="*/ 1669609 w 3552374"/>
                <a:gd name="connsiteY8" fmla="*/ 6 h 1474198"/>
                <a:gd name="connsiteX9" fmla="*/ 1953798 w 3552374"/>
                <a:gd name="connsiteY9" fmla="*/ 1314327 h 1474198"/>
                <a:gd name="connsiteX10" fmla="*/ 2122536 w 3552374"/>
                <a:gd name="connsiteY10" fmla="*/ 257542 h 1474198"/>
                <a:gd name="connsiteX11" fmla="*/ 2442248 w 3552374"/>
                <a:gd name="connsiteY11" fmla="*/ 1252163 h 1474198"/>
                <a:gd name="connsiteX12" fmla="*/ 2548819 w 3552374"/>
                <a:gd name="connsiteY12" fmla="*/ 399631 h 1474198"/>
                <a:gd name="connsiteX13" fmla="*/ 2753079 w 3552374"/>
                <a:gd name="connsiteY13" fmla="*/ 1234402 h 1474198"/>
                <a:gd name="connsiteX14" fmla="*/ 3046149 w 3552374"/>
                <a:gd name="connsiteY14" fmla="*/ 905822 h 1474198"/>
                <a:gd name="connsiteX15" fmla="*/ 3294814 w 3552374"/>
                <a:gd name="connsiteY15" fmla="*/ 1261044 h 1474198"/>
                <a:gd name="connsiteX16" fmla="*/ 3552362 w 3552374"/>
                <a:gd name="connsiteY16" fmla="*/ 1438655 h 1474198"/>
                <a:gd name="connsiteX0" fmla="*/ 0 w 3552374"/>
                <a:gd name="connsiteY0" fmla="*/ 1474177 h 1474198"/>
                <a:gd name="connsiteX1" fmla="*/ 444045 w 3552374"/>
                <a:gd name="connsiteY1" fmla="*/ 1252163 h 1474198"/>
                <a:gd name="connsiteX2" fmla="*/ 568377 w 3552374"/>
                <a:gd name="connsiteY2" fmla="*/ 923581 h 1474198"/>
                <a:gd name="connsiteX3" fmla="*/ 772639 w 3552374"/>
                <a:gd name="connsiteY3" fmla="*/ 1127836 h 1474198"/>
                <a:gd name="connsiteX4" fmla="*/ 843685 w 3552374"/>
                <a:gd name="connsiteY4" fmla="*/ 346348 h 1474198"/>
                <a:gd name="connsiteX5" fmla="*/ 1136755 w 3552374"/>
                <a:gd name="connsiteY5" fmla="*/ 1198880 h 1474198"/>
                <a:gd name="connsiteX6" fmla="*/ 1269969 w 3552374"/>
                <a:gd name="connsiteY6" fmla="*/ 177617 h 1474198"/>
                <a:gd name="connsiteX7" fmla="*/ 1563039 w 3552374"/>
                <a:gd name="connsiteY7" fmla="*/ 1332088 h 1474198"/>
                <a:gd name="connsiteX8" fmla="*/ 1669609 w 3552374"/>
                <a:gd name="connsiteY8" fmla="*/ 6 h 1474198"/>
                <a:gd name="connsiteX9" fmla="*/ 1953798 w 3552374"/>
                <a:gd name="connsiteY9" fmla="*/ 1314327 h 1474198"/>
                <a:gd name="connsiteX10" fmla="*/ 2122536 w 3552374"/>
                <a:gd name="connsiteY10" fmla="*/ 257542 h 1474198"/>
                <a:gd name="connsiteX11" fmla="*/ 2442248 w 3552374"/>
                <a:gd name="connsiteY11" fmla="*/ 1252163 h 1474198"/>
                <a:gd name="connsiteX12" fmla="*/ 2548819 w 3552374"/>
                <a:gd name="connsiteY12" fmla="*/ 399631 h 1474198"/>
                <a:gd name="connsiteX13" fmla="*/ 2753079 w 3552374"/>
                <a:gd name="connsiteY13" fmla="*/ 1234402 h 1474198"/>
                <a:gd name="connsiteX14" fmla="*/ 3046149 w 3552374"/>
                <a:gd name="connsiteY14" fmla="*/ 905822 h 1474198"/>
                <a:gd name="connsiteX15" fmla="*/ 3294814 w 3552374"/>
                <a:gd name="connsiteY15" fmla="*/ 1261044 h 1474198"/>
                <a:gd name="connsiteX16" fmla="*/ 3552362 w 3552374"/>
                <a:gd name="connsiteY16" fmla="*/ 1438655 h 1474198"/>
                <a:gd name="connsiteX0" fmla="*/ 0 w 3552374"/>
                <a:gd name="connsiteY0" fmla="*/ 1474177 h 1474228"/>
                <a:gd name="connsiteX1" fmla="*/ 372997 w 3552374"/>
                <a:gd name="connsiteY1" fmla="*/ 1296566 h 1474228"/>
                <a:gd name="connsiteX2" fmla="*/ 568377 w 3552374"/>
                <a:gd name="connsiteY2" fmla="*/ 923581 h 1474228"/>
                <a:gd name="connsiteX3" fmla="*/ 772639 w 3552374"/>
                <a:gd name="connsiteY3" fmla="*/ 1127836 h 1474228"/>
                <a:gd name="connsiteX4" fmla="*/ 843685 w 3552374"/>
                <a:gd name="connsiteY4" fmla="*/ 346348 h 1474228"/>
                <a:gd name="connsiteX5" fmla="*/ 1136755 w 3552374"/>
                <a:gd name="connsiteY5" fmla="*/ 1198880 h 1474228"/>
                <a:gd name="connsiteX6" fmla="*/ 1269969 w 3552374"/>
                <a:gd name="connsiteY6" fmla="*/ 177617 h 1474228"/>
                <a:gd name="connsiteX7" fmla="*/ 1563039 w 3552374"/>
                <a:gd name="connsiteY7" fmla="*/ 1332088 h 1474228"/>
                <a:gd name="connsiteX8" fmla="*/ 1669609 w 3552374"/>
                <a:gd name="connsiteY8" fmla="*/ 6 h 1474228"/>
                <a:gd name="connsiteX9" fmla="*/ 1953798 w 3552374"/>
                <a:gd name="connsiteY9" fmla="*/ 1314327 h 1474228"/>
                <a:gd name="connsiteX10" fmla="*/ 2122536 w 3552374"/>
                <a:gd name="connsiteY10" fmla="*/ 257542 h 1474228"/>
                <a:gd name="connsiteX11" fmla="*/ 2442248 w 3552374"/>
                <a:gd name="connsiteY11" fmla="*/ 1252163 h 1474228"/>
                <a:gd name="connsiteX12" fmla="*/ 2548819 w 3552374"/>
                <a:gd name="connsiteY12" fmla="*/ 399631 h 1474228"/>
                <a:gd name="connsiteX13" fmla="*/ 2753079 w 3552374"/>
                <a:gd name="connsiteY13" fmla="*/ 1234402 h 1474228"/>
                <a:gd name="connsiteX14" fmla="*/ 3046149 w 3552374"/>
                <a:gd name="connsiteY14" fmla="*/ 905822 h 1474228"/>
                <a:gd name="connsiteX15" fmla="*/ 3294814 w 3552374"/>
                <a:gd name="connsiteY15" fmla="*/ 1261044 h 1474228"/>
                <a:gd name="connsiteX16" fmla="*/ 3552362 w 3552374"/>
                <a:gd name="connsiteY16" fmla="*/ 1438655 h 1474228"/>
                <a:gd name="connsiteX0" fmla="*/ 0 w 3552375"/>
                <a:gd name="connsiteY0" fmla="*/ 1474177 h 1474228"/>
                <a:gd name="connsiteX1" fmla="*/ 372997 w 3552375"/>
                <a:gd name="connsiteY1" fmla="*/ 1296566 h 1474228"/>
                <a:gd name="connsiteX2" fmla="*/ 568377 w 3552375"/>
                <a:gd name="connsiteY2" fmla="*/ 923581 h 1474228"/>
                <a:gd name="connsiteX3" fmla="*/ 772639 w 3552375"/>
                <a:gd name="connsiteY3" fmla="*/ 1127836 h 1474228"/>
                <a:gd name="connsiteX4" fmla="*/ 843685 w 3552375"/>
                <a:gd name="connsiteY4" fmla="*/ 346348 h 1474228"/>
                <a:gd name="connsiteX5" fmla="*/ 1136755 w 3552375"/>
                <a:gd name="connsiteY5" fmla="*/ 1198880 h 1474228"/>
                <a:gd name="connsiteX6" fmla="*/ 1269969 w 3552375"/>
                <a:gd name="connsiteY6" fmla="*/ 177617 h 1474228"/>
                <a:gd name="connsiteX7" fmla="*/ 1563039 w 3552375"/>
                <a:gd name="connsiteY7" fmla="*/ 1332088 h 1474228"/>
                <a:gd name="connsiteX8" fmla="*/ 1669609 w 3552375"/>
                <a:gd name="connsiteY8" fmla="*/ 6 h 1474228"/>
                <a:gd name="connsiteX9" fmla="*/ 1953798 w 3552375"/>
                <a:gd name="connsiteY9" fmla="*/ 1314327 h 1474228"/>
                <a:gd name="connsiteX10" fmla="*/ 2122536 w 3552375"/>
                <a:gd name="connsiteY10" fmla="*/ 257542 h 1474228"/>
                <a:gd name="connsiteX11" fmla="*/ 2442248 w 3552375"/>
                <a:gd name="connsiteY11" fmla="*/ 1252163 h 1474228"/>
                <a:gd name="connsiteX12" fmla="*/ 2548819 w 3552375"/>
                <a:gd name="connsiteY12" fmla="*/ 399631 h 1474228"/>
                <a:gd name="connsiteX13" fmla="*/ 2753079 w 3552375"/>
                <a:gd name="connsiteY13" fmla="*/ 1234402 h 1474228"/>
                <a:gd name="connsiteX14" fmla="*/ 3046149 w 3552375"/>
                <a:gd name="connsiteY14" fmla="*/ 905822 h 1474228"/>
                <a:gd name="connsiteX15" fmla="*/ 3303695 w 3552375"/>
                <a:gd name="connsiteY15" fmla="*/ 1234402 h 1474228"/>
                <a:gd name="connsiteX16" fmla="*/ 3552362 w 3552375"/>
                <a:gd name="connsiteY16" fmla="*/ 1438655 h 1474228"/>
                <a:gd name="connsiteX0" fmla="*/ 0 w 3552375"/>
                <a:gd name="connsiteY0" fmla="*/ 1474177 h 1474228"/>
                <a:gd name="connsiteX1" fmla="*/ 372997 w 3552375"/>
                <a:gd name="connsiteY1" fmla="*/ 1296566 h 1474228"/>
                <a:gd name="connsiteX2" fmla="*/ 568377 w 3552375"/>
                <a:gd name="connsiteY2" fmla="*/ 923581 h 1474228"/>
                <a:gd name="connsiteX3" fmla="*/ 772639 w 3552375"/>
                <a:gd name="connsiteY3" fmla="*/ 1127836 h 1474228"/>
                <a:gd name="connsiteX4" fmla="*/ 843685 w 3552375"/>
                <a:gd name="connsiteY4" fmla="*/ 346348 h 1474228"/>
                <a:gd name="connsiteX5" fmla="*/ 1136755 w 3552375"/>
                <a:gd name="connsiteY5" fmla="*/ 1198880 h 1474228"/>
                <a:gd name="connsiteX6" fmla="*/ 1269969 w 3552375"/>
                <a:gd name="connsiteY6" fmla="*/ 177617 h 1474228"/>
                <a:gd name="connsiteX7" fmla="*/ 1563039 w 3552375"/>
                <a:gd name="connsiteY7" fmla="*/ 1332088 h 1474228"/>
                <a:gd name="connsiteX8" fmla="*/ 1669609 w 3552375"/>
                <a:gd name="connsiteY8" fmla="*/ 6 h 1474228"/>
                <a:gd name="connsiteX9" fmla="*/ 1953798 w 3552375"/>
                <a:gd name="connsiteY9" fmla="*/ 1314327 h 1474228"/>
                <a:gd name="connsiteX10" fmla="*/ 2122536 w 3552375"/>
                <a:gd name="connsiteY10" fmla="*/ 257542 h 1474228"/>
                <a:gd name="connsiteX11" fmla="*/ 2442248 w 3552375"/>
                <a:gd name="connsiteY11" fmla="*/ 1252163 h 1474228"/>
                <a:gd name="connsiteX12" fmla="*/ 2548819 w 3552375"/>
                <a:gd name="connsiteY12" fmla="*/ 399631 h 1474228"/>
                <a:gd name="connsiteX13" fmla="*/ 2753079 w 3552375"/>
                <a:gd name="connsiteY13" fmla="*/ 1234402 h 1474228"/>
                <a:gd name="connsiteX14" fmla="*/ 3046149 w 3552375"/>
                <a:gd name="connsiteY14" fmla="*/ 905822 h 1474228"/>
                <a:gd name="connsiteX15" fmla="*/ 3303695 w 3552375"/>
                <a:gd name="connsiteY15" fmla="*/ 1234402 h 1474228"/>
                <a:gd name="connsiteX16" fmla="*/ 3552362 w 3552375"/>
                <a:gd name="connsiteY16" fmla="*/ 1438655 h 1474228"/>
                <a:gd name="connsiteX0" fmla="*/ 0 w 3552375"/>
                <a:gd name="connsiteY0" fmla="*/ 1474177 h 1474228"/>
                <a:gd name="connsiteX1" fmla="*/ 372997 w 3552375"/>
                <a:gd name="connsiteY1" fmla="*/ 1296566 h 1474228"/>
                <a:gd name="connsiteX2" fmla="*/ 568377 w 3552375"/>
                <a:gd name="connsiteY2" fmla="*/ 923581 h 1474228"/>
                <a:gd name="connsiteX3" fmla="*/ 772639 w 3552375"/>
                <a:gd name="connsiteY3" fmla="*/ 1127836 h 1474228"/>
                <a:gd name="connsiteX4" fmla="*/ 843685 w 3552375"/>
                <a:gd name="connsiteY4" fmla="*/ 346348 h 1474228"/>
                <a:gd name="connsiteX5" fmla="*/ 1136755 w 3552375"/>
                <a:gd name="connsiteY5" fmla="*/ 1198880 h 1474228"/>
                <a:gd name="connsiteX6" fmla="*/ 1269969 w 3552375"/>
                <a:gd name="connsiteY6" fmla="*/ 177617 h 1474228"/>
                <a:gd name="connsiteX7" fmla="*/ 1563039 w 3552375"/>
                <a:gd name="connsiteY7" fmla="*/ 1332088 h 1474228"/>
                <a:gd name="connsiteX8" fmla="*/ 1669609 w 3552375"/>
                <a:gd name="connsiteY8" fmla="*/ 6 h 1474228"/>
                <a:gd name="connsiteX9" fmla="*/ 1953798 w 3552375"/>
                <a:gd name="connsiteY9" fmla="*/ 1314327 h 1474228"/>
                <a:gd name="connsiteX10" fmla="*/ 2122536 w 3552375"/>
                <a:gd name="connsiteY10" fmla="*/ 257542 h 1474228"/>
                <a:gd name="connsiteX11" fmla="*/ 2442248 w 3552375"/>
                <a:gd name="connsiteY11" fmla="*/ 1252163 h 1474228"/>
                <a:gd name="connsiteX12" fmla="*/ 2548819 w 3552375"/>
                <a:gd name="connsiteY12" fmla="*/ 399631 h 1474228"/>
                <a:gd name="connsiteX13" fmla="*/ 2806364 w 3552375"/>
                <a:gd name="connsiteY13" fmla="*/ 1234402 h 1474228"/>
                <a:gd name="connsiteX14" fmla="*/ 3046149 w 3552375"/>
                <a:gd name="connsiteY14" fmla="*/ 905822 h 1474228"/>
                <a:gd name="connsiteX15" fmla="*/ 3303695 w 3552375"/>
                <a:gd name="connsiteY15" fmla="*/ 1234402 h 1474228"/>
                <a:gd name="connsiteX16" fmla="*/ 3552362 w 3552375"/>
                <a:gd name="connsiteY16" fmla="*/ 1438655 h 1474228"/>
                <a:gd name="connsiteX0" fmla="*/ 0 w 3552375"/>
                <a:gd name="connsiteY0" fmla="*/ 1465296 h 1465347"/>
                <a:gd name="connsiteX1" fmla="*/ 372997 w 3552375"/>
                <a:gd name="connsiteY1" fmla="*/ 1287685 h 1465347"/>
                <a:gd name="connsiteX2" fmla="*/ 568377 w 3552375"/>
                <a:gd name="connsiteY2" fmla="*/ 914700 h 1465347"/>
                <a:gd name="connsiteX3" fmla="*/ 772639 w 3552375"/>
                <a:gd name="connsiteY3" fmla="*/ 1118955 h 1465347"/>
                <a:gd name="connsiteX4" fmla="*/ 843685 w 3552375"/>
                <a:gd name="connsiteY4" fmla="*/ 337467 h 1465347"/>
                <a:gd name="connsiteX5" fmla="*/ 1136755 w 3552375"/>
                <a:gd name="connsiteY5" fmla="*/ 1189999 h 1465347"/>
                <a:gd name="connsiteX6" fmla="*/ 1269969 w 3552375"/>
                <a:gd name="connsiteY6" fmla="*/ 168736 h 1465347"/>
                <a:gd name="connsiteX7" fmla="*/ 1563039 w 3552375"/>
                <a:gd name="connsiteY7" fmla="*/ 1323207 h 1465347"/>
                <a:gd name="connsiteX8" fmla="*/ 1722895 w 3552375"/>
                <a:gd name="connsiteY8" fmla="*/ 6 h 1465347"/>
                <a:gd name="connsiteX9" fmla="*/ 1953798 w 3552375"/>
                <a:gd name="connsiteY9" fmla="*/ 1305446 h 1465347"/>
                <a:gd name="connsiteX10" fmla="*/ 2122536 w 3552375"/>
                <a:gd name="connsiteY10" fmla="*/ 248661 h 1465347"/>
                <a:gd name="connsiteX11" fmla="*/ 2442248 w 3552375"/>
                <a:gd name="connsiteY11" fmla="*/ 1243282 h 1465347"/>
                <a:gd name="connsiteX12" fmla="*/ 2548819 w 3552375"/>
                <a:gd name="connsiteY12" fmla="*/ 390750 h 1465347"/>
                <a:gd name="connsiteX13" fmla="*/ 2806364 w 3552375"/>
                <a:gd name="connsiteY13" fmla="*/ 1225521 h 1465347"/>
                <a:gd name="connsiteX14" fmla="*/ 3046149 w 3552375"/>
                <a:gd name="connsiteY14" fmla="*/ 896941 h 1465347"/>
                <a:gd name="connsiteX15" fmla="*/ 3303695 w 3552375"/>
                <a:gd name="connsiteY15" fmla="*/ 1225521 h 1465347"/>
                <a:gd name="connsiteX16" fmla="*/ 3552362 w 3552375"/>
                <a:gd name="connsiteY16" fmla="*/ 1429774 h 1465347"/>
                <a:gd name="connsiteX0" fmla="*/ 0 w 3552375"/>
                <a:gd name="connsiteY0" fmla="*/ 1465296 h 1465347"/>
                <a:gd name="connsiteX1" fmla="*/ 372997 w 3552375"/>
                <a:gd name="connsiteY1" fmla="*/ 1287685 h 1465347"/>
                <a:gd name="connsiteX2" fmla="*/ 568377 w 3552375"/>
                <a:gd name="connsiteY2" fmla="*/ 914700 h 1465347"/>
                <a:gd name="connsiteX3" fmla="*/ 772639 w 3552375"/>
                <a:gd name="connsiteY3" fmla="*/ 1118955 h 1465347"/>
                <a:gd name="connsiteX4" fmla="*/ 843685 w 3552375"/>
                <a:gd name="connsiteY4" fmla="*/ 337467 h 1465347"/>
                <a:gd name="connsiteX5" fmla="*/ 1136755 w 3552375"/>
                <a:gd name="connsiteY5" fmla="*/ 1189999 h 1465347"/>
                <a:gd name="connsiteX6" fmla="*/ 1269969 w 3552375"/>
                <a:gd name="connsiteY6" fmla="*/ 168736 h 1465347"/>
                <a:gd name="connsiteX7" fmla="*/ 1563039 w 3552375"/>
                <a:gd name="connsiteY7" fmla="*/ 1323207 h 1465347"/>
                <a:gd name="connsiteX8" fmla="*/ 1722895 w 3552375"/>
                <a:gd name="connsiteY8" fmla="*/ 6 h 1465347"/>
                <a:gd name="connsiteX9" fmla="*/ 1953798 w 3552375"/>
                <a:gd name="connsiteY9" fmla="*/ 1305446 h 1465347"/>
                <a:gd name="connsiteX10" fmla="*/ 2166941 w 3552375"/>
                <a:gd name="connsiteY10" fmla="*/ 248661 h 1465347"/>
                <a:gd name="connsiteX11" fmla="*/ 2442248 w 3552375"/>
                <a:gd name="connsiteY11" fmla="*/ 1243282 h 1465347"/>
                <a:gd name="connsiteX12" fmla="*/ 2548819 w 3552375"/>
                <a:gd name="connsiteY12" fmla="*/ 390750 h 1465347"/>
                <a:gd name="connsiteX13" fmla="*/ 2806364 w 3552375"/>
                <a:gd name="connsiteY13" fmla="*/ 1225521 h 1465347"/>
                <a:gd name="connsiteX14" fmla="*/ 3046149 w 3552375"/>
                <a:gd name="connsiteY14" fmla="*/ 896941 h 1465347"/>
                <a:gd name="connsiteX15" fmla="*/ 3303695 w 3552375"/>
                <a:gd name="connsiteY15" fmla="*/ 1225521 h 1465347"/>
                <a:gd name="connsiteX16" fmla="*/ 3552362 w 3552375"/>
                <a:gd name="connsiteY16" fmla="*/ 1429774 h 1465347"/>
                <a:gd name="connsiteX0" fmla="*/ 0 w 3552375"/>
                <a:gd name="connsiteY0" fmla="*/ 1465296 h 1465347"/>
                <a:gd name="connsiteX1" fmla="*/ 372997 w 3552375"/>
                <a:gd name="connsiteY1" fmla="*/ 1287685 h 1465347"/>
                <a:gd name="connsiteX2" fmla="*/ 568377 w 3552375"/>
                <a:gd name="connsiteY2" fmla="*/ 914700 h 1465347"/>
                <a:gd name="connsiteX3" fmla="*/ 772639 w 3552375"/>
                <a:gd name="connsiteY3" fmla="*/ 1118955 h 1465347"/>
                <a:gd name="connsiteX4" fmla="*/ 950256 w 3552375"/>
                <a:gd name="connsiteY4" fmla="*/ 355228 h 1465347"/>
                <a:gd name="connsiteX5" fmla="*/ 1136755 w 3552375"/>
                <a:gd name="connsiteY5" fmla="*/ 1189999 h 1465347"/>
                <a:gd name="connsiteX6" fmla="*/ 1269969 w 3552375"/>
                <a:gd name="connsiteY6" fmla="*/ 168736 h 1465347"/>
                <a:gd name="connsiteX7" fmla="*/ 1563039 w 3552375"/>
                <a:gd name="connsiteY7" fmla="*/ 1323207 h 1465347"/>
                <a:gd name="connsiteX8" fmla="*/ 1722895 w 3552375"/>
                <a:gd name="connsiteY8" fmla="*/ 6 h 1465347"/>
                <a:gd name="connsiteX9" fmla="*/ 1953798 w 3552375"/>
                <a:gd name="connsiteY9" fmla="*/ 1305446 h 1465347"/>
                <a:gd name="connsiteX10" fmla="*/ 2166941 w 3552375"/>
                <a:gd name="connsiteY10" fmla="*/ 248661 h 1465347"/>
                <a:gd name="connsiteX11" fmla="*/ 2442248 w 3552375"/>
                <a:gd name="connsiteY11" fmla="*/ 1243282 h 1465347"/>
                <a:gd name="connsiteX12" fmla="*/ 2548819 w 3552375"/>
                <a:gd name="connsiteY12" fmla="*/ 390750 h 1465347"/>
                <a:gd name="connsiteX13" fmla="*/ 2806364 w 3552375"/>
                <a:gd name="connsiteY13" fmla="*/ 1225521 h 1465347"/>
                <a:gd name="connsiteX14" fmla="*/ 3046149 w 3552375"/>
                <a:gd name="connsiteY14" fmla="*/ 896941 h 1465347"/>
                <a:gd name="connsiteX15" fmla="*/ 3303695 w 3552375"/>
                <a:gd name="connsiteY15" fmla="*/ 1225521 h 1465347"/>
                <a:gd name="connsiteX16" fmla="*/ 3552362 w 3552375"/>
                <a:gd name="connsiteY16" fmla="*/ 1429774 h 1465347"/>
                <a:gd name="connsiteX0" fmla="*/ 0 w 3552375"/>
                <a:gd name="connsiteY0" fmla="*/ 1465296 h 1465347"/>
                <a:gd name="connsiteX1" fmla="*/ 372997 w 3552375"/>
                <a:gd name="connsiteY1" fmla="*/ 1287685 h 1465347"/>
                <a:gd name="connsiteX2" fmla="*/ 568377 w 3552375"/>
                <a:gd name="connsiteY2" fmla="*/ 914700 h 1465347"/>
                <a:gd name="connsiteX3" fmla="*/ 772639 w 3552375"/>
                <a:gd name="connsiteY3" fmla="*/ 1118955 h 1465347"/>
                <a:gd name="connsiteX4" fmla="*/ 914733 w 3552375"/>
                <a:gd name="connsiteY4" fmla="*/ 364109 h 1465347"/>
                <a:gd name="connsiteX5" fmla="*/ 1136755 w 3552375"/>
                <a:gd name="connsiteY5" fmla="*/ 1189999 h 1465347"/>
                <a:gd name="connsiteX6" fmla="*/ 1269969 w 3552375"/>
                <a:gd name="connsiteY6" fmla="*/ 168736 h 1465347"/>
                <a:gd name="connsiteX7" fmla="*/ 1563039 w 3552375"/>
                <a:gd name="connsiteY7" fmla="*/ 1323207 h 1465347"/>
                <a:gd name="connsiteX8" fmla="*/ 1722895 w 3552375"/>
                <a:gd name="connsiteY8" fmla="*/ 6 h 1465347"/>
                <a:gd name="connsiteX9" fmla="*/ 1953798 w 3552375"/>
                <a:gd name="connsiteY9" fmla="*/ 1305446 h 1465347"/>
                <a:gd name="connsiteX10" fmla="*/ 2166941 w 3552375"/>
                <a:gd name="connsiteY10" fmla="*/ 248661 h 1465347"/>
                <a:gd name="connsiteX11" fmla="*/ 2442248 w 3552375"/>
                <a:gd name="connsiteY11" fmla="*/ 1243282 h 1465347"/>
                <a:gd name="connsiteX12" fmla="*/ 2548819 w 3552375"/>
                <a:gd name="connsiteY12" fmla="*/ 390750 h 1465347"/>
                <a:gd name="connsiteX13" fmla="*/ 2806364 w 3552375"/>
                <a:gd name="connsiteY13" fmla="*/ 1225521 h 1465347"/>
                <a:gd name="connsiteX14" fmla="*/ 3046149 w 3552375"/>
                <a:gd name="connsiteY14" fmla="*/ 896941 h 1465347"/>
                <a:gd name="connsiteX15" fmla="*/ 3303695 w 3552375"/>
                <a:gd name="connsiteY15" fmla="*/ 1225521 h 1465347"/>
                <a:gd name="connsiteX16" fmla="*/ 3552362 w 3552375"/>
                <a:gd name="connsiteY16" fmla="*/ 1429774 h 1465347"/>
                <a:gd name="connsiteX0" fmla="*/ 0 w 3552373"/>
                <a:gd name="connsiteY0" fmla="*/ 1465296 h 1465347"/>
                <a:gd name="connsiteX1" fmla="*/ 372997 w 3552373"/>
                <a:gd name="connsiteY1" fmla="*/ 1287685 h 1465347"/>
                <a:gd name="connsiteX2" fmla="*/ 568377 w 3552373"/>
                <a:gd name="connsiteY2" fmla="*/ 914700 h 1465347"/>
                <a:gd name="connsiteX3" fmla="*/ 772639 w 3552373"/>
                <a:gd name="connsiteY3" fmla="*/ 1118955 h 1465347"/>
                <a:gd name="connsiteX4" fmla="*/ 914733 w 3552373"/>
                <a:gd name="connsiteY4" fmla="*/ 364109 h 1465347"/>
                <a:gd name="connsiteX5" fmla="*/ 1136755 w 3552373"/>
                <a:gd name="connsiteY5" fmla="*/ 1189999 h 1465347"/>
                <a:gd name="connsiteX6" fmla="*/ 1269969 w 3552373"/>
                <a:gd name="connsiteY6" fmla="*/ 168736 h 1465347"/>
                <a:gd name="connsiteX7" fmla="*/ 1563039 w 3552373"/>
                <a:gd name="connsiteY7" fmla="*/ 1323207 h 1465347"/>
                <a:gd name="connsiteX8" fmla="*/ 1722895 w 3552373"/>
                <a:gd name="connsiteY8" fmla="*/ 6 h 1465347"/>
                <a:gd name="connsiteX9" fmla="*/ 1953798 w 3552373"/>
                <a:gd name="connsiteY9" fmla="*/ 1305446 h 1465347"/>
                <a:gd name="connsiteX10" fmla="*/ 2166941 w 3552373"/>
                <a:gd name="connsiteY10" fmla="*/ 248661 h 1465347"/>
                <a:gd name="connsiteX11" fmla="*/ 2442248 w 3552373"/>
                <a:gd name="connsiteY11" fmla="*/ 1243282 h 1465347"/>
                <a:gd name="connsiteX12" fmla="*/ 2548819 w 3552373"/>
                <a:gd name="connsiteY12" fmla="*/ 390750 h 1465347"/>
                <a:gd name="connsiteX13" fmla="*/ 2806364 w 3552373"/>
                <a:gd name="connsiteY13" fmla="*/ 1225521 h 1465347"/>
                <a:gd name="connsiteX14" fmla="*/ 3046149 w 3552373"/>
                <a:gd name="connsiteY14" fmla="*/ 896941 h 1465347"/>
                <a:gd name="connsiteX15" fmla="*/ 3268171 w 3552373"/>
                <a:gd name="connsiteY15" fmla="*/ 1225521 h 1465347"/>
                <a:gd name="connsiteX16" fmla="*/ 3552362 w 3552373"/>
                <a:gd name="connsiteY16" fmla="*/ 1429774 h 1465347"/>
                <a:gd name="connsiteX0" fmla="*/ 0 w 3552378"/>
                <a:gd name="connsiteY0" fmla="*/ 1465296 h 1465347"/>
                <a:gd name="connsiteX1" fmla="*/ 372997 w 3552378"/>
                <a:gd name="connsiteY1" fmla="*/ 1287685 h 1465347"/>
                <a:gd name="connsiteX2" fmla="*/ 568377 w 3552378"/>
                <a:gd name="connsiteY2" fmla="*/ 914700 h 1465347"/>
                <a:gd name="connsiteX3" fmla="*/ 772639 w 3552378"/>
                <a:gd name="connsiteY3" fmla="*/ 1118955 h 1465347"/>
                <a:gd name="connsiteX4" fmla="*/ 914733 w 3552378"/>
                <a:gd name="connsiteY4" fmla="*/ 364109 h 1465347"/>
                <a:gd name="connsiteX5" fmla="*/ 1136755 w 3552378"/>
                <a:gd name="connsiteY5" fmla="*/ 1189999 h 1465347"/>
                <a:gd name="connsiteX6" fmla="*/ 1269969 w 3552378"/>
                <a:gd name="connsiteY6" fmla="*/ 168736 h 1465347"/>
                <a:gd name="connsiteX7" fmla="*/ 1563039 w 3552378"/>
                <a:gd name="connsiteY7" fmla="*/ 1323207 h 1465347"/>
                <a:gd name="connsiteX8" fmla="*/ 1722895 w 3552378"/>
                <a:gd name="connsiteY8" fmla="*/ 6 h 1465347"/>
                <a:gd name="connsiteX9" fmla="*/ 1953798 w 3552378"/>
                <a:gd name="connsiteY9" fmla="*/ 1305446 h 1465347"/>
                <a:gd name="connsiteX10" fmla="*/ 2166941 w 3552378"/>
                <a:gd name="connsiteY10" fmla="*/ 248661 h 1465347"/>
                <a:gd name="connsiteX11" fmla="*/ 2442248 w 3552378"/>
                <a:gd name="connsiteY11" fmla="*/ 1243282 h 1465347"/>
                <a:gd name="connsiteX12" fmla="*/ 2548819 w 3552378"/>
                <a:gd name="connsiteY12" fmla="*/ 390750 h 1465347"/>
                <a:gd name="connsiteX13" fmla="*/ 2806364 w 3552378"/>
                <a:gd name="connsiteY13" fmla="*/ 1225521 h 1465347"/>
                <a:gd name="connsiteX14" fmla="*/ 3046149 w 3552378"/>
                <a:gd name="connsiteY14" fmla="*/ 896941 h 1465347"/>
                <a:gd name="connsiteX15" fmla="*/ 3268171 w 3552378"/>
                <a:gd name="connsiteY15" fmla="*/ 1225521 h 1465347"/>
                <a:gd name="connsiteX16" fmla="*/ 3552362 w 3552378"/>
                <a:gd name="connsiteY16" fmla="*/ 1429774 h 1465347"/>
                <a:gd name="connsiteX0" fmla="*/ 0 w 3552378"/>
                <a:gd name="connsiteY0" fmla="*/ 1465296 h 1465347"/>
                <a:gd name="connsiteX1" fmla="*/ 372997 w 3552378"/>
                <a:gd name="connsiteY1" fmla="*/ 1287685 h 1465347"/>
                <a:gd name="connsiteX2" fmla="*/ 568377 w 3552378"/>
                <a:gd name="connsiteY2" fmla="*/ 914700 h 1465347"/>
                <a:gd name="connsiteX3" fmla="*/ 772639 w 3552378"/>
                <a:gd name="connsiteY3" fmla="*/ 1118955 h 1465347"/>
                <a:gd name="connsiteX4" fmla="*/ 914733 w 3552378"/>
                <a:gd name="connsiteY4" fmla="*/ 364109 h 1465347"/>
                <a:gd name="connsiteX5" fmla="*/ 1136755 w 3552378"/>
                <a:gd name="connsiteY5" fmla="*/ 1189999 h 1465347"/>
                <a:gd name="connsiteX6" fmla="*/ 1269969 w 3552378"/>
                <a:gd name="connsiteY6" fmla="*/ 168736 h 1465347"/>
                <a:gd name="connsiteX7" fmla="*/ 1563039 w 3552378"/>
                <a:gd name="connsiteY7" fmla="*/ 1323207 h 1465347"/>
                <a:gd name="connsiteX8" fmla="*/ 1722895 w 3552378"/>
                <a:gd name="connsiteY8" fmla="*/ 6 h 1465347"/>
                <a:gd name="connsiteX9" fmla="*/ 1953798 w 3552378"/>
                <a:gd name="connsiteY9" fmla="*/ 1305446 h 1465347"/>
                <a:gd name="connsiteX10" fmla="*/ 2166941 w 3552378"/>
                <a:gd name="connsiteY10" fmla="*/ 248661 h 1465347"/>
                <a:gd name="connsiteX11" fmla="*/ 2442248 w 3552378"/>
                <a:gd name="connsiteY11" fmla="*/ 1243282 h 1465347"/>
                <a:gd name="connsiteX12" fmla="*/ 2548819 w 3552378"/>
                <a:gd name="connsiteY12" fmla="*/ 390750 h 1465347"/>
                <a:gd name="connsiteX13" fmla="*/ 2806364 w 3552378"/>
                <a:gd name="connsiteY13" fmla="*/ 1225521 h 1465347"/>
                <a:gd name="connsiteX14" fmla="*/ 3046149 w 3552378"/>
                <a:gd name="connsiteY14" fmla="*/ 896941 h 1465347"/>
                <a:gd name="connsiteX15" fmla="*/ 3268171 w 3552378"/>
                <a:gd name="connsiteY15" fmla="*/ 1225521 h 1465347"/>
                <a:gd name="connsiteX16" fmla="*/ 3552362 w 3552378"/>
                <a:gd name="connsiteY16" fmla="*/ 1429774 h 1465347"/>
                <a:gd name="connsiteX0" fmla="*/ 0 w 3605657"/>
                <a:gd name="connsiteY0" fmla="*/ 1465296 h 1491938"/>
                <a:gd name="connsiteX1" fmla="*/ 372997 w 3605657"/>
                <a:gd name="connsiteY1" fmla="*/ 1287685 h 1491938"/>
                <a:gd name="connsiteX2" fmla="*/ 568377 w 3605657"/>
                <a:gd name="connsiteY2" fmla="*/ 914700 h 1491938"/>
                <a:gd name="connsiteX3" fmla="*/ 772639 w 3605657"/>
                <a:gd name="connsiteY3" fmla="*/ 1118955 h 1491938"/>
                <a:gd name="connsiteX4" fmla="*/ 914733 w 3605657"/>
                <a:gd name="connsiteY4" fmla="*/ 364109 h 1491938"/>
                <a:gd name="connsiteX5" fmla="*/ 1136755 w 3605657"/>
                <a:gd name="connsiteY5" fmla="*/ 1189999 h 1491938"/>
                <a:gd name="connsiteX6" fmla="*/ 1269969 w 3605657"/>
                <a:gd name="connsiteY6" fmla="*/ 168736 h 1491938"/>
                <a:gd name="connsiteX7" fmla="*/ 1563039 w 3605657"/>
                <a:gd name="connsiteY7" fmla="*/ 1323207 h 1491938"/>
                <a:gd name="connsiteX8" fmla="*/ 1722895 w 3605657"/>
                <a:gd name="connsiteY8" fmla="*/ 6 h 1491938"/>
                <a:gd name="connsiteX9" fmla="*/ 1953798 w 3605657"/>
                <a:gd name="connsiteY9" fmla="*/ 1305446 h 1491938"/>
                <a:gd name="connsiteX10" fmla="*/ 2166941 w 3605657"/>
                <a:gd name="connsiteY10" fmla="*/ 248661 h 1491938"/>
                <a:gd name="connsiteX11" fmla="*/ 2442248 w 3605657"/>
                <a:gd name="connsiteY11" fmla="*/ 1243282 h 1491938"/>
                <a:gd name="connsiteX12" fmla="*/ 2548819 w 3605657"/>
                <a:gd name="connsiteY12" fmla="*/ 390750 h 1491938"/>
                <a:gd name="connsiteX13" fmla="*/ 2806364 w 3605657"/>
                <a:gd name="connsiteY13" fmla="*/ 1225521 h 1491938"/>
                <a:gd name="connsiteX14" fmla="*/ 3046149 w 3605657"/>
                <a:gd name="connsiteY14" fmla="*/ 896941 h 1491938"/>
                <a:gd name="connsiteX15" fmla="*/ 3268171 w 3605657"/>
                <a:gd name="connsiteY15" fmla="*/ 1225521 h 1491938"/>
                <a:gd name="connsiteX16" fmla="*/ 3605647 w 3605657"/>
                <a:gd name="connsiteY16" fmla="*/ 1491938 h 1491938"/>
                <a:gd name="connsiteX0" fmla="*/ 0 w 3605659"/>
                <a:gd name="connsiteY0" fmla="*/ 1465296 h 1491938"/>
                <a:gd name="connsiteX1" fmla="*/ 372997 w 3605659"/>
                <a:gd name="connsiteY1" fmla="*/ 1287685 h 1491938"/>
                <a:gd name="connsiteX2" fmla="*/ 568377 w 3605659"/>
                <a:gd name="connsiteY2" fmla="*/ 914700 h 1491938"/>
                <a:gd name="connsiteX3" fmla="*/ 772639 w 3605659"/>
                <a:gd name="connsiteY3" fmla="*/ 1118955 h 1491938"/>
                <a:gd name="connsiteX4" fmla="*/ 914733 w 3605659"/>
                <a:gd name="connsiteY4" fmla="*/ 364109 h 1491938"/>
                <a:gd name="connsiteX5" fmla="*/ 1136755 w 3605659"/>
                <a:gd name="connsiteY5" fmla="*/ 1189999 h 1491938"/>
                <a:gd name="connsiteX6" fmla="*/ 1269969 w 3605659"/>
                <a:gd name="connsiteY6" fmla="*/ 168736 h 1491938"/>
                <a:gd name="connsiteX7" fmla="*/ 1563039 w 3605659"/>
                <a:gd name="connsiteY7" fmla="*/ 1323207 h 1491938"/>
                <a:gd name="connsiteX8" fmla="*/ 1722895 w 3605659"/>
                <a:gd name="connsiteY8" fmla="*/ 6 h 1491938"/>
                <a:gd name="connsiteX9" fmla="*/ 1953798 w 3605659"/>
                <a:gd name="connsiteY9" fmla="*/ 1305446 h 1491938"/>
                <a:gd name="connsiteX10" fmla="*/ 2166941 w 3605659"/>
                <a:gd name="connsiteY10" fmla="*/ 248661 h 1491938"/>
                <a:gd name="connsiteX11" fmla="*/ 2442248 w 3605659"/>
                <a:gd name="connsiteY11" fmla="*/ 1243282 h 1491938"/>
                <a:gd name="connsiteX12" fmla="*/ 2548819 w 3605659"/>
                <a:gd name="connsiteY12" fmla="*/ 390750 h 1491938"/>
                <a:gd name="connsiteX13" fmla="*/ 2806364 w 3605659"/>
                <a:gd name="connsiteY13" fmla="*/ 1225521 h 1491938"/>
                <a:gd name="connsiteX14" fmla="*/ 3046149 w 3605659"/>
                <a:gd name="connsiteY14" fmla="*/ 896941 h 1491938"/>
                <a:gd name="connsiteX15" fmla="*/ 3303695 w 3605659"/>
                <a:gd name="connsiteY15" fmla="*/ 1261043 h 1491938"/>
                <a:gd name="connsiteX16" fmla="*/ 3605647 w 3605659"/>
                <a:gd name="connsiteY16" fmla="*/ 1491938 h 1491938"/>
                <a:gd name="connsiteX0" fmla="*/ 0 w 3605662"/>
                <a:gd name="connsiteY0" fmla="*/ 1465296 h 1491938"/>
                <a:gd name="connsiteX1" fmla="*/ 372997 w 3605662"/>
                <a:gd name="connsiteY1" fmla="*/ 1287685 h 1491938"/>
                <a:gd name="connsiteX2" fmla="*/ 568377 w 3605662"/>
                <a:gd name="connsiteY2" fmla="*/ 914700 h 1491938"/>
                <a:gd name="connsiteX3" fmla="*/ 772639 w 3605662"/>
                <a:gd name="connsiteY3" fmla="*/ 1118955 h 1491938"/>
                <a:gd name="connsiteX4" fmla="*/ 914733 w 3605662"/>
                <a:gd name="connsiteY4" fmla="*/ 364109 h 1491938"/>
                <a:gd name="connsiteX5" fmla="*/ 1136755 w 3605662"/>
                <a:gd name="connsiteY5" fmla="*/ 1189999 h 1491938"/>
                <a:gd name="connsiteX6" fmla="*/ 1269969 w 3605662"/>
                <a:gd name="connsiteY6" fmla="*/ 168736 h 1491938"/>
                <a:gd name="connsiteX7" fmla="*/ 1563039 w 3605662"/>
                <a:gd name="connsiteY7" fmla="*/ 1323207 h 1491938"/>
                <a:gd name="connsiteX8" fmla="*/ 1722895 w 3605662"/>
                <a:gd name="connsiteY8" fmla="*/ 6 h 1491938"/>
                <a:gd name="connsiteX9" fmla="*/ 1953798 w 3605662"/>
                <a:gd name="connsiteY9" fmla="*/ 1305446 h 1491938"/>
                <a:gd name="connsiteX10" fmla="*/ 2166941 w 3605662"/>
                <a:gd name="connsiteY10" fmla="*/ 248661 h 1491938"/>
                <a:gd name="connsiteX11" fmla="*/ 2442248 w 3605662"/>
                <a:gd name="connsiteY11" fmla="*/ 1243282 h 1491938"/>
                <a:gd name="connsiteX12" fmla="*/ 2548819 w 3605662"/>
                <a:gd name="connsiteY12" fmla="*/ 390750 h 1491938"/>
                <a:gd name="connsiteX13" fmla="*/ 2806364 w 3605662"/>
                <a:gd name="connsiteY13" fmla="*/ 1225521 h 1491938"/>
                <a:gd name="connsiteX14" fmla="*/ 3046149 w 3605662"/>
                <a:gd name="connsiteY14" fmla="*/ 896941 h 1491938"/>
                <a:gd name="connsiteX15" fmla="*/ 3303695 w 3605662"/>
                <a:gd name="connsiteY15" fmla="*/ 1261043 h 1491938"/>
                <a:gd name="connsiteX16" fmla="*/ 3605647 w 3605662"/>
                <a:gd name="connsiteY16" fmla="*/ 1491938 h 1491938"/>
                <a:gd name="connsiteX0" fmla="*/ 0 w 3605662"/>
                <a:gd name="connsiteY0" fmla="*/ 1465296 h 1491938"/>
                <a:gd name="connsiteX1" fmla="*/ 372997 w 3605662"/>
                <a:gd name="connsiteY1" fmla="*/ 1287685 h 1491938"/>
                <a:gd name="connsiteX2" fmla="*/ 568377 w 3605662"/>
                <a:gd name="connsiteY2" fmla="*/ 914700 h 1491938"/>
                <a:gd name="connsiteX3" fmla="*/ 772639 w 3605662"/>
                <a:gd name="connsiteY3" fmla="*/ 1118955 h 1491938"/>
                <a:gd name="connsiteX4" fmla="*/ 914733 w 3605662"/>
                <a:gd name="connsiteY4" fmla="*/ 364109 h 1491938"/>
                <a:gd name="connsiteX5" fmla="*/ 1136755 w 3605662"/>
                <a:gd name="connsiteY5" fmla="*/ 1189999 h 1491938"/>
                <a:gd name="connsiteX6" fmla="*/ 1269969 w 3605662"/>
                <a:gd name="connsiteY6" fmla="*/ 168736 h 1491938"/>
                <a:gd name="connsiteX7" fmla="*/ 1563039 w 3605662"/>
                <a:gd name="connsiteY7" fmla="*/ 1323207 h 1491938"/>
                <a:gd name="connsiteX8" fmla="*/ 1722895 w 3605662"/>
                <a:gd name="connsiteY8" fmla="*/ 6 h 1491938"/>
                <a:gd name="connsiteX9" fmla="*/ 1953798 w 3605662"/>
                <a:gd name="connsiteY9" fmla="*/ 1305446 h 1491938"/>
                <a:gd name="connsiteX10" fmla="*/ 2166941 w 3605662"/>
                <a:gd name="connsiteY10" fmla="*/ 248661 h 1491938"/>
                <a:gd name="connsiteX11" fmla="*/ 2442248 w 3605662"/>
                <a:gd name="connsiteY11" fmla="*/ 1243282 h 1491938"/>
                <a:gd name="connsiteX12" fmla="*/ 2548819 w 3605662"/>
                <a:gd name="connsiteY12" fmla="*/ 390750 h 1491938"/>
                <a:gd name="connsiteX13" fmla="*/ 2806364 w 3605662"/>
                <a:gd name="connsiteY13" fmla="*/ 1225521 h 1491938"/>
                <a:gd name="connsiteX14" fmla="*/ 3046149 w 3605662"/>
                <a:gd name="connsiteY14" fmla="*/ 896941 h 1491938"/>
                <a:gd name="connsiteX15" fmla="*/ 3303695 w 3605662"/>
                <a:gd name="connsiteY15" fmla="*/ 1261043 h 1491938"/>
                <a:gd name="connsiteX16" fmla="*/ 3605647 w 3605662"/>
                <a:gd name="connsiteY16" fmla="*/ 1491938 h 1491938"/>
                <a:gd name="connsiteX0" fmla="*/ 0 w 3605662"/>
                <a:gd name="connsiteY0" fmla="*/ 1465296 h 1491938"/>
                <a:gd name="connsiteX1" fmla="*/ 372997 w 3605662"/>
                <a:gd name="connsiteY1" fmla="*/ 1287685 h 1491938"/>
                <a:gd name="connsiteX2" fmla="*/ 568377 w 3605662"/>
                <a:gd name="connsiteY2" fmla="*/ 914700 h 1491938"/>
                <a:gd name="connsiteX3" fmla="*/ 772639 w 3605662"/>
                <a:gd name="connsiteY3" fmla="*/ 1118955 h 1491938"/>
                <a:gd name="connsiteX4" fmla="*/ 914733 w 3605662"/>
                <a:gd name="connsiteY4" fmla="*/ 364109 h 1491938"/>
                <a:gd name="connsiteX5" fmla="*/ 1136755 w 3605662"/>
                <a:gd name="connsiteY5" fmla="*/ 1189999 h 1491938"/>
                <a:gd name="connsiteX6" fmla="*/ 1269969 w 3605662"/>
                <a:gd name="connsiteY6" fmla="*/ 168736 h 1491938"/>
                <a:gd name="connsiteX7" fmla="*/ 1563039 w 3605662"/>
                <a:gd name="connsiteY7" fmla="*/ 1323207 h 1491938"/>
                <a:gd name="connsiteX8" fmla="*/ 1722895 w 3605662"/>
                <a:gd name="connsiteY8" fmla="*/ 6 h 1491938"/>
                <a:gd name="connsiteX9" fmla="*/ 1989322 w 3605662"/>
                <a:gd name="connsiteY9" fmla="*/ 1340968 h 1491938"/>
                <a:gd name="connsiteX10" fmla="*/ 2166941 w 3605662"/>
                <a:gd name="connsiteY10" fmla="*/ 248661 h 1491938"/>
                <a:gd name="connsiteX11" fmla="*/ 2442248 w 3605662"/>
                <a:gd name="connsiteY11" fmla="*/ 1243282 h 1491938"/>
                <a:gd name="connsiteX12" fmla="*/ 2548819 w 3605662"/>
                <a:gd name="connsiteY12" fmla="*/ 390750 h 1491938"/>
                <a:gd name="connsiteX13" fmla="*/ 2806364 w 3605662"/>
                <a:gd name="connsiteY13" fmla="*/ 1225521 h 1491938"/>
                <a:gd name="connsiteX14" fmla="*/ 3046149 w 3605662"/>
                <a:gd name="connsiteY14" fmla="*/ 896941 h 1491938"/>
                <a:gd name="connsiteX15" fmla="*/ 3303695 w 3605662"/>
                <a:gd name="connsiteY15" fmla="*/ 1261043 h 1491938"/>
                <a:gd name="connsiteX16" fmla="*/ 3605647 w 3605662"/>
                <a:gd name="connsiteY16" fmla="*/ 1491938 h 1491938"/>
                <a:gd name="connsiteX0" fmla="*/ 0 w 3605659"/>
                <a:gd name="connsiteY0" fmla="*/ 1465296 h 1491938"/>
                <a:gd name="connsiteX1" fmla="*/ 372997 w 3605659"/>
                <a:gd name="connsiteY1" fmla="*/ 1287685 h 1491938"/>
                <a:gd name="connsiteX2" fmla="*/ 568377 w 3605659"/>
                <a:gd name="connsiteY2" fmla="*/ 914700 h 1491938"/>
                <a:gd name="connsiteX3" fmla="*/ 772639 w 3605659"/>
                <a:gd name="connsiteY3" fmla="*/ 1118955 h 1491938"/>
                <a:gd name="connsiteX4" fmla="*/ 914733 w 3605659"/>
                <a:gd name="connsiteY4" fmla="*/ 364109 h 1491938"/>
                <a:gd name="connsiteX5" fmla="*/ 1136755 w 3605659"/>
                <a:gd name="connsiteY5" fmla="*/ 1189999 h 1491938"/>
                <a:gd name="connsiteX6" fmla="*/ 1269969 w 3605659"/>
                <a:gd name="connsiteY6" fmla="*/ 168736 h 1491938"/>
                <a:gd name="connsiteX7" fmla="*/ 1563039 w 3605659"/>
                <a:gd name="connsiteY7" fmla="*/ 1323207 h 1491938"/>
                <a:gd name="connsiteX8" fmla="*/ 1722895 w 3605659"/>
                <a:gd name="connsiteY8" fmla="*/ 6 h 1491938"/>
                <a:gd name="connsiteX9" fmla="*/ 1989322 w 3605659"/>
                <a:gd name="connsiteY9" fmla="*/ 1340968 h 1491938"/>
                <a:gd name="connsiteX10" fmla="*/ 2166941 w 3605659"/>
                <a:gd name="connsiteY10" fmla="*/ 248661 h 1491938"/>
                <a:gd name="connsiteX11" fmla="*/ 2442248 w 3605659"/>
                <a:gd name="connsiteY11" fmla="*/ 1243282 h 1491938"/>
                <a:gd name="connsiteX12" fmla="*/ 2548819 w 3605659"/>
                <a:gd name="connsiteY12" fmla="*/ 390750 h 1491938"/>
                <a:gd name="connsiteX13" fmla="*/ 2806364 w 3605659"/>
                <a:gd name="connsiteY13" fmla="*/ 1225521 h 1491938"/>
                <a:gd name="connsiteX14" fmla="*/ 2992863 w 3605659"/>
                <a:gd name="connsiteY14" fmla="*/ 781494 h 1491938"/>
                <a:gd name="connsiteX15" fmla="*/ 3303695 w 3605659"/>
                <a:gd name="connsiteY15" fmla="*/ 1261043 h 1491938"/>
                <a:gd name="connsiteX16" fmla="*/ 3605647 w 3605659"/>
                <a:gd name="connsiteY16" fmla="*/ 1491938 h 1491938"/>
                <a:gd name="connsiteX0" fmla="*/ 0 w 3605659"/>
                <a:gd name="connsiteY0" fmla="*/ 1465296 h 1491938"/>
                <a:gd name="connsiteX1" fmla="*/ 372997 w 3605659"/>
                <a:gd name="connsiteY1" fmla="*/ 1287685 h 1491938"/>
                <a:gd name="connsiteX2" fmla="*/ 568377 w 3605659"/>
                <a:gd name="connsiteY2" fmla="*/ 914700 h 1491938"/>
                <a:gd name="connsiteX3" fmla="*/ 772639 w 3605659"/>
                <a:gd name="connsiteY3" fmla="*/ 1118955 h 1491938"/>
                <a:gd name="connsiteX4" fmla="*/ 914733 w 3605659"/>
                <a:gd name="connsiteY4" fmla="*/ 364109 h 1491938"/>
                <a:gd name="connsiteX5" fmla="*/ 1136755 w 3605659"/>
                <a:gd name="connsiteY5" fmla="*/ 1189999 h 1491938"/>
                <a:gd name="connsiteX6" fmla="*/ 1269969 w 3605659"/>
                <a:gd name="connsiteY6" fmla="*/ 168736 h 1491938"/>
                <a:gd name="connsiteX7" fmla="*/ 1563039 w 3605659"/>
                <a:gd name="connsiteY7" fmla="*/ 1323207 h 1491938"/>
                <a:gd name="connsiteX8" fmla="*/ 1722895 w 3605659"/>
                <a:gd name="connsiteY8" fmla="*/ 6 h 1491938"/>
                <a:gd name="connsiteX9" fmla="*/ 1989322 w 3605659"/>
                <a:gd name="connsiteY9" fmla="*/ 1340968 h 1491938"/>
                <a:gd name="connsiteX10" fmla="*/ 2166941 w 3605659"/>
                <a:gd name="connsiteY10" fmla="*/ 248661 h 1491938"/>
                <a:gd name="connsiteX11" fmla="*/ 2442248 w 3605659"/>
                <a:gd name="connsiteY11" fmla="*/ 1243282 h 1491938"/>
                <a:gd name="connsiteX12" fmla="*/ 2548819 w 3605659"/>
                <a:gd name="connsiteY12" fmla="*/ 390750 h 1491938"/>
                <a:gd name="connsiteX13" fmla="*/ 2806364 w 3605659"/>
                <a:gd name="connsiteY13" fmla="*/ 1225521 h 1491938"/>
                <a:gd name="connsiteX14" fmla="*/ 2992863 w 3605659"/>
                <a:gd name="connsiteY14" fmla="*/ 781494 h 1491938"/>
                <a:gd name="connsiteX15" fmla="*/ 3303695 w 3605659"/>
                <a:gd name="connsiteY15" fmla="*/ 1172238 h 1491938"/>
                <a:gd name="connsiteX16" fmla="*/ 3605647 w 3605659"/>
                <a:gd name="connsiteY16" fmla="*/ 1491938 h 1491938"/>
                <a:gd name="connsiteX0" fmla="*/ 0 w 3596779"/>
                <a:gd name="connsiteY0" fmla="*/ 1465296 h 1465347"/>
                <a:gd name="connsiteX1" fmla="*/ 372997 w 3596779"/>
                <a:gd name="connsiteY1" fmla="*/ 1287685 h 1465347"/>
                <a:gd name="connsiteX2" fmla="*/ 568377 w 3596779"/>
                <a:gd name="connsiteY2" fmla="*/ 914700 h 1465347"/>
                <a:gd name="connsiteX3" fmla="*/ 772639 w 3596779"/>
                <a:gd name="connsiteY3" fmla="*/ 1118955 h 1465347"/>
                <a:gd name="connsiteX4" fmla="*/ 914733 w 3596779"/>
                <a:gd name="connsiteY4" fmla="*/ 364109 h 1465347"/>
                <a:gd name="connsiteX5" fmla="*/ 1136755 w 3596779"/>
                <a:gd name="connsiteY5" fmla="*/ 1189999 h 1465347"/>
                <a:gd name="connsiteX6" fmla="*/ 1269969 w 3596779"/>
                <a:gd name="connsiteY6" fmla="*/ 168736 h 1465347"/>
                <a:gd name="connsiteX7" fmla="*/ 1563039 w 3596779"/>
                <a:gd name="connsiteY7" fmla="*/ 1323207 h 1465347"/>
                <a:gd name="connsiteX8" fmla="*/ 1722895 w 3596779"/>
                <a:gd name="connsiteY8" fmla="*/ 6 h 1465347"/>
                <a:gd name="connsiteX9" fmla="*/ 1989322 w 3596779"/>
                <a:gd name="connsiteY9" fmla="*/ 1340968 h 1465347"/>
                <a:gd name="connsiteX10" fmla="*/ 2166941 w 3596779"/>
                <a:gd name="connsiteY10" fmla="*/ 248661 h 1465347"/>
                <a:gd name="connsiteX11" fmla="*/ 2442248 w 3596779"/>
                <a:gd name="connsiteY11" fmla="*/ 1243282 h 1465347"/>
                <a:gd name="connsiteX12" fmla="*/ 2548819 w 3596779"/>
                <a:gd name="connsiteY12" fmla="*/ 390750 h 1465347"/>
                <a:gd name="connsiteX13" fmla="*/ 2806364 w 3596779"/>
                <a:gd name="connsiteY13" fmla="*/ 1225521 h 1465347"/>
                <a:gd name="connsiteX14" fmla="*/ 2992863 w 3596779"/>
                <a:gd name="connsiteY14" fmla="*/ 781494 h 1465347"/>
                <a:gd name="connsiteX15" fmla="*/ 3303695 w 3596779"/>
                <a:gd name="connsiteY15" fmla="*/ 1172238 h 1465347"/>
                <a:gd name="connsiteX16" fmla="*/ 3596766 w 3596779"/>
                <a:gd name="connsiteY16" fmla="*/ 1216641 h 1465347"/>
                <a:gd name="connsiteX0" fmla="*/ 0 w 3596782"/>
                <a:gd name="connsiteY0" fmla="*/ 1465296 h 1465347"/>
                <a:gd name="connsiteX1" fmla="*/ 372997 w 3596782"/>
                <a:gd name="connsiteY1" fmla="*/ 1287685 h 1465347"/>
                <a:gd name="connsiteX2" fmla="*/ 568377 w 3596782"/>
                <a:gd name="connsiteY2" fmla="*/ 914700 h 1465347"/>
                <a:gd name="connsiteX3" fmla="*/ 772639 w 3596782"/>
                <a:gd name="connsiteY3" fmla="*/ 1118955 h 1465347"/>
                <a:gd name="connsiteX4" fmla="*/ 914733 w 3596782"/>
                <a:gd name="connsiteY4" fmla="*/ 364109 h 1465347"/>
                <a:gd name="connsiteX5" fmla="*/ 1136755 w 3596782"/>
                <a:gd name="connsiteY5" fmla="*/ 1189999 h 1465347"/>
                <a:gd name="connsiteX6" fmla="*/ 1269969 w 3596782"/>
                <a:gd name="connsiteY6" fmla="*/ 168736 h 1465347"/>
                <a:gd name="connsiteX7" fmla="*/ 1563039 w 3596782"/>
                <a:gd name="connsiteY7" fmla="*/ 1323207 h 1465347"/>
                <a:gd name="connsiteX8" fmla="*/ 1722895 w 3596782"/>
                <a:gd name="connsiteY8" fmla="*/ 6 h 1465347"/>
                <a:gd name="connsiteX9" fmla="*/ 1989322 w 3596782"/>
                <a:gd name="connsiteY9" fmla="*/ 1340968 h 1465347"/>
                <a:gd name="connsiteX10" fmla="*/ 2166941 w 3596782"/>
                <a:gd name="connsiteY10" fmla="*/ 248661 h 1465347"/>
                <a:gd name="connsiteX11" fmla="*/ 2442248 w 3596782"/>
                <a:gd name="connsiteY11" fmla="*/ 1243282 h 1465347"/>
                <a:gd name="connsiteX12" fmla="*/ 2548819 w 3596782"/>
                <a:gd name="connsiteY12" fmla="*/ 390750 h 1465347"/>
                <a:gd name="connsiteX13" fmla="*/ 2806364 w 3596782"/>
                <a:gd name="connsiteY13" fmla="*/ 1225521 h 1465347"/>
                <a:gd name="connsiteX14" fmla="*/ 2992863 w 3596782"/>
                <a:gd name="connsiteY14" fmla="*/ 781494 h 1465347"/>
                <a:gd name="connsiteX15" fmla="*/ 3348099 w 3596782"/>
                <a:gd name="connsiteY15" fmla="*/ 1207760 h 1465347"/>
                <a:gd name="connsiteX16" fmla="*/ 3596766 w 3596782"/>
                <a:gd name="connsiteY16" fmla="*/ 1216641 h 1465347"/>
                <a:gd name="connsiteX0" fmla="*/ 0 w 3605663"/>
                <a:gd name="connsiteY0" fmla="*/ 1465296 h 1465347"/>
                <a:gd name="connsiteX1" fmla="*/ 372997 w 3605663"/>
                <a:gd name="connsiteY1" fmla="*/ 1287685 h 1465347"/>
                <a:gd name="connsiteX2" fmla="*/ 568377 w 3605663"/>
                <a:gd name="connsiteY2" fmla="*/ 914700 h 1465347"/>
                <a:gd name="connsiteX3" fmla="*/ 772639 w 3605663"/>
                <a:gd name="connsiteY3" fmla="*/ 1118955 h 1465347"/>
                <a:gd name="connsiteX4" fmla="*/ 914733 w 3605663"/>
                <a:gd name="connsiteY4" fmla="*/ 364109 h 1465347"/>
                <a:gd name="connsiteX5" fmla="*/ 1136755 w 3605663"/>
                <a:gd name="connsiteY5" fmla="*/ 1189999 h 1465347"/>
                <a:gd name="connsiteX6" fmla="*/ 1269969 w 3605663"/>
                <a:gd name="connsiteY6" fmla="*/ 168736 h 1465347"/>
                <a:gd name="connsiteX7" fmla="*/ 1563039 w 3605663"/>
                <a:gd name="connsiteY7" fmla="*/ 1323207 h 1465347"/>
                <a:gd name="connsiteX8" fmla="*/ 1722895 w 3605663"/>
                <a:gd name="connsiteY8" fmla="*/ 6 h 1465347"/>
                <a:gd name="connsiteX9" fmla="*/ 1989322 w 3605663"/>
                <a:gd name="connsiteY9" fmla="*/ 1340968 h 1465347"/>
                <a:gd name="connsiteX10" fmla="*/ 2166941 w 3605663"/>
                <a:gd name="connsiteY10" fmla="*/ 248661 h 1465347"/>
                <a:gd name="connsiteX11" fmla="*/ 2442248 w 3605663"/>
                <a:gd name="connsiteY11" fmla="*/ 1243282 h 1465347"/>
                <a:gd name="connsiteX12" fmla="*/ 2548819 w 3605663"/>
                <a:gd name="connsiteY12" fmla="*/ 390750 h 1465347"/>
                <a:gd name="connsiteX13" fmla="*/ 2806364 w 3605663"/>
                <a:gd name="connsiteY13" fmla="*/ 1225521 h 1465347"/>
                <a:gd name="connsiteX14" fmla="*/ 2992863 w 3605663"/>
                <a:gd name="connsiteY14" fmla="*/ 781494 h 1465347"/>
                <a:gd name="connsiteX15" fmla="*/ 3348099 w 3605663"/>
                <a:gd name="connsiteY15" fmla="*/ 1207760 h 1465347"/>
                <a:gd name="connsiteX16" fmla="*/ 3605647 w 3605663"/>
                <a:gd name="connsiteY16" fmla="*/ 1092314 h 1465347"/>
                <a:gd name="connsiteX0" fmla="*/ 0 w 3623423"/>
                <a:gd name="connsiteY0" fmla="*/ 1465296 h 1465347"/>
                <a:gd name="connsiteX1" fmla="*/ 372997 w 3623423"/>
                <a:gd name="connsiteY1" fmla="*/ 1287685 h 1465347"/>
                <a:gd name="connsiteX2" fmla="*/ 568377 w 3623423"/>
                <a:gd name="connsiteY2" fmla="*/ 914700 h 1465347"/>
                <a:gd name="connsiteX3" fmla="*/ 772639 w 3623423"/>
                <a:gd name="connsiteY3" fmla="*/ 1118955 h 1465347"/>
                <a:gd name="connsiteX4" fmla="*/ 914733 w 3623423"/>
                <a:gd name="connsiteY4" fmla="*/ 364109 h 1465347"/>
                <a:gd name="connsiteX5" fmla="*/ 1136755 w 3623423"/>
                <a:gd name="connsiteY5" fmla="*/ 1189999 h 1465347"/>
                <a:gd name="connsiteX6" fmla="*/ 1269969 w 3623423"/>
                <a:gd name="connsiteY6" fmla="*/ 168736 h 1465347"/>
                <a:gd name="connsiteX7" fmla="*/ 1563039 w 3623423"/>
                <a:gd name="connsiteY7" fmla="*/ 1323207 h 1465347"/>
                <a:gd name="connsiteX8" fmla="*/ 1722895 w 3623423"/>
                <a:gd name="connsiteY8" fmla="*/ 6 h 1465347"/>
                <a:gd name="connsiteX9" fmla="*/ 1989322 w 3623423"/>
                <a:gd name="connsiteY9" fmla="*/ 1340968 h 1465347"/>
                <a:gd name="connsiteX10" fmla="*/ 2166941 w 3623423"/>
                <a:gd name="connsiteY10" fmla="*/ 248661 h 1465347"/>
                <a:gd name="connsiteX11" fmla="*/ 2442248 w 3623423"/>
                <a:gd name="connsiteY11" fmla="*/ 1243282 h 1465347"/>
                <a:gd name="connsiteX12" fmla="*/ 2548819 w 3623423"/>
                <a:gd name="connsiteY12" fmla="*/ 390750 h 1465347"/>
                <a:gd name="connsiteX13" fmla="*/ 2806364 w 3623423"/>
                <a:gd name="connsiteY13" fmla="*/ 1225521 h 1465347"/>
                <a:gd name="connsiteX14" fmla="*/ 2992863 w 3623423"/>
                <a:gd name="connsiteY14" fmla="*/ 781494 h 1465347"/>
                <a:gd name="connsiteX15" fmla="*/ 3348099 w 3623423"/>
                <a:gd name="connsiteY15" fmla="*/ 1207760 h 1465347"/>
                <a:gd name="connsiteX16" fmla="*/ 3623409 w 3623423"/>
                <a:gd name="connsiteY16" fmla="*/ 994628 h 1465347"/>
                <a:gd name="connsiteX0" fmla="*/ 0 w 3654140"/>
                <a:gd name="connsiteY0" fmla="*/ 1465296 h 1465347"/>
                <a:gd name="connsiteX1" fmla="*/ 372997 w 3654140"/>
                <a:gd name="connsiteY1" fmla="*/ 1287685 h 1465347"/>
                <a:gd name="connsiteX2" fmla="*/ 568377 w 3654140"/>
                <a:gd name="connsiteY2" fmla="*/ 914700 h 1465347"/>
                <a:gd name="connsiteX3" fmla="*/ 772639 w 3654140"/>
                <a:gd name="connsiteY3" fmla="*/ 1118955 h 1465347"/>
                <a:gd name="connsiteX4" fmla="*/ 914733 w 3654140"/>
                <a:gd name="connsiteY4" fmla="*/ 364109 h 1465347"/>
                <a:gd name="connsiteX5" fmla="*/ 1136755 w 3654140"/>
                <a:gd name="connsiteY5" fmla="*/ 1189999 h 1465347"/>
                <a:gd name="connsiteX6" fmla="*/ 1269969 w 3654140"/>
                <a:gd name="connsiteY6" fmla="*/ 168736 h 1465347"/>
                <a:gd name="connsiteX7" fmla="*/ 1563039 w 3654140"/>
                <a:gd name="connsiteY7" fmla="*/ 1323207 h 1465347"/>
                <a:gd name="connsiteX8" fmla="*/ 1722895 w 3654140"/>
                <a:gd name="connsiteY8" fmla="*/ 6 h 1465347"/>
                <a:gd name="connsiteX9" fmla="*/ 1989322 w 3654140"/>
                <a:gd name="connsiteY9" fmla="*/ 1340968 h 1465347"/>
                <a:gd name="connsiteX10" fmla="*/ 2166941 w 3654140"/>
                <a:gd name="connsiteY10" fmla="*/ 248661 h 1465347"/>
                <a:gd name="connsiteX11" fmla="*/ 2442248 w 3654140"/>
                <a:gd name="connsiteY11" fmla="*/ 1243282 h 1465347"/>
                <a:gd name="connsiteX12" fmla="*/ 2548819 w 3654140"/>
                <a:gd name="connsiteY12" fmla="*/ 390750 h 1465347"/>
                <a:gd name="connsiteX13" fmla="*/ 2806364 w 3654140"/>
                <a:gd name="connsiteY13" fmla="*/ 1225521 h 1465347"/>
                <a:gd name="connsiteX14" fmla="*/ 2992863 w 3654140"/>
                <a:gd name="connsiteY14" fmla="*/ 781494 h 1465347"/>
                <a:gd name="connsiteX15" fmla="*/ 3348099 w 3654140"/>
                <a:gd name="connsiteY15" fmla="*/ 1207760 h 1465347"/>
                <a:gd name="connsiteX16" fmla="*/ 3623409 w 3654140"/>
                <a:gd name="connsiteY16" fmla="*/ 994628 h 1465347"/>
                <a:gd name="connsiteX0" fmla="*/ 0 w 3654140"/>
                <a:gd name="connsiteY0" fmla="*/ 1465296 h 1465309"/>
                <a:gd name="connsiteX1" fmla="*/ 372997 w 3654140"/>
                <a:gd name="connsiteY1" fmla="*/ 1287685 h 1465309"/>
                <a:gd name="connsiteX2" fmla="*/ 532854 w 3654140"/>
                <a:gd name="connsiteY2" fmla="*/ 1092311 h 1465309"/>
                <a:gd name="connsiteX3" fmla="*/ 772639 w 3654140"/>
                <a:gd name="connsiteY3" fmla="*/ 1118955 h 1465309"/>
                <a:gd name="connsiteX4" fmla="*/ 914733 w 3654140"/>
                <a:gd name="connsiteY4" fmla="*/ 364109 h 1465309"/>
                <a:gd name="connsiteX5" fmla="*/ 1136755 w 3654140"/>
                <a:gd name="connsiteY5" fmla="*/ 1189999 h 1465309"/>
                <a:gd name="connsiteX6" fmla="*/ 1269969 w 3654140"/>
                <a:gd name="connsiteY6" fmla="*/ 168736 h 1465309"/>
                <a:gd name="connsiteX7" fmla="*/ 1563039 w 3654140"/>
                <a:gd name="connsiteY7" fmla="*/ 1323207 h 1465309"/>
                <a:gd name="connsiteX8" fmla="*/ 1722895 w 3654140"/>
                <a:gd name="connsiteY8" fmla="*/ 6 h 1465309"/>
                <a:gd name="connsiteX9" fmla="*/ 1989322 w 3654140"/>
                <a:gd name="connsiteY9" fmla="*/ 1340968 h 1465309"/>
                <a:gd name="connsiteX10" fmla="*/ 2166941 w 3654140"/>
                <a:gd name="connsiteY10" fmla="*/ 248661 h 1465309"/>
                <a:gd name="connsiteX11" fmla="*/ 2442248 w 3654140"/>
                <a:gd name="connsiteY11" fmla="*/ 1243282 h 1465309"/>
                <a:gd name="connsiteX12" fmla="*/ 2548819 w 3654140"/>
                <a:gd name="connsiteY12" fmla="*/ 390750 h 1465309"/>
                <a:gd name="connsiteX13" fmla="*/ 2806364 w 3654140"/>
                <a:gd name="connsiteY13" fmla="*/ 1225521 h 1465309"/>
                <a:gd name="connsiteX14" fmla="*/ 2992863 w 3654140"/>
                <a:gd name="connsiteY14" fmla="*/ 781494 h 1465309"/>
                <a:gd name="connsiteX15" fmla="*/ 3348099 w 3654140"/>
                <a:gd name="connsiteY15" fmla="*/ 1207760 h 1465309"/>
                <a:gd name="connsiteX16" fmla="*/ 3623409 w 3654140"/>
                <a:gd name="connsiteY16" fmla="*/ 994628 h 1465309"/>
                <a:gd name="connsiteX0" fmla="*/ 97908 w 3752048"/>
                <a:gd name="connsiteY0" fmla="*/ 1465296 h 1465300"/>
                <a:gd name="connsiteX1" fmla="*/ 26860 w 3752048"/>
                <a:gd name="connsiteY1" fmla="*/ 1039030 h 1465300"/>
                <a:gd name="connsiteX2" fmla="*/ 630762 w 3752048"/>
                <a:gd name="connsiteY2" fmla="*/ 1092311 h 1465300"/>
                <a:gd name="connsiteX3" fmla="*/ 870547 w 3752048"/>
                <a:gd name="connsiteY3" fmla="*/ 1118955 h 1465300"/>
                <a:gd name="connsiteX4" fmla="*/ 1012641 w 3752048"/>
                <a:gd name="connsiteY4" fmla="*/ 364109 h 1465300"/>
                <a:gd name="connsiteX5" fmla="*/ 1234663 w 3752048"/>
                <a:gd name="connsiteY5" fmla="*/ 1189999 h 1465300"/>
                <a:gd name="connsiteX6" fmla="*/ 1367877 w 3752048"/>
                <a:gd name="connsiteY6" fmla="*/ 168736 h 1465300"/>
                <a:gd name="connsiteX7" fmla="*/ 1660947 w 3752048"/>
                <a:gd name="connsiteY7" fmla="*/ 1323207 h 1465300"/>
                <a:gd name="connsiteX8" fmla="*/ 1820803 w 3752048"/>
                <a:gd name="connsiteY8" fmla="*/ 6 h 1465300"/>
                <a:gd name="connsiteX9" fmla="*/ 2087230 w 3752048"/>
                <a:gd name="connsiteY9" fmla="*/ 1340968 h 1465300"/>
                <a:gd name="connsiteX10" fmla="*/ 2264849 w 3752048"/>
                <a:gd name="connsiteY10" fmla="*/ 248661 h 1465300"/>
                <a:gd name="connsiteX11" fmla="*/ 2540156 w 3752048"/>
                <a:gd name="connsiteY11" fmla="*/ 1243282 h 1465300"/>
                <a:gd name="connsiteX12" fmla="*/ 2646727 w 3752048"/>
                <a:gd name="connsiteY12" fmla="*/ 390750 h 1465300"/>
                <a:gd name="connsiteX13" fmla="*/ 2904272 w 3752048"/>
                <a:gd name="connsiteY13" fmla="*/ 1225521 h 1465300"/>
                <a:gd name="connsiteX14" fmla="*/ 3090771 w 3752048"/>
                <a:gd name="connsiteY14" fmla="*/ 781494 h 1465300"/>
                <a:gd name="connsiteX15" fmla="*/ 3446007 w 3752048"/>
                <a:gd name="connsiteY15" fmla="*/ 1207760 h 1465300"/>
                <a:gd name="connsiteX16" fmla="*/ 3721317 w 3752048"/>
                <a:gd name="connsiteY16" fmla="*/ 994628 h 1465300"/>
                <a:gd name="connsiteX0" fmla="*/ 120005 w 3747503"/>
                <a:gd name="connsiteY0" fmla="*/ 1456415 h 1456419"/>
                <a:gd name="connsiteX1" fmla="*/ 22315 w 3747503"/>
                <a:gd name="connsiteY1" fmla="*/ 1039030 h 1456419"/>
                <a:gd name="connsiteX2" fmla="*/ 626217 w 3747503"/>
                <a:gd name="connsiteY2" fmla="*/ 1092311 h 1456419"/>
                <a:gd name="connsiteX3" fmla="*/ 866002 w 3747503"/>
                <a:gd name="connsiteY3" fmla="*/ 1118955 h 1456419"/>
                <a:gd name="connsiteX4" fmla="*/ 1008096 w 3747503"/>
                <a:gd name="connsiteY4" fmla="*/ 364109 h 1456419"/>
                <a:gd name="connsiteX5" fmla="*/ 1230118 w 3747503"/>
                <a:gd name="connsiteY5" fmla="*/ 1189999 h 1456419"/>
                <a:gd name="connsiteX6" fmla="*/ 1363332 w 3747503"/>
                <a:gd name="connsiteY6" fmla="*/ 168736 h 1456419"/>
                <a:gd name="connsiteX7" fmla="*/ 1656402 w 3747503"/>
                <a:gd name="connsiteY7" fmla="*/ 1323207 h 1456419"/>
                <a:gd name="connsiteX8" fmla="*/ 1816258 w 3747503"/>
                <a:gd name="connsiteY8" fmla="*/ 6 h 1456419"/>
                <a:gd name="connsiteX9" fmla="*/ 2082685 w 3747503"/>
                <a:gd name="connsiteY9" fmla="*/ 1340968 h 1456419"/>
                <a:gd name="connsiteX10" fmla="*/ 2260304 w 3747503"/>
                <a:gd name="connsiteY10" fmla="*/ 248661 h 1456419"/>
                <a:gd name="connsiteX11" fmla="*/ 2535611 w 3747503"/>
                <a:gd name="connsiteY11" fmla="*/ 1243282 h 1456419"/>
                <a:gd name="connsiteX12" fmla="*/ 2642182 w 3747503"/>
                <a:gd name="connsiteY12" fmla="*/ 390750 h 1456419"/>
                <a:gd name="connsiteX13" fmla="*/ 2899727 w 3747503"/>
                <a:gd name="connsiteY13" fmla="*/ 1225521 h 1456419"/>
                <a:gd name="connsiteX14" fmla="*/ 3086226 w 3747503"/>
                <a:gd name="connsiteY14" fmla="*/ 781494 h 1456419"/>
                <a:gd name="connsiteX15" fmla="*/ 3441462 w 3747503"/>
                <a:gd name="connsiteY15" fmla="*/ 1207760 h 1456419"/>
                <a:gd name="connsiteX16" fmla="*/ 3716772 w 3747503"/>
                <a:gd name="connsiteY16" fmla="*/ 994628 h 1456419"/>
                <a:gd name="connsiteX0" fmla="*/ 0 w 3725188"/>
                <a:gd name="connsiteY0" fmla="*/ 1039030 h 1342092"/>
                <a:gd name="connsiteX1" fmla="*/ 603902 w 3725188"/>
                <a:gd name="connsiteY1" fmla="*/ 1092311 h 1342092"/>
                <a:gd name="connsiteX2" fmla="*/ 843687 w 3725188"/>
                <a:gd name="connsiteY2" fmla="*/ 1118955 h 1342092"/>
                <a:gd name="connsiteX3" fmla="*/ 985781 w 3725188"/>
                <a:gd name="connsiteY3" fmla="*/ 364109 h 1342092"/>
                <a:gd name="connsiteX4" fmla="*/ 1207803 w 3725188"/>
                <a:gd name="connsiteY4" fmla="*/ 1189999 h 1342092"/>
                <a:gd name="connsiteX5" fmla="*/ 1341017 w 3725188"/>
                <a:gd name="connsiteY5" fmla="*/ 168736 h 1342092"/>
                <a:gd name="connsiteX6" fmla="*/ 1634087 w 3725188"/>
                <a:gd name="connsiteY6" fmla="*/ 1323207 h 1342092"/>
                <a:gd name="connsiteX7" fmla="*/ 1793943 w 3725188"/>
                <a:gd name="connsiteY7" fmla="*/ 6 h 1342092"/>
                <a:gd name="connsiteX8" fmla="*/ 2060370 w 3725188"/>
                <a:gd name="connsiteY8" fmla="*/ 1340968 h 1342092"/>
                <a:gd name="connsiteX9" fmla="*/ 2237989 w 3725188"/>
                <a:gd name="connsiteY9" fmla="*/ 248661 h 1342092"/>
                <a:gd name="connsiteX10" fmla="*/ 2513296 w 3725188"/>
                <a:gd name="connsiteY10" fmla="*/ 1243282 h 1342092"/>
                <a:gd name="connsiteX11" fmla="*/ 2619867 w 3725188"/>
                <a:gd name="connsiteY11" fmla="*/ 390750 h 1342092"/>
                <a:gd name="connsiteX12" fmla="*/ 2877412 w 3725188"/>
                <a:gd name="connsiteY12" fmla="*/ 1225521 h 1342092"/>
                <a:gd name="connsiteX13" fmla="*/ 3063911 w 3725188"/>
                <a:gd name="connsiteY13" fmla="*/ 781494 h 1342092"/>
                <a:gd name="connsiteX14" fmla="*/ 3419147 w 3725188"/>
                <a:gd name="connsiteY14" fmla="*/ 1207760 h 1342092"/>
                <a:gd name="connsiteX15" fmla="*/ 3694457 w 3725188"/>
                <a:gd name="connsiteY15" fmla="*/ 994628 h 1342092"/>
                <a:gd name="connsiteX0" fmla="*/ 0 w 3937348"/>
                <a:gd name="connsiteY0" fmla="*/ 1039030 h 1342092"/>
                <a:gd name="connsiteX1" fmla="*/ 603902 w 3937348"/>
                <a:gd name="connsiteY1" fmla="*/ 1092311 h 1342092"/>
                <a:gd name="connsiteX2" fmla="*/ 843687 w 3937348"/>
                <a:gd name="connsiteY2" fmla="*/ 1118955 h 1342092"/>
                <a:gd name="connsiteX3" fmla="*/ 985781 w 3937348"/>
                <a:gd name="connsiteY3" fmla="*/ 364109 h 1342092"/>
                <a:gd name="connsiteX4" fmla="*/ 1207803 w 3937348"/>
                <a:gd name="connsiteY4" fmla="*/ 1189999 h 1342092"/>
                <a:gd name="connsiteX5" fmla="*/ 1341017 w 3937348"/>
                <a:gd name="connsiteY5" fmla="*/ 168736 h 1342092"/>
                <a:gd name="connsiteX6" fmla="*/ 1634087 w 3937348"/>
                <a:gd name="connsiteY6" fmla="*/ 1323207 h 1342092"/>
                <a:gd name="connsiteX7" fmla="*/ 1793943 w 3937348"/>
                <a:gd name="connsiteY7" fmla="*/ 6 h 1342092"/>
                <a:gd name="connsiteX8" fmla="*/ 2060370 w 3937348"/>
                <a:gd name="connsiteY8" fmla="*/ 1340968 h 1342092"/>
                <a:gd name="connsiteX9" fmla="*/ 2237989 w 3937348"/>
                <a:gd name="connsiteY9" fmla="*/ 248661 h 1342092"/>
                <a:gd name="connsiteX10" fmla="*/ 2513296 w 3937348"/>
                <a:gd name="connsiteY10" fmla="*/ 1243282 h 1342092"/>
                <a:gd name="connsiteX11" fmla="*/ 2619867 w 3937348"/>
                <a:gd name="connsiteY11" fmla="*/ 390750 h 1342092"/>
                <a:gd name="connsiteX12" fmla="*/ 2877412 w 3937348"/>
                <a:gd name="connsiteY12" fmla="*/ 1225521 h 1342092"/>
                <a:gd name="connsiteX13" fmla="*/ 3063911 w 3937348"/>
                <a:gd name="connsiteY13" fmla="*/ 781494 h 1342092"/>
                <a:gd name="connsiteX14" fmla="*/ 3419147 w 3937348"/>
                <a:gd name="connsiteY14" fmla="*/ 1207760 h 1342092"/>
                <a:gd name="connsiteX15" fmla="*/ 3916480 w 3937348"/>
                <a:gd name="connsiteY15" fmla="*/ 994628 h 1342092"/>
                <a:gd name="connsiteX0" fmla="*/ 0 w 3809119"/>
                <a:gd name="connsiteY0" fmla="*/ 1039030 h 1342092"/>
                <a:gd name="connsiteX1" fmla="*/ 603902 w 3809119"/>
                <a:gd name="connsiteY1" fmla="*/ 1092311 h 1342092"/>
                <a:gd name="connsiteX2" fmla="*/ 843687 w 3809119"/>
                <a:gd name="connsiteY2" fmla="*/ 1118955 h 1342092"/>
                <a:gd name="connsiteX3" fmla="*/ 985781 w 3809119"/>
                <a:gd name="connsiteY3" fmla="*/ 364109 h 1342092"/>
                <a:gd name="connsiteX4" fmla="*/ 1207803 w 3809119"/>
                <a:gd name="connsiteY4" fmla="*/ 1189999 h 1342092"/>
                <a:gd name="connsiteX5" fmla="*/ 1341017 w 3809119"/>
                <a:gd name="connsiteY5" fmla="*/ 168736 h 1342092"/>
                <a:gd name="connsiteX6" fmla="*/ 1634087 w 3809119"/>
                <a:gd name="connsiteY6" fmla="*/ 1323207 h 1342092"/>
                <a:gd name="connsiteX7" fmla="*/ 1793943 w 3809119"/>
                <a:gd name="connsiteY7" fmla="*/ 6 h 1342092"/>
                <a:gd name="connsiteX8" fmla="*/ 2060370 w 3809119"/>
                <a:gd name="connsiteY8" fmla="*/ 1340968 h 1342092"/>
                <a:gd name="connsiteX9" fmla="*/ 2237989 w 3809119"/>
                <a:gd name="connsiteY9" fmla="*/ 248661 h 1342092"/>
                <a:gd name="connsiteX10" fmla="*/ 2513296 w 3809119"/>
                <a:gd name="connsiteY10" fmla="*/ 1243282 h 1342092"/>
                <a:gd name="connsiteX11" fmla="*/ 2619867 w 3809119"/>
                <a:gd name="connsiteY11" fmla="*/ 390750 h 1342092"/>
                <a:gd name="connsiteX12" fmla="*/ 2877412 w 3809119"/>
                <a:gd name="connsiteY12" fmla="*/ 1225521 h 1342092"/>
                <a:gd name="connsiteX13" fmla="*/ 3063911 w 3809119"/>
                <a:gd name="connsiteY13" fmla="*/ 781494 h 1342092"/>
                <a:gd name="connsiteX14" fmla="*/ 3419147 w 3809119"/>
                <a:gd name="connsiteY14" fmla="*/ 1207760 h 1342092"/>
                <a:gd name="connsiteX15" fmla="*/ 3783266 w 3809119"/>
                <a:gd name="connsiteY15" fmla="*/ 1003508 h 1342092"/>
                <a:gd name="connsiteX0" fmla="*/ 0 w 3733501"/>
                <a:gd name="connsiteY0" fmla="*/ 1039030 h 1342092"/>
                <a:gd name="connsiteX1" fmla="*/ 603902 w 3733501"/>
                <a:gd name="connsiteY1" fmla="*/ 1092311 h 1342092"/>
                <a:gd name="connsiteX2" fmla="*/ 843687 w 3733501"/>
                <a:gd name="connsiteY2" fmla="*/ 1118955 h 1342092"/>
                <a:gd name="connsiteX3" fmla="*/ 985781 w 3733501"/>
                <a:gd name="connsiteY3" fmla="*/ 364109 h 1342092"/>
                <a:gd name="connsiteX4" fmla="*/ 1207803 w 3733501"/>
                <a:gd name="connsiteY4" fmla="*/ 1189999 h 1342092"/>
                <a:gd name="connsiteX5" fmla="*/ 1341017 w 3733501"/>
                <a:gd name="connsiteY5" fmla="*/ 168736 h 1342092"/>
                <a:gd name="connsiteX6" fmla="*/ 1634087 w 3733501"/>
                <a:gd name="connsiteY6" fmla="*/ 1323207 h 1342092"/>
                <a:gd name="connsiteX7" fmla="*/ 1793943 w 3733501"/>
                <a:gd name="connsiteY7" fmla="*/ 6 h 1342092"/>
                <a:gd name="connsiteX8" fmla="*/ 2060370 w 3733501"/>
                <a:gd name="connsiteY8" fmla="*/ 1340968 h 1342092"/>
                <a:gd name="connsiteX9" fmla="*/ 2237989 w 3733501"/>
                <a:gd name="connsiteY9" fmla="*/ 248661 h 1342092"/>
                <a:gd name="connsiteX10" fmla="*/ 2513296 w 3733501"/>
                <a:gd name="connsiteY10" fmla="*/ 1243282 h 1342092"/>
                <a:gd name="connsiteX11" fmla="*/ 2619867 w 3733501"/>
                <a:gd name="connsiteY11" fmla="*/ 390750 h 1342092"/>
                <a:gd name="connsiteX12" fmla="*/ 2877412 w 3733501"/>
                <a:gd name="connsiteY12" fmla="*/ 1225521 h 1342092"/>
                <a:gd name="connsiteX13" fmla="*/ 3063911 w 3733501"/>
                <a:gd name="connsiteY13" fmla="*/ 781494 h 1342092"/>
                <a:gd name="connsiteX14" fmla="*/ 3419147 w 3733501"/>
                <a:gd name="connsiteY14" fmla="*/ 1207760 h 1342092"/>
                <a:gd name="connsiteX15" fmla="*/ 3703338 w 3733501"/>
                <a:gd name="connsiteY15" fmla="*/ 1039030 h 1342092"/>
                <a:gd name="connsiteX0" fmla="*/ 0 w 3733501"/>
                <a:gd name="connsiteY0" fmla="*/ 1039030 h 1342092"/>
                <a:gd name="connsiteX1" fmla="*/ 603902 w 3733501"/>
                <a:gd name="connsiteY1" fmla="*/ 1092311 h 1342092"/>
                <a:gd name="connsiteX2" fmla="*/ 843687 w 3733501"/>
                <a:gd name="connsiteY2" fmla="*/ 1118955 h 1342092"/>
                <a:gd name="connsiteX3" fmla="*/ 985781 w 3733501"/>
                <a:gd name="connsiteY3" fmla="*/ 364109 h 1342092"/>
                <a:gd name="connsiteX4" fmla="*/ 1207803 w 3733501"/>
                <a:gd name="connsiteY4" fmla="*/ 1189999 h 1342092"/>
                <a:gd name="connsiteX5" fmla="*/ 1341017 w 3733501"/>
                <a:gd name="connsiteY5" fmla="*/ 168736 h 1342092"/>
                <a:gd name="connsiteX6" fmla="*/ 1634087 w 3733501"/>
                <a:gd name="connsiteY6" fmla="*/ 1323207 h 1342092"/>
                <a:gd name="connsiteX7" fmla="*/ 1793943 w 3733501"/>
                <a:gd name="connsiteY7" fmla="*/ 6 h 1342092"/>
                <a:gd name="connsiteX8" fmla="*/ 2060370 w 3733501"/>
                <a:gd name="connsiteY8" fmla="*/ 1340968 h 1342092"/>
                <a:gd name="connsiteX9" fmla="*/ 2237989 w 3733501"/>
                <a:gd name="connsiteY9" fmla="*/ 248661 h 1342092"/>
                <a:gd name="connsiteX10" fmla="*/ 2513296 w 3733501"/>
                <a:gd name="connsiteY10" fmla="*/ 1243282 h 1342092"/>
                <a:gd name="connsiteX11" fmla="*/ 2619867 w 3733501"/>
                <a:gd name="connsiteY11" fmla="*/ 390750 h 1342092"/>
                <a:gd name="connsiteX12" fmla="*/ 2877412 w 3733501"/>
                <a:gd name="connsiteY12" fmla="*/ 1225521 h 1342092"/>
                <a:gd name="connsiteX13" fmla="*/ 3063911 w 3733501"/>
                <a:gd name="connsiteY13" fmla="*/ 781494 h 1342092"/>
                <a:gd name="connsiteX14" fmla="*/ 3419147 w 3733501"/>
                <a:gd name="connsiteY14" fmla="*/ 1207760 h 1342092"/>
                <a:gd name="connsiteX15" fmla="*/ 3703338 w 3733501"/>
                <a:gd name="connsiteY15" fmla="*/ 1039030 h 1342092"/>
                <a:gd name="connsiteX16" fmla="*/ 3721097 w 3733501"/>
                <a:gd name="connsiteY16" fmla="*/ 1039031 h 1342092"/>
                <a:gd name="connsiteX0" fmla="*/ 0 w 3934239"/>
                <a:gd name="connsiteY0" fmla="*/ 1039030 h 1342092"/>
                <a:gd name="connsiteX1" fmla="*/ 603902 w 3934239"/>
                <a:gd name="connsiteY1" fmla="*/ 1092311 h 1342092"/>
                <a:gd name="connsiteX2" fmla="*/ 843687 w 3934239"/>
                <a:gd name="connsiteY2" fmla="*/ 1118955 h 1342092"/>
                <a:gd name="connsiteX3" fmla="*/ 985781 w 3934239"/>
                <a:gd name="connsiteY3" fmla="*/ 364109 h 1342092"/>
                <a:gd name="connsiteX4" fmla="*/ 1207803 w 3934239"/>
                <a:gd name="connsiteY4" fmla="*/ 1189999 h 1342092"/>
                <a:gd name="connsiteX5" fmla="*/ 1341017 w 3934239"/>
                <a:gd name="connsiteY5" fmla="*/ 168736 h 1342092"/>
                <a:gd name="connsiteX6" fmla="*/ 1634087 w 3934239"/>
                <a:gd name="connsiteY6" fmla="*/ 1323207 h 1342092"/>
                <a:gd name="connsiteX7" fmla="*/ 1793943 w 3934239"/>
                <a:gd name="connsiteY7" fmla="*/ 6 h 1342092"/>
                <a:gd name="connsiteX8" fmla="*/ 2060370 w 3934239"/>
                <a:gd name="connsiteY8" fmla="*/ 1340968 h 1342092"/>
                <a:gd name="connsiteX9" fmla="*/ 2237989 w 3934239"/>
                <a:gd name="connsiteY9" fmla="*/ 248661 h 1342092"/>
                <a:gd name="connsiteX10" fmla="*/ 2513296 w 3934239"/>
                <a:gd name="connsiteY10" fmla="*/ 1243282 h 1342092"/>
                <a:gd name="connsiteX11" fmla="*/ 2619867 w 3934239"/>
                <a:gd name="connsiteY11" fmla="*/ 390750 h 1342092"/>
                <a:gd name="connsiteX12" fmla="*/ 2877412 w 3934239"/>
                <a:gd name="connsiteY12" fmla="*/ 1225521 h 1342092"/>
                <a:gd name="connsiteX13" fmla="*/ 3063911 w 3934239"/>
                <a:gd name="connsiteY13" fmla="*/ 781494 h 1342092"/>
                <a:gd name="connsiteX14" fmla="*/ 3419147 w 3934239"/>
                <a:gd name="connsiteY14" fmla="*/ 1207760 h 1342092"/>
                <a:gd name="connsiteX15" fmla="*/ 3703338 w 3934239"/>
                <a:gd name="connsiteY15" fmla="*/ 1039030 h 1342092"/>
                <a:gd name="connsiteX16" fmla="*/ 3934239 w 3934239"/>
                <a:gd name="connsiteY16" fmla="*/ 1047911 h 1342092"/>
                <a:gd name="connsiteX0" fmla="*/ 0 w 3960881"/>
                <a:gd name="connsiteY0" fmla="*/ 1039030 h 1342092"/>
                <a:gd name="connsiteX1" fmla="*/ 603902 w 3960881"/>
                <a:gd name="connsiteY1" fmla="*/ 1092311 h 1342092"/>
                <a:gd name="connsiteX2" fmla="*/ 843687 w 3960881"/>
                <a:gd name="connsiteY2" fmla="*/ 1118955 h 1342092"/>
                <a:gd name="connsiteX3" fmla="*/ 985781 w 3960881"/>
                <a:gd name="connsiteY3" fmla="*/ 364109 h 1342092"/>
                <a:gd name="connsiteX4" fmla="*/ 1207803 w 3960881"/>
                <a:gd name="connsiteY4" fmla="*/ 1189999 h 1342092"/>
                <a:gd name="connsiteX5" fmla="*/ 1341017 w 3960881"/>
                <a:gd name="connsiteY5" fmla="*/ 168736 h 1342092"/>
                <a:gd name="connsiteX6" fmla="*/ 1634087 w 3960881"/>
                <a:gd name="connsiteY6" fmla="*/ 1323207 h 1342092"/>
                <a:gd name="connsiteX7" fmla="*/ 1793943 w 3960881"/>
                <a:gd name="connsiteY7" fmla="*/ 6 h 1342092"/>
                <a:gd name="connsiteX8" fmla="*/ 2060370 w 3960881"/>
                <a:gd name="connsiteY8" fmla="*/ 1340968 h 1342092"/>
                <a:gd name="connsiteX9" fmla="*/ 2237989 w 3960881"/>
                <a:gd name="connsiteY9" fmla="*/ 248661 h 1342092"/>
                <a:gd name="connsiteX10" fmla="*/ 2513296 w 3960881"/>
                <a:gd name="connsiteY10" fmla="*/ 1243282 h 1342092"/>
                <a:gd name="connsiteX11" fmla="*/ 2619867 w 3960881"/>
                <a:gd name="connsiteY11" fmla="*/ 390750 h 1342092"/>
                <a:gd name="connsiteX12" fmla="*/ 2877412 w 3960881"/>
                <a:gd name="connsiteY12" fmla="*/ 1225521 h 1342092"/>
                <a:gd name="connsiteX13" fmla="*/ 3063911 w 3960881"/>
                <a:gd name="connsiteY13" fmla="*/ 781494 h 1342092"/>
                <a:gd name="connsiteX14" fmla="*/ 3419147 w 3960881"/>
                <a:gd name="connsiteY14" fmla="*/ 1207760 h 1342092"/>
                <a:gd name="connsiteX15" fmla="*/ 3703338 w 3960881"/>
                <a:gd name="connsiteY15" fmla="*/ 1039030 h 1342092"/>
                <a:gd name="connsiteX16" fmla="*/ 3960881 w 3960881"/>
                <a:gd name="connsiteY16" fmla="*/ 1021270 h 1342092"/>
                <a:gd name="connsiteX0" fmla="*/ 0 w 3960881"/>
                <a:gd name="connsiteY0" fmla="*/ 1039030 h 1342092"/>
                <a:gd name="connsiteX1" fmla="*/ 603902 w 3960881"/>
                <a:gd name="connsiteY1" fmla="*/ 1092311 h 1342092"/>
                <a:gd name="connsiteX2" fmla="*/ 843687 w 3960881"/>
                <a:gd name="connsiteY2" fmla="*/ 1118955 h 1342092"/>
                <a:gd name="connsiteX3" fmla="*/ 985781 w 3960881"/>
                <a:gd name="connsiteY3" fmla="*/ 364109 h 1342092"/>
                <a:gd name="connsiteX4" fmla="*/ 1207803 w 3960881"/>
                <a:gd name="connsiteY4" fmla="*/ 1189999 h 1342092"/>
                <a:gd name="connsiteX5" fmla="*/ 1341017 w 3960881"/>
                <a:gd name="connsiteY5" fmla="*/ 168736 h 1342092"/>
                <a:gd name="connsiteX6" fmla="*/ 1634087 w 3960881"/>
                <a:gd name="connsiteY6" fmla="*/ 1323207 h 1342092"/>
                <a:gd name="connsiteX7" fmla="*/ 1793943 w 3960881"/>
                <a:gd name="connsiteY7" fmla="*/ 6 h 1342092"/>
                <a:gd name="connsiteX8" fmla="*/ 2060370 w 3960881"/>
                <a:gd name="connsiteY8" fmla="*/ 1340968 h 1342092"/>
                <a:gd name="connsiteX9" fmla="*/ 2237989 w 3960881"/>
                <a:gd name="connsiteY9" fmla="*/ 248661 h 1342092"/>
                <a:gd name="connsiteX10" fmla="*/ 2513296 w 3960881"/>
                <a:gd name="connsiteY10" fmla="*/ 1243282 h 1342092"/>
                <a:gd name="connsiteX11" fmla="*/ 2619867 w 3960881"/>
                <a:gd name="connsiteY11" fmla="*/ 390750 h 1342092"/>
                <a:gd name="connsiteX12" fmla="*/ 2877412 w 3960881"/>
                <a:gd name="connsiteY12" fmla="*/ 1225521 h 1342092"/>
                <a:gd name="connsiteX13" fmla="*/ 3063911 w 3960881"/>
                <a:gd name="connsiteY13" fmla="*/ 781494 h 1342092"/>
                <a:gd name="connsiteX14" fmla="*/ 3419147 w 3960881"/>
                <a:gd name="connsiteY14" fmla="*/ 1207760 h 1342092"/>
                <a:gd name="connsiteX15" fmla="*/ 3658934 w 3960881"/>
                <a:gd name="connsiteY15" fmla="*/ 1101194 h 1342092"/>
                <a:gd name="connsiteX16" fmla="*/ 3960881 w 3960881"/>
                <a:gd name="connsiteY16" fmla="*/ 1021270 h 1342092"/>
                <a:gd name="connsiteX0" fmla="*/ 0 w 3960881"/>
                <a:gd name="connsiteY0" fmla="*/ 1039030 h 1342092"/>
                <a:gd name="connsiteX1" fmla="*/ 603902 w 3960881"/>
                <a:gd name="connsiteY1" fmla="*/ 1092311 h 1342092"/>
                <a:gd name="connsiteX2" fmla="*/ 843687 w 3960881"/>
                <a:gd name="connsiteY2" fmla="*/ 1118955 h 1342092"/>
                <a:gd name="connsiteX3" fmla="*/ 985781 w 3960881"/>
                <a:gd name="connsiteY3" fmla="*/ 364109 h 1342092"/>
                <a:gd name="connsiteX4" fmla="*/ 1207803 w 3960881"/>
                <a:gd name="connsiteY4" fmla="*/ 1189999 h 1342092"/>
                <a:gd name="connsiteX5" fmla="*/ 1341017 w 3960881"/>
                <a:gd name="connsiteY5" fmla="*/ 168736 h 1342092"/>
                <a:gd name="connsiteX6" fmla="*/ 1634087 w 3960881"/>
                <a:gd name="connsiteY6" fmla="*/ 1323207 h 1342092"/>
                <a:gd name="connsiteX7" fmla="*/ 1793943 w 3960881"/>
                <a:gd name="connsiteY7" fmla="*/ 6 h 1342092"/>
                <a:gd name="connsiteX8" fmla="*/ 2060370 w 3960881"/>
                <a:gd name="connsiteY8" fmla="*/ 1340968 h 1342092"/>
                <a:gd name="connsiteX9" fmla="*/ 2237989 w 3960881"/>
                <a:gd name="connsiteY9" fmla="*/ 248661 h 1342092"/>
                <a:gd name="connsiteX10" fmla="*/ 2513296 w 3960881"/>
                <a:gd name="connsiteY10" fmla="*/ 1243282 h 1342092"/>
                <a:gd name="connsiteX11" fmla="*/ 2619867 w 3960881"/>
                <a:gd name="connsiteY11" fmla="*/ 390750 h 1342092"/>
                <a:gd name="connsiteX12" fmla="*/ 2877412 w 3960881"/>
                <a:gd name="connsiteY12" fmla="*/ 1225521 h 1342092"/>
                <a:gd name="connsiteX13" fmla="*/ 3063911 w 3960881"/>
                <a:gd name="connsiteY13" fmla="*/ 781494 h 1342092"/>
                <a:gd name="connsiteX14" fmla="*/ 3419147 w 3960881"/>
                <a:gd name="connsiteY14" fmla="*/ 1207760 h 1342092"/>
                <a:gd name="connsiteX15" fmla="*/ 3658934 w 3960881"/>
                <a:gd name="connsiteY15" fmla="*/ 1101194 h 1342092"/>
                <a:gd name="connsiteX16" fmla="*/ 3960881 w 3960881"/>
                <a:gd name="connsiteY16" fmla="*/ 1021270 h 1342092"/>
                <a:gd name="connsiteX0" fmla="*/ 0 w 3960881"/>
                <a:gd name="connsiteY0" fmla="*/ 1039030 h 1342092"/>
                <a:gd name="connsiteX1" fmla="*/ 603902 w 3960881"/>
                <a:gd name="connsiteY1" fmla="*/ 1092311 h 1342092"/>
                <a:gd name="connsiteX2" fmla="*/ 843687 w 3960881"/>
                <a:gd name="connsiteY2" fmla="*/ 1118955 h 1342092"/>
                <a:gd name="connsiteX3" fmla="*/ 985781 w 3960881"/>
                <a:gd name="connsiteY3" fmla="*/ 364109 h 1342092"/>
                <a:gd name="connsiteX4" fmla="*/ 1207803 w 3960881"/>
                <a:gd name="connsiteY4" fmla="*/ 1189999 h 1342092"/>
                <a:gd name="connsiteX5" fmla="*/ 1341017 w 3960881"/>
                <a:gd name="connsiteY5" fmla="*/ 168736 h 1342092"/>
                <a:gd name="connsiteX6" fmla="*/ 1634087 w 3960881"/>
                <a:gd name="connsiteY6" fmla="*/ 1323207 h 1342092"/>
                <a:gd name="connsiteX7" fmla="*/ 1793943 w 3960881"/>
                <a:gd name="connsiteY7" fmla="*/ 6 h 1342092"/>
                <a:gd name="connsiteX8" fmla="*/ 2060370 w 3960881"/>
                <a:gd name="connsiteY8" fmla="*/ 1340968 h 1342092"/>
                <a:gd name="connsiteX9" fmla="*/ 2237989 w 3960881"/>
                <a:gd name="connsiteY9" fmla="*/ 248661 h 1342092"/>
                <a:gd name="connsiteX10" fmla="*/ 2513296 w 3960881"/>
                <a:gd name="connsiteY10" fmla="*/ 1243282 h 1342092"/>
                <a:gd name="connsiteX11" fmla="*/ 2619867 w 3960881"/>
                <a:gd name="connsiteY11" fmla="*/ 390750 h 1342092"/>
                <a:gd name="connsiteX12" fmla="*/ 2877412 w 3960881"/>
                <a:gd name="connsiteY12" fmla="*/ 1225521 h 1342092"/>
                <a:gd name="connsiteX13" fmla="*/ 3063911 w 3960881"/>
                <a:gd name="connsiteY13" fmla="*/ 781494 h 1342092"/>
                <a:gd name="connsiteX14" fmla="*/ 3419147 w 3960881"/>
                <a:gd name="connsiteY14" fmla="*/ 1207760 h 1342092"/>
                <a:gd name="connsiteX15" fmla="*/ 3658934 w 3960881"/>
                <a:gd name="connsiteY15" fmla="*/ 1101194 h 1342092"/>
                <a:gd name="connsiteX16" fmla="*/ 3960881 w 3960881"/>
                <a:gd name="connsiteY16" fmla="*/ 1021270 h 1342092"/>
                <a:gd name="connsiteX0" fmla="*/ 0 w 3960881"/>
                <a:gd name="connsiteY0" fmla="*/ 1039030 h 1342092"/>
                <a:gd name="connsiteX1" fmla="*/ 603902 w 3960881"/>
                <a:gd name="connsiteY1" fmla="*/ 1092311 h 1342092"/>
                <a:gd name="connsiteX2" fmla="*/ 843687 w 3960881"/>
                <a:gd name="connsiteY2" fmla="*/ 1118955 h 1342092"/>
                <a:gd name="connsiteX3" fmla="*/ 985781 w 3960881"/>
                <a:gd name="connsiteY3" fmla="*/ 364109 h 1342092"/>
                <a:gd name="connsiteX4" fmla="*/ 1207803 w 3960881"/>
                <a:gd name="connsiteY4" fmla="*/ 1189999 h 1342092"/>
                <a:gd name="connsiteX5" fmla="*/ 1341017 w 3960881"/>
                <a:gd name="connsiteY5" fmla="*/ 168736 h 1342092"/>
                <a:gd name="connsiteX6" fmla="*/ 1634087 w 3960881"/>
                <a:gd name="connsiteY6" fmla="*/ 1323207 h 1342092"/>
                <a:gd name="connsiteX7" fmla="*/ 1793943 w 3960881"/>
                <a:gd name="connsiteY7" fmla="*/ 6 h 1342092"/>
                <a:gd name="connsiteX8" fmla="*/ 2060370 w 3960881"/>
                <a:gd name="connsiteY8" fmla="*/ 1340968 h 1342092"/>
                <a:gd name="connsiteX9" fmla="*/ 2237989 w 3960881"/>
                <a:gd name="connsiteY9" fmla="*/ 248661 h 1342092"/>
                <a:gd name="connsiteX10" fmla="*/ 2513296 w 3960881"/>
                <a:gd name="connsiteY10" fmla="*/ 1243282 h 1342092"/>
                <a:gd name="connsiteX11" fmla="*/ 2619867 w 3960881"/>
                <a:gd name="connsiteY11" fmla="*/ 390750 h 1342092"/>
                <a:gd name="connsiteX12" fmla="*/ 2877412 w 3960881"/>
                <a:gd name="connsiteY12" fmla="*/ 1225521 h 1342092"/>
                <a:gd name="connsiteX13" fmla="*/ 3063911 w 3960881"/>
                <a:gd name="connsiteY13" fmla="*/ 781494 h 1342092"/>
                <a:gd name="connsiteX14" fmla="*/ 3419147 w 3960881"/>
                <a:gd name="connsiteY14" fmla="*/ 1207760 h 1342092"/>
                <a:gd name="connsiteX15" fmla="*/ 3658934 w 3960881"/>
                <a:gd name="connsiteY15" fmla="*/ 1101194 h 1342092"/>
                <a:gd name="connsiteX16" fmla="*/ 3960881 w 3960881"/>
                <a:gd name="connsiteY16" fmla="*/ 1021270 h 1342092"/>
                <a:gd name="connsiteX0" fmla="*/ 0 w 3960881"/>
                <a:gd name="connsiteY0" fmla="*/ 1039030 h 1342092"/>
                <a:gd name="connsiteX1" fmla="*/ 488450 w 3960881"/>
                <a:gd name="connsiteY1" fmla="*/ 1039027 h 1342092"/>
                <a:gd name="connsiteX2" fmla="*/ 843687 w 3960881"/>
                <a:gd name="connsiteY2" fmla="*/ 1118955 h 1342092"/>
                <a:gd name="connsiteX3" fmla="*/ 985781 w 3960881"/>
                <a:gd name="connsiteY3" fmla="*/ 364109 h 1342092"/>
                <a:gd name="connsiteX4" fmla="*/ 1207803 w 3960881"/>
                <a:gd name="connsiteY4" fmla="*/ 1189999 h 1342092"/>
                <a:gd name="connsiteX5" fmla="*/ 1341017 w 3960881"/>
                <a:gd name="connsiteY5" fmla="*/ 168736 h 1342092"/>
                <a:gd name="connsiteX6" fmla="*/ 1634087 w 3960881"/>
                <a:gd name="connsiteY6" fmla="*/ 1323207 h 1342092"/>
                <a:gd name="connsiteX7" fmla="*/ 1793943 w 3960881"/>
                <a:gd name="connsiteY7" fmla="*/ 6 h 1342092"/>
                <a:gd name="connsiteX8" fmla="*/ 2060370 w 3960881"/>
                <a:gd name="connsiteY8" fmla="*/ 1340968 h 1342092"/>
                <a:gd name="connsiteX9" fmla="*/ 2237989 w 3960881"/>
                <a:gd name="connsiteY9" fmla="*/ 248661 h 1342092"/>
                <a:gd name="connsiteX10" fmla="*/ 2513296 w 3960881"/>
                <a:gd name="connsiteY10" fmla="*/ 1243282 h 1342092"/>
                <a:gd name="connsiteX11" fmla="*/ 2619867 w 3960881"/>
                <a:gd name="connsiteY11" fmla="*/ 390750 h 1342092"/>
                <a:gd name="connsiteX12" fmla="*/ 2877412 w 3960881"/>
                <a:gd name="connsiteY12" fmla="*/ 1225521 h 1342092"/>
                <a:gd name="connsiteX13" fmla="*/ 3063911 w 3960881"/>
                <a:gd name="connsiteY13" fmla="*/ 781494 h 1342092"/>
                <a:gd name="connsiteX14" fmla="*/ 3419147 w 3960881"/>
                <a:gd name="connsiteY14" fmla="*/ 1207760 h 1342092"/>
                <a:gd name="connsiteX15" fmla="*/ 3658934 w 3960881"/>
                <a:gd name="connsiteY15" fmla="*/ 1101194 h 1342092"/>
                <a:gd name="connsiteX16" fmla="*/ 3960881 w 3960881"/>
                <a:gd name="connsiteY16" fmla="*/ 1021270 h 1342092"/>
                <a:gd name="connsiteX0" fmla="*/ 0 w 4076332"/>
                <a:gd name="connsiteY0" fmla="*/ 1039030 h 1342092"/>
                <a:gd name="connsiteX1" fmla="*/ 603901 w 4076332"/>
                <a:gd name="connsiteY1" fmla="*/ 1039027 h 1342092"/>
                <a:gd name="connsiteX2" fmla="*/ 959138 w 4076332"/>
                <a:gd name="connsiteY2" fmla="*/ 1118955 h 1342092"/>
                <a:gd name="connsiteX3" fmla="*/ 1101232 w 4076332"/>
                <a:gd name="connsiteY3" fmla="*/ 364109 h 1342092"/>
                <a:gd name="connsiteX4" fmla="*/ 1323254 w 4076332"/>
                <a:gd name="connsiteY4" fmla="*/ 1189999 h 1342092"/>
                <a:gd name="connsiteX5" fmla="*/ 1456468 w 4076332"/>
                <a:gd name="connsiteY5" fmla="*/ 168736 h 1342092"/>
                <a:gd name="connsiteX6" fmla="*/ 1749538 w 4076332"/>
                <a:gd name="connsiteY6" fmla="*/ 1323207 h 1342092"/>
                <a:gd name="connsiteX7" fmla="*/ 1909394 w 4076332"/>
                <a:gd name="connsiteY7" fmla="*/ 6 h 1342092"/>
                <a:gd name="connsiteX8" fmla="*/ 2175821 w 4076332"/>
                <a:gd name="connsiteY8" fmla="*/ 1340968 h 1342092"/>
                <a:gd name="connsiteX9" fmla="*/ 2353440 w 4076332"/>
                <a:gd name="connsiteY9" fmla="*/ 248661 h 1342092"/>
                <a:gd name="connsiteX10" fmla="*/ 2628747 w 4076332"/>
                <a:gd name="connsiteY10" fmla="*/ 1243282 h 1342092"/>
                <a:gd name="connsiteX11" fmla="*/ 2735318 w 4076332"/>
                <a:gd name="connsiteY11" fmla="*/ 390750 h 1342092"/>
                <a:gd name="connsiteX12" fmla="*/ 2992863 w 4076332"/>
                <a:gd name="connsiteY12" fmla="*/ 1225521 h 1342092"/>
                <a:gd name="connsiteX13" fmla="*/ 3179362 w 4076332"/>
                <a:gd name="connsiteY13" fmla="*/ 781494 h 1342092"/>
                <a:gd name="connsiteX14" fmla="*/ 3534598 w 4076332"/>
                <a:gd name="connsiteY14" fmla="*/ 1207760 h 1342092"/>
                <a:gd name="connsiteX15" fmla="*/ 3774385 w 4076332"/>
                <a:gd name="connsiteY15" fmla="*/ 1101194 h 1342092"/>
                <a:gd name="connsiteX16" fmla="*/ 4076332 w 4076332"/>
                <a:gd name="connsiteY16" fmla="*/ 1021270 h 1342092"/>
                <a:gd name="connsiteX0" fmla="*/ 0 w 4049689"/>
                <a:gd name="connsiteY0" fmla="*/ 985747 h 1342092"/>
                <a:gd name="connsiteX1" fmla="*/ 577258 w 4049689"/>
                <a:gd name="connsiteY1" fmla="*/ 1039027 h 1342092"/>
                <a:gd name="connsiteX2" fmla="*/ 932495 w 4049689"/>
                <a:gd name="connsiteY2" fmla="*/ 1118955 h 1342092"/>
                <a:gd name="connsiteX3" fmla="*/ 1074589 w 4049689"/>
                <a:gd name="connsiteY3" fmla="*/ 364109 h 1342092"/>
                <a:gd name="connsiteX4" fmla="*/ 1296611 w 4049689"/>
                <a:gd name="connsiteY4" fmla="*/ 1189999 h 1342092"/>
                <a:gd name="connsiteX5" fmla="*/ 1429825 w 4049689"/>
                <a:gd name="connsiteY5" fmla="*/ 168736 h 1342092"/>
                <a:gd name="connsiteX6" fmla="*/ 1722895 w 4049689"/>
                <a:gd name="connsiteY6" fmla="*/ 1323207 h 1342092"/>
                <a:gd name="connsiteX7" fmla="*/ 1882751 w 4049689"/>
                <a:gd name="connsiteY7" fmla="*/ 6 h 1342092"/>
                <a:gd name="connsiteX8" fmla="*/ 2149178 w 4049689"/>
                <a:gd name="connsiteY8" fmla="*/ 1340968 h 1342092"/>
                <a:gd name="connsiteX9" fmla="*/ 2326797 w 4049689"/>
                <a:gd name="connsiteY9" fmla="*/ 248661 h 1342092"/>
                <a:gd name="connsiteX10" fmla="*/ 2602104 w 4049689"/>
                <a:gd name="connsiteY10" fmla="*/ 1243282 h 1342092"/>
                <a:gd name="connsiteX11" fmla="*/ 2708675 w 4049689"/>
                <a:gd name="connsiteY11" fmla="*/ 390750 h 1342092"/>
                <a:gd name="connsiteX12" fmla="*/ 2966220 w 4049689"/>
                <a:gd name="connsiteY12" fmla="*/ 1225521 h 1342092"/>
                <a:gd name="connsiteX13" fmla="*/ 3152719 w 4049689"/>
                <a:gd name="connsiteY13" fmla="*/ 781494 h 1342092"/>
                <a:gd name="connsiteX14" fmla="*/ 3507955 w 4049689"/>
                <a:gd name="connsiteY14" fmla="*/ 1207760 h 1342092"/>
                <a:gd name="connsiteX15" fmla="*/ 3747742 w 4049689"/>
                <a:gd name="connsiteY15" fmla="*/ 1101194 h 1342092"/>
                <a:gd name="connsiteX16" fmla="*/ 4049689 w 4049689"/>
                <a:gd name="connsiteY16" fmla="*/ 1021270 h 1342092"/>
                <a:gd name="connsiteX0" fmla="*/ 0 w 4049689"/>
                <a:gd name="connsiteY0" fmla="*/ 985747 h 1342092"/>
                <a:gd name="connsiteX1" fmla="*/ 577258 w 4049689"/>
                <a:gd name="connsiteY1" fmla="*/ 1039027 h 1342092"/>
                <a:gd name="connsiteX2" fmla="*/ 932495 w 4049689"/>
                <a:gd name="connsiteY2" fmla="*/ 1118955 h 1342092"/>
                <a:gd name="connsiteX3" fmla="*/ 1074589 w 4049689"/>
                <a:gd name="connsiteY3" fmla="*/ 364109 h 1342092"/>
                <a:gd name="connsiteX4" fmla="*/ 1296611 w 4049689"/>
                <a:gd name="connsiteY4" fmla="*/ 1189999 h 1342092"/>
                <a:gd name="connsiteX5" fmla="*/ 1429825 w 4049689"/>
                <a:gd name="connsiteY5" fmla="*/ 168736 h 1342092"/>
                <a:gd name="connsiteX6" fmla="*/ 1722895 w 4049689"/>
                <a:gd name="connsiteY6" fmla="*/ 1323207 h 1342092"/>
                <a:gd name="connsiteX7" fmla="*/ 1882751 w 4049689"/>
                <a:gd name="connsiteY7" fmla="*/ 6 h 1342092"/>
                <a:gd name="connsiteX8" fmla="*/ 2149178 w 4049689"/>
                <a:gd name="connsiteY8" fmla="*/ 1340968 h 1342092"/>
                <a:gd name="connsiteX9" fmla="*/ 2326797 w 4049689"/>
                <a:gd name="connsiteY9" fmla="*/ 248661 h 1342092"/>
                <a:gd name="connsiteX10" fmla="*/ 2602104 w 4049689"/>
                <a:gd name="connsiteY10" fmla="*/ 1243282 h 1342092"/>
                <a:gd name="connsiteX11" fmla="*/ 2708675 w 4049689"/>
                <a:gd name="connsiteY11" fmla="*/ 390750 h 1342092"/>
                <a:gd name="connsiteX12" fmla="*/ 2966220 w 4049689"/>
                <a:gd name="connsiteY12" fmla="*/ 1225521 h 1342092"/>
                <a:gd name="connsiteX13" fmla="*/ 3152719 w 4049689"/>
                <a:gd name="connsiteY13" fmla="*/ 781494 h 1342092"/>
                <a:gd name="connsiteX14" fmla="*/ 3516836 w 4049689"/>
                <a:gd name="connsiteY14" fmla="*/ 1065671 h 1342092"/>
                <a:gd name="connsiteX15" fmla="*/ 3747742 w 4049689"/>
                <a:gd name="connsiteY15" fmla="*/ 1101194 h 1342092"/>
                <a:gd name="connsiteX16" fmla="*/ 4049689 w 4049689"/>
                <a:gd name="connsiteY16" fmla="*/ 1021270 h 1342092"/>
                <a:gd name="connsiteX0" fmla="*/ 0 w 4049689"/>
                <a:gd name="connsiteY0" fmla="*/ 985747 h 1342092"/>
                <a:gd name="connsiteX1" fmla="*/ 577258 w 4049689"/>
                <a:gd name="connsiteY1" fmla="*/ 1039027 h 1342092"/>
                <a:gd name="connsiteX2" fmla="*/ 932495 w 4049689"/>
                <a:gd name="connsiteY2" fmla="*/ 1118955 h 1342092"/>
                <a:gd name="connsiteX3" fmla="*/ 1074589 w 4049689"/>
                <a:gd name="connsiteY3" fmla="*/ 364109 h 1342092"/>
                <a:gd name="connsiteX4" fmla="*/ 1296611 w 4049689"/>
                <a:gd name="connsiteY4" fmla="*/ 1189999 h 1342092"/>
                <a:gd name="connsiteX5" fmla="*/ 1429825 w 4049689"/>
                <a:gd name="connsiteY5" fmla="*/ 168736 h 1342092"/>
                <a:gd name="connsiteX6" fmla="*/ 1722895 w 4049689"/>
                <a:gd name="connsiteY6" fmla="*/ 1323207 h 1342092"/>
                <a:gd name="connsiteX7" fmla="*/ 1882751 w 4049689"/>
                <a:gd name="connsiteY7" fmla="*/ 6 h 1342092"/>
                <a:gd name="connsiteX8" fmla="*/ 2149178 w 4049689"/>
                <a:gd name="connsiteY8" fmla="*/ 1340968 h 1342092"/>
                <a:gd name="connsiteX9" fmla="*/ 2326797 w 4049689"/>
                <a:gd name="connsiteY9" fmla="*/ 248661 h 1342092"/>
                <a:gd name="connsiteX10" fmla="*/ 2602104 w 4049689"/>
                <a:gd name="connsiteY10" fmla="*/ 1243282 h 1342092"/>
                <a:gd name="connsiteX11" fmla="*/ 2708675 w 4049689"/>
                <a:gd name="connsiteY11" fmla="*/ 390750 h 1342092"/>
                <a:gd name="connsiteX12" fmla="*/ 2966220 w 4049689"/>
                <a:gd name="connsiteY12" fmla="*/ 1225521 h 1342092"/>
                <a:gd name="connsiteX13" fmla="*/ 3152719 w 4049689"/>
                <a:gd name="connsiteY13" fmla="*/ 781494 h 1342092"/>
                <a:gd name="connsiteX14" fmla="*/ 3516836 w 4049689"/>
                <a:gd name="connsiteY14" fmla="*/ 1065671 h 1342092"/>
                <a:gd name="connsiteX15" fmla="*/ 3747742 w 4049689"/>
                <a:gd name="connsiteY15" fmla="*/ 1101194 h 1342092"/>
                <a:gd name="connsiteX16" fmla="*/ 4049689 w 4049689"/>
                <a:gd name="connsiteY16" fmla="*/ 1021270 h 1342092"/>
                <a:gd name="connsiteX0" fmla="*/ 0 w 4049689"/>
                <a:gd name="connsiteY0" fmla="*/ 985747 h 1342092"/>
                <a:gd name="connsiteX1" fmla="*/ 577258 w 4049689"/>
                <a:gd name="connsiteY1" fmla="*/ 1039027 h 1342092"/>
                <a:gd name="connsiteX2" fmla="*/ 932495 w 4049689"/>
                <a:gd name="connsiteY2" fmla="*/ 1118955 h 1342092"/>
                <a:gd name="connsiteX3" fmla="*/ 1074589 w 4049689"/>
                <a:gd name="connsiteY3" fmla="*/ 364109 h 1342092"/>
                <a:gd name="connsiteX4" fmla="*/ 1296611 w 4049689"/>
                <a:gd name="connsiteY4" fmla="*/ 1189999 h 1342092"/>
                <a:gd name="connsiteX5" fmla="*/ 1429825 w 4049689"/>
                <a:gd name="connsiteY5" fmla="*/ 168736 h 1342092"/>
                <a:gd name="connsiteX6" fmla="*/ 1722895 w 4049689"/>
                <a:gd name="connsiteY6" fmla="*/ 1323207 h 1342092"/>
                <a:gd name="connsiteX7" fmla="*/ 1882751 w 4049689"/>
                <a:gd name="connsiteY7" fmla="*/ 6 h 1342092"/>
                <a:gd name="connsiteX8" fmla="*/ 2149178 w 4049689"/>
                <a:gd name="connsiteY8" fmla="*/ 1340968 h 1342092"/>
                <a:gd name="connsiteX9" fmla="*/ 2326797 w 4049689"/>
                <a:gd name="connsiteY9" fmla="*/ 248661 h 1342092"/>
                <a:gd name="connsiteX10" fmla="*/ 2602104 w 4049689"/>
                <a:gd name="connsiteY10" fmla="*/ 1243282 h 1342092"/>
                <a:gd name="connsiteX11" fmla="*/ 2708675 w 4049689"/>
                <a:gd name="connsiteY11" fmla="*/ 390750 h 1342092"/>
                <a:gd name="connsiteX12" fmla="*/ 2966220 w 4049689"/>
                <a:gd name="connsiteY12" fmla="*/ 1225521 h 1342092"/>
                <a:gd name="connsiteX13" fmla="*/ 3152719 w 4049689"/>
                <a:gd name="connsiteY13" fmla="*/ 781494 h 1342092"/>
                <a:gd name="connsiteX14" fmla="*/ 3516836 w 4049689"/>
                <a:gd name="connsiteY14" fmla="*/ 1065671 h 1342092"/>
                <a:gd name="connsiteX15" fmla="*/ 4049689 w 4049689"/>
                <a:gd name="connsiteY15" fmla="*/ 1021270 h 1342092"/>
                <a:gd name="connsiteX0" fmla="*/ 0 w 4049689"/>
                <a:gd name="connsiteY0" fmla="*/ 985747 h 1342092"/>
                <a:gd name="connsiteX1" fmla="*/ 577258 w 4049689"/>
                <a:gd name="connsiteY1" fmla="*/ 1039027 h 1342092"/>
                <a:gd name="connsiteX2" fmla="*/ 932495 w 4049689"/>
                <a:gd name="connsiteY2" fmla="*/ 1118955 h 1342092"/>
                <a:gd name="connsiteX3" fmla="*/ 1074589 w 4049689"/>
                <a:gd name="connsiteY3" fmla="*/ 364109 h 1342092"/>
                <a:gd name="connsiteX4" fmla="*/ 1296611 w 4049689"/>
                <a:gd name="connsiteY4" fmla="*/ 1189999 h 1342092"/>
                <a:gd name="connsiteX5" fmla="*/ 1429825 w 4049689"/>
                <a:gd name="connsiteY5" fmla="*/ 168736 h 1342092"/>
                <a:gd name="connsiteX6" fmla="*/ 1722895 w 4049689"/>
                <a:gd name="connsiteY6" fmla="*/ 1323207 h 1342092"/>
                <a:gd name="connsiteX7" fmla="*/ 1882751 w 4049689"/>
                <a:gd name="connsiteY7" fmla="*/ 6 h 1342092"/>
                <a:gd name="connsiteX8" fmla="*/ 2149178 w 4049689"/>
                <a:gd name="connsiteY8" fmla="*/ 1340968 h 1342092"/>
                <a:gd name="connsiteX9" fmla="*/ 2326797 w 4049689"/>
                <a:gd name="connsiteY9" fmla="*/ 248661 h 1342092"/>
                <a:gd name="connsiteX10" fmla="*/ 2602104 w 4049689"/>
                <a:gd name="connsiteY10" fmla="*/ 1243282 h 1342092"/>
                <a:gd name="connsiteX11" fmla="*/ 2708675 w 4049689"/>
                <a:gd name="connsiteY11" fmla="*/ 390750 h 1342092"/>
                <a:gd name="connsiteX12" fmla="*/ 2966220 w 4049689"/>
                <a:gd name="connsiteY12" fmla="*/ 1225521 h 1342092"/>
                <a:gd name="connsiteX13" fmla="*/ 3152719 w 4049689"/>
                <a:gd name="connsiteY13" fmla="*/ 781494 h 1342092"/>
                <a:gd name="connsiteX14" fmla="*/ 3561240 w 4049689"/>
                <a:gd name="connsiteY14" fmla="*/ 941344 h 1342092"/>
                <a:gd name="connsiteX15" fmla="*/ 4049689 w 4049689"/>
                <a:gd name="connsiteY15" fmla="*/ 1021270 h 1342092"/>
                <a:gd name="connsiteX0" fmla="*/ 0 w 3925357"/>
                <a:gd name="connsiteY0" fmla="*/ 985747 h 1342092"/>
                <a:gd name="connsiteX1" fmla="*/ 577258 w 3925357"/>
                <a:gd name="connsiteY1" fmla="*/ 1039027 h 1342092"/>
                <a:gd name="connsiteX2" fmla="*/ 932495 w 3925357"/>
                <a:gd name="connsiteY2" fmla="*/ 1118955 h 1342092"/>
                <a:gd name="connsiteX3" fmla="*/ 1074589 w 3925357"/>
                <a:gd name="connsiteY3" fmla="*/ 364109 h 1342092"/>
                <a:gd name="connsiteX4" fmla="*/ 1296611 w 3925357"/>
                <a:gd name="connsiteY4" fmla="*/ 1189999 h 1342092"/>
                <a:gd name="connsiteX5" fmla="*/ 1429825 w 3925357"/>
                <a:gd name="connsiteY5" fmla="*/ 168736 h 1342092"/>
                <a:gd name="connsiteX6" fmla="*/ 1722895 w 3925357"/>
                <a:gd name="connsiteY6" fmla="*/ 1323207 h 1342092"/>
                <a:gd name="connsiteX7" fmla="*/ 1882751 w 3925357"/>
                <a:gd name="connsiteY7" fmla="*/ 6 h 1342092"/>
                <a:gd name="connsiteX8" fmla="*/ 2149178 w 3925357"/>
                <a:gd name="connsiteY8" fmla="*/ 1340968 h 1342092"/>
                <a:gd name="connsiteX9" fmla="*/ 2326797 w 3925357"/>
                <a:gd name="connsiteY9" fmla="*/ 248661 h 1342092"/>
                <a:gd name="connsiteX10" fmla="*/ 2602104 w 3925357"/>
                <a:gd name="connsiteY10" fmla="*/ 1243282 h 1342092"/>
                <a:gd name="connsiteX11" fmla="*/ 2708675 w 3925357"/>
                <a:gd name="connsiteY11" fmla="*/ 390750 h 1342092"/>
                <a:gd name="connsiteX12" fmla="*/ 2966220 w 3925357"/>
                <a:gd name="connsiteY12" fmla="*/ 1225521 h 1342092"/>
                <a:gd name="connsiteX13" fmla="*/ 3152719 w 3925357"/>
                <a:gd name="connsiteY13" fmla="*/ 781494 h 1342092"/>
                <a:gd name="connsiteX14" fmla="*/ 3561240 w 3925357"/>
                <a:gd name="connsiteY14" fmla="*/ 941344 h 1342092"/>
                <a:gd name="connsiteX15" fmla="*/ 3925357 w 3925357"/>
                <a:gd name="connsiteY15" fmla="*/ 1003509 h 1342092"/>
                <a:gd name="connsiteX0" fmla="*/ 0 w 3925357"/>
                <a:gd name="connsiteY0" fmla="*/ 817372 h 1172688"/>
                <a:gd name="connsiteX1" fmla="*/ 577258 w 3925357"/>
                <a:gd name="connsiteY1" fmla="*/ 870652 h 1172688"/>
                <a:gd name="connsiteX2" fmla="*/ 932495 w 3925357"/>
                <a:gd name="connsiteY2" fmla="*/ 950580 h 1172688"/>
                <a:gd name="connsiteX3" fmla="*/ 1074589 w 3925357"/>
                <a:gd name="connsiteY3" fmla="*/ 195734 h 1172688"/>
                <a:gd name="connsiteX4" fmla="*/ 1296611 w 3925357"/>
                <a:gd name="connsiteY4" fmla="*/ 1021624 h 1172688"/>
                <a:gd name="connsiteX5" fmla="*/ 1429825 w 3925357"/>
                <a:gd name="connsiteY5" fmla="*/ 361 h 1172688"/>
                <a:gd name="connsiteX6" fmla="*/ 1722895 w 3925357"/>
                <a:gd name="connsiteY6" fmla="*/ 1154832 h 1172688"/>
                <a:gd name="connsiteX7" fmla="*/ 1891632 w 3925357"/>
                <a:gd name="connsiteY7" fmla="*/ 9242 h 1172688"/>
                <a:gd name="connsiteX8" fmla="*/ 2149178 w 3925357"/>
                <a:gd name="connsiteY8" fmla="*/ 1172593 h 1172688"/>
                <a:gd name="connsiteX9" fmla="*/ 2326797 w 3925357"/>
                <a:gd name="connsiteY9" fmla="*/ 80286 h 1172688"/>
                <a:gd name="connsiteX10" fmla="*/ 2602104 w 3925357"/>
                <a:gd name="connsiteY10" fmla="*/ 1074907 h 1172688"/>
                <a:gd name="connsiteX11" fmla="*/ 2708675 w 3925357"/>
                <a:gd name="connsiteY11" fmla="*/ 222375 h 1172688"/>
                <a:gd name="connsiteX12" fmla="*/ 2966220 w 3925357"/>
                <a:gd name="connsiteY12" fmla="*/ 1057146 h 1172688"/>
                <a:gd name="connsiteX13" fmla="*/ 3152719 w 3925357"/>
                <a:gd name="connsiteY13" fmla="*/ 613119 h 1172688"/>
                <a:gd name="connsiteX14" fmla="*/ 3561240 w 3925357"/>
                <a:gd name="connsiteY14" fmla="*/ 772969 h 1172688"/>
                <a:gd name="connsiteX15" fmla="*/ 3925357 w 3925357"/>
                <a:gd name="connsiteY15" fmla="*/ 835134 h 1172688"/>
                <a:gd name="connsiteX0" fmla="*/ 0 w 3925357"/>
                <a:gd name="connsiteY0" fmla="*/ 808136 h 1163452"/>
                <a:gd name="connsiteX1" fmla="*/ 577258 w 3925357"/>
                <a:gd name="connsiteY1" fmla="*/ 861416 h 1163452"/>
                <a:gd name="connsiteX2" fmla="*/ 932495 w 3925357"/>
                <a:gd name="connsiteY2" fmla="*/ 941344 h 1163452"/>
                <a:gd name="connsiteX3" fmla="*/ 1074589 w 3925357"/>
                <a:gd name="connsiteY3" fmla="*/ 186498 h 1163452"/>
                <a:gd name="connsiteX4" fmla="*/ 1296611 w 3925357"/>
                <a:gd name="connsiteY4" fmla="*/ 1012388 h 1163452"/>
                <a:gd name="connsiteX5" fmla="*/ 1429825 w 3925357"/>
                <a:gd name="connsiteY5" fmla="*/ 142094 h 1163452"/>
                <a:gd name="connsiteX6" fmla="*/ 1722895 w 3925357"/>
                <a:gd name="connsiteY6" fmla="*/ 1145596 h 1163452"/>
                <a:gd name="connsiteX7" fmla="*/ 1891632 w 3925357"/>
                <a:gd name="connsiteY7" fmla="*/ 6 h 1163452"/>
                <a:gd name="connsiteX8" fmla="*/ 2149178 w 3925357"/>
                <a:gd name="connsiteY8" fmla="*/ 1163357 h 1163452"/>
                <a:gd name="connsiteX9" fmla="*/ 2326797 w 3925357"/>
                <a:gd name="connsiteY9" fmla="*/ 71050 h 1163452"/>
                <a:gd name="connsiteX10" fmla="*/ 2602104 w 3925357"/>
                <a:gd name="connsiteY10" fmla="*/ 1065671 h 1163452"/>
                <a:gd name="connsiteX11" fmla="*/ 2708675 w 3925357"/>
                <a:gd name="connsiteY11" fmla="*/ 213139 h 1163452"/>
                <a:gd name="connsiteX12" fmla="*/ 2966220 w 3925357"/>
                <a:gd name="connsiteY12" fmla="*/ 1047910 h 1163452"/>
                <a:gd name="connsiteX13" fmla="*/ 3152719 w 3925357"/>
                <a:gd name="connsiteY13" fmla="*/ 603883 h 1163452"/>
                <a:gd name="connsiteX14" fmla="*/ 3561240 w 3925357"/>
                <a:gd name="connsiteY14" fmla="*/ 763733 h 1163452"/>
                <a:gd name="connsiteX15" fmla="*/ 3925357 w 3925357"/>
                <a:gd name="connsiteY15" fmla="*/ 825898 h 1163452"/>
                <a:gd name="connsiteX0" fmla="*/ 0 w 3925357"/>
                <a:gd name="connsiteY0" fmla="*/ 808136 h 1163452"/>
                <a:gd name="connsiteX1" fmla="*/ 577258 w 3925357"/>
                <a:gd name="connsiteY1" fmla="*/ 861416 h 1163452"/>
                <a:gd name="connsiteX2" fmla="*/ 932495 w 3925357"/>
                <a:gd name="connsiteY2" fmla="*/ 941344 h 1163452"/>
                <a:gd name="connsiteX3" fmla="*/ 1074589 w 3925357"/>
                <a:gd name="connsiteY3" fmla="*/ 293065 h 1163452"/>
                <a:gd name="connsiteX4" fmla="*/ 1296611 w 3925357"/>
                <a:gd name="connsiteY4" fmla="*/ 1012388 h 1163452"/>
                <a:gd name="connsiteX5" fmla="*/ 1429825 w 3925357"/>
                <a:gd name="connsiteY5" fmla="*/ 142094 h 1163452"/>
                <a:gd name="connsiteX6" fmla="*/ 1722895 w 3925357"/>
                <a:gd name="connsiteY6" fmla="*/ 1145596 h 1163452"/>
                <a:gd name="connsiteX7" fmla="*/ 1891632 w 3925357"/>
                <a:gd name="connsiteY7" fmla="*/ 6 h 1163452"/>
                <a:gd name="connsiteX8" fmla="*/ 2149178 w 3925357"/>
                <a:gd name="connsiteY8" fmla="*/ 1163357 h 1163452"/>
                <a:gd name="connsiteX9" fmla="*/ 2326797 w 3925357"/>
                <a:gd name="connsiteY9" fmla="*/ 71050 h 1163452"/>
                <a:gd name="connsiteX10" fmla="*/ 2602104 w 3925357"/>
                <a:gd name="connsiteY10" fmla="*/ 1065671 h 1163452"/>
                <a:gd name="connsiteX11" fmla="*/ 2708675 w 3925357"/>
                <a:gd name="connsiteY11" fmla="*/ 213139 h 1163452"/>
                <a:gd name="connsiteX12" fmla="*/ 2966220 w 3925357"/>
                <a:gd name="connsiteY12" fmla="*/ 1047910 h 1163452"/>
                <a:gd name="connsiteX13" fmla="*/ 3152719 w 3925357"/>
                <a:gd name="connsiteY13" fmla="*/ 603883 h 1163452"/>
                <a:gd name="connsiteX14" fmla="*/ 3561240 w 3925357"/>
                <a:gd name="connsiteY14" fmla="*/ 763733 h 1163452"/>
                <a:gd name="connsiteX15" fmla="*/ 3925357 w 3925357"/>
                <a:gd name="connsiteY15" fmla="*/ 825898 h 1163452"/>
                <a:gd name="connsiteX0" fmla="*/ 0 w 3925357"/>
                <a:gd name="connsiteY0" fmla="*/ 808136 h 1163452"/>
                <a:gd name="connsiteX1" fmla="*/ 577258 w 3925357"/>
                <a:gd name="connsiteY1" fmla="*/ 861416 h 1163452"/>
                <a:gd name="connsiteX2" fmla="*/ 932495 w 3925357"/>
                <a:gd name="connsiteY2" fmla="*/ 941344 h 1163452"/>
                <a:gd name="connsiteX3" fmla="*/ 1074589 w 3925357"/>
                <a:gd name="connsiteY3" fmla="*/ 293065 h 1163452"/>
                <a:gd name="connsiteX4" fmla="*/ 1296611 w 3925357"/>
                <a:gd name="connsiteY4" fmla="*/ 1012388 h 1163452"/>
                <a:gd name="connsiteX5" fmla="*/ 1429825 w 3925357"/>
                <a:gd name="connsiteY5" fmla="*/ 142094 h 1163452"/>
                <a:gd name="connsiteX6" fmla="*/ 1722895 w 3925357"/>
                <a:gd name="connsiteY6" fmla="*/ 1145596 h 1163452"/>
                <a:gd name="connsiteX7" fmla="*/ 1891632 w 3925357"/>
                <a:gd name="connsiteY7" fmla="*/ 6 h 1163452"/>
                <a:gd name="connsiteX8" fmla="*/ 2149178 w 3925357"/>
                <a:gd name="connsiteY8" fmla="*/ 1163357 h 1163452"/>
                <a:gd name="connsiteX9" fmla="*/ 2326797 w 3925357"/>
                <a:gd name="connsiteY9" fmla="*/ 71050 h 1163452"/>
                <a:gd name="connsiteX10" fmla="*/ 2602104 w 3925357"/>
                <a:gd name="connsiteY10" fmla="*/ 1065671 h 1163452"/>
                <a:gd name="connsiteX11" fmla="*/ 2708675 w 3925357"/>
                <a:gd name="connsiteY11" fmla="*/ 284184 h 1163452"/>
                <a:gd name="connsiteX12" fmla="*/ 2966220 w 3925357"/>
                <a:gd name="connsiteY12" fmla="*/ 1047910 h 1163452"/>
                <a:gd name="connsiteX13" fmla="*/ 3152719 w 3925357"/>
                <a:gd name="connsiteY13" fmla="*/ 603883 h 1163452"/>
                <a:gd name="connsiteX14" fmla="*/ 3561240 w 3925357"/>
                <a:gd name="connsiteY14" fmla="*/ 763733 h 1163452"/>
                <a:gd name="connsiteX15" fmla="*/ 3925357 w 3925357"/>
                <a:gd name="connsiteY15" fmla="*/ 825898 h 1163452"/>
                <a:gd name="connsiteX0" fmla="*/ 0 w 3925357"/>
                <a:gd name="connsiteY0" fmla="*/ 808136 h 1163451"/>
                <a:gd name="connsiteX1" fmla="*/ 577258 w 3925357"/>
                <a:gd name="connsiteY1" fmla="*/ 861416 h 1163451"/>
                <a:gd name="connsiteX2" fmla="*/ 932495 w 3925357"/>
                <a:gd name="connsiteY2" fmla="*/ 941344 h 1163451"/>
                <a:gd name="connsiteX3" fmla="*/ 1074589 w 3925357"/>
                <a:gd name="connsiteY3" fmla="*/ 293065 h 1163451"/>
                <a:gd name="connsiteX4" fmla="*/ 1296611 w 3925357"/>
                <a:gd name="connsiteY4" fmla="*/ 1012388 h 1163451"/>
                <a:gd name="connsiteX5" fmla="*/ 1429825 w 3925357"/>
                <a:gd name="connsiteY5" fmla="*/ 142094 h 1163451"/>
                <a:gd name="connsiteX6" fmla="*/ 1722895 w 3925357"/>
                <a:gd name="connsiteY6" fmla="*/ 1145596 h 1163451"/>
                <a:gd name="connsiteX7" fmla="*/ 1891632 w 3925357"/>
                <a:gd name="connsiteY7" fmla="*/ 6 h 1163451"/>
                <a:gd name="connsiteX8" fmla="*/ 2149178 w 3925357"/>
                <a:gd name="connsiteY8" fmla="*/ 1163357 h 1163451"/>
                <a:gd name="connsiteX9" fmla="*/ 2326797 w 3925357"/>
                <a:gd name="connsiteY9" fmla="*/ 71050 h 1163451"/>
                <a:gd name="connsiteX10" fmla="*/ 2602104 w 3925357"/>
                <a:gd name="connsiteY10" fmla="*/ 1145596 h 1163451"/>
                <a:gd name="connsiteX11" fmla="*/ 2708675 w 3925357"/>
                <a:gd name="connsiteY11" fmla="*/ 284184 h 1163451"/>
                <a:gd name="connsiteX12" fmla="*/ 2966220 w 3925357"/>
                <a:gd name="connsiteY12" fmla="*/ 1047910 h 1163451"/>
                <a:gd name="connsiteX13" fmla="*/ 3152719 w 3925357"/>
                <a:gd name="connsiteY13" fmla="*/ 603883 h 1163451"/>
                <a:gd name="connsiteX14" fmla="*/ 3561240 w 3925357"/>
                <a:gd name="connsiteY14" fmla="*/ 763733 h 1163451"/>
                <a:gd name="connsiteX15" fmla="*/ 3925357 w 3925357"/>
                <a:gd name="connsiteY15" fmla="*/ 825898 h 1163451"/>
                <a:gd name="connsiteX0" fmla="*/ 0 w 3925357"/>
                <a:gd name="connsiteY0" fmla="*/ 808408 h 1270283"/>
                <a:gd name="connsiteX1" fmla="*/ 577258 w 3925357"/>
                <a:gd name="connsiteY1" fmla="*/ 861688 h 1270283"/>
                <a:gd name="connsiteX2" fmla="*/ 932495 w 3925357"/>
                <a:gd name="connsiteY2" fmla="*/ 941616 h 1270283"/>
                <a:gd name="connsiteX3" fmla="*/ 1074589 w 3925357"/>
                <a:gd name="connsiteY3" fmla="*/ 293337 h 1270283"/>
                <a:gd name="connsiteX4" fmla="*/ 1296611 w 3925357"/>
                <a:gd name="connsiteY4" fmla="*/ 1012660 h 1270283"/>
                <a:gd name="connsiteX5" fmla="*/ 1429825 w 3925357"/>
                <a:gd name="connsiteY5" fmla="*/ 142366 h 1270283"/>
                <a:gd name="connsiteX6" fmla="*/ 1722895 w 3925357"/>
                <a:gd name="connsiteY6" fmla="*/ 1145868 h 1270283"/>
                <a:gd name="connsiteX7" fmla="*/ 1891632 w 3925357"/>
                <a:gd name="connsiteY7" fmla="*/ 278 h 1270283"/>
                <a:gd name="connsiteX8" fmla="*/ 2140297 w 3925357"/>
                <a:gd name="connsiteY8" fmla="*/ 1270196 h 1270283"/>
                <a:gd name="connsiteX9" fmla="*/ 2326797 w 3925357"/>
                <a:gd name="connsiteY9" fmla="*/ 71322 h 1270283"/>
                <a:gd name="connsiteX10" fmla="*/ 2602104 w 3925357"/>
                <a:gd name="connsiteY10" fmla="*/ 1145868 h 1270283"/>
                <a:gd name="connsiteX11" fmla="*/ 2708675 w 3925357"/>
                <a:gd name="connsiteY11" fmla="*/ 284456 h 1270283"/>
                <a:gd name="connsiteX12" fmla="*/ 2966220 w 3925357"/>
                <a:gd name="connsiteY12" fmla="*/ 1048182 h 1270283"/>
                <a:gd name="connsiteX13" fmla="*/ 3152719 w 3925357"/>
                <a:gd name="connsiteY13" fmla="*/ 604155 h 1270283"/>
                <a:gd name="connsiteX14" fmla="*/ 3561240 w 3925357"/>
                <a:gd name="connsiteY14" fmla="*/ 764005 h 1270283"/>
                <a:gd name="connsiteX15" fmla="*/ 3925357 w 3925357"/>
                <a:gd name="connsiteY15" fmla="*/ 826170 h 1270283"/>
                <a:gd name="connsiteX0" fmla="*/ 0 w 3925357"/>
                <a:gd name="connsiteY0" fmla="*/ 808408 h 1270283"/>
                <a:gd name="connsiteX1" fmla="*/ 577258 w 3925357"/>
                <a:gd name="connsiteY1" fmla="*/ 861688 h 1270283"/>
                <a:gd name="connsiteX2" fmla="*/ 932495 w 3925357"/>
                <a:gd name="connsiteY2" fmla="*/ 941616 h 1270283"/>
                <a:gd name="connsiteX3" fmla="*/ 1074589 w 3925357"/>
                <a:gd name="connsiteY3" fmla="*/ 293337 h 1270283"/>
                <a:gd name="connsiteX4" fmla="*/ 1296611 w 3925357"/>
                <a:gd name="connsiteY4" fmla="*/ 1101466 h 1270283"/>
                <a:gd name="connsiteX5" fmla="*/ 1429825 w 3925357"/>
                <a:gd name="connsiteY5" fmla="*/ 142366 h 1270283"/>
                <a:gd name="connsiteX6" fmla="*/ 1722895 w 3925357"/>
                <a:gd name="connsiteY6" fmla="*/ 1145868 h 1270283"/>
                <a:gd name="connsiteX7" fmla="*/ 1891632 w 3925357"/>
                <a:gd name="connsiteY7" fmla="*/ 278 h 1270283"/>
                <a:gd name="connsiteX8" fmla="*/ 2140297 w 3925357"/>
                <a:gd name="connsiteY8" fmla="*/ 1270196 h 1270283"/>
                <a:gd name="connsiteX9" fmla="*/ 2326797 w 3925357"/>
                <a:gd name="connsiteY9" fmla="*/ 71322 h 1270283"/>
                <a:gd name="connsiteX10" fmla="*/ 2602104 w 3925357"/>
                <a:gd name="connsiteY10" fmla="*/ 1145868 h 1270283"/>
                <a:gd name="connsiteX11" fmla="*/ 2708675 w 3925357"/>
                <a:gd name="connsiteY11" fmla="*/ 284456 h 1270283"/>
                <a:gd name="connsiteX12" fmla="*/ 2966220 w 3925357"/>
                <a:gd name="connsiteY12" fmla="*/ 1048182 h 1270283"/>
                <a:gd name="connsiteX13" fmla="*/ 3152719 w 3925357"/>
                <a:gd name="connsiteY13" fmla="*/ 604155 h 1270283"/>
                <a:gd name="connsiteX14" fmla="*/ 3561240 w 3925357"/>
                <a:gd name="connsiteY14" fmla="*/ 764005 h 1270283"/>
                <a:gd name="connsiteX15" fmla="*/ 3925357 w 3925357"/>
                <a:gd name="connsiteY15" fmla="*/ 826170 h 1270283"/>
                <a:gd name="connsiteX0" fmla="*/ 0 w 3925357"/>
                <a:gd name="connsiteY0" fmla="*/ 808164 h 1270039"/>
                <a:gd name="connsiteX1" fmla="*/ 577258 w 3925357"/>
                <a:gd name="connsiteY1" fmla="*/ 861444 h 1270039"/>
                <a:gd name="connsiteX2" fmla="*/ 932495 w 3925357"/>
                <a:gd name="connsiteY2" fmla="*/ 941372 h 1270039"/>
                <a:gd name="connsiteX3" fmla="*/ 1074589 w 3925357"/>
                <a:gd name="connsiteY3" fmla="*/ 293093 h 1270039"/>
                <a:gd name="connsiteX4" fmla="*/ 1296611 w 3925357"/>
                <a:gd name="connsiteY4" fmla="*/ 1101222 h 1270039"/>
                <a:gd name="connsiteX5" fmla="*/ 1429825 w 3925357"/>
                <a:gd name="connsiteY5" fmla="*/ 142122 h 1270039"/>
                <a:gd name="connsiteX6" fmla="*/ 1722895 w 3925357"/>
                <a:gd name="connsiteY6" fmla="*/ 1225549 h 1270039"/>
                <a:gd name="connsiteX7" fmla="*/ 1891632 w 3925357"/>
                <a:gd name="connsiteY7" fmla="*/ 34 h 1270039"/>
                <a:gd name="connsiteX8" fmla="*/ 2140297 w 3925357"/>
                <a:gd name="connsiteY8" fmla="*/ 1269952 h 1270039"/>
                <a:gd name="connsiteX9" fmla="*/ 2326797 w 3925357"/>
                <a:gd name="connsiteY9" fmla="*/ 71078 h 1270039"/>
                <a:gd name="connsiteX10" fmla="*/ 2602104 w 3925357"/>
                <a:gd name="connsiteY10" fmla="*/ 1145624 h 1270039"/>
                <a:gd name="connsiteX11" fmla="*/ 2708675 w 3925357"/>
                <a:gd name="connsiteY11" fmla="*/ 284212 h 1270039"/>
                <a:gd name="connsiteX12" fmla="*/ 2966220 w 3925357"/>
                <a:gd name="connsiteY12" fmla="*/ 1047938 h 1270039"/>
                <a:gd name="connsiteX13" fmla="*/ 3152719 w 3925357"/>
                <a:gd name="connsiteY13" fmla="*/ 603911 h 1270039"/>
                <a:gd name="connsiteX14" fmla="*/ 3561240 w 3925357"/>
                <a:gd name="connsiteY14" fmla="*/ 763761 h 1270039"/>
                <a:gd name="connsiteX15" fmla="*/ 3925357 w 3925357"/>
                <a:gd name="connsiteY15" fmla="*/ 825926 h 1270039"/>
                <a:gd name="connsiteX0" fmla="*/ 0 w 3925357"/>
                <a:gd name="connsiteY0" fmla="*/ 808164 h 1270669"/>
                <a:gd name="connsiteX1" fmla="*/ 577258 w 3925357"/>
                <a:gd name="connsiteY1" fmla="*/ 861444 h 1270669"/>
                <a:gd name="connsiteX2" fmla="*/ 932495 w 3925357"/>
                <a:gd name="connsiteY2" fmla="*/ 941372 h 1270669"/>
                <a:gd name="connsiteX3" fmla="*/ 1074589 w 3925357"/>
                <a:gd name="connsiteY3" fmla="*/ 293093 h 1270669"/>
                <a:gd name="connsiteX4" fmla="*/ 1296611 w 3925357"/>
                <a:gd name="connsiteY4" fmla="*/ 1101222 h 1270669"/>
                <a:gd name="connsiteX5" fmla="*/ 1429825 w 3925357"/>
                <a:gd name="connsiteY5" fmla="*/ 142122 h 1270669"/>
                <a:gd name="connsiteX6" fmla="*/ 1722895 w 3925357"/>
                <a:gd name="connsiteY6" fmla="*/ 1225549 h 1270669"/>
                <a:gd name="connsiteX7" fmla="*/ 1891632 w 3925357"/>
                <a:gd name="connsiteY7" fmla="*/ 34 h 1270669"/>
                <a:gd name="connsiteX8" fmla="*/ 2140297 w 3925357"/>
                <a:gd name="connsiteY8" fmla="*/ 1269952 h 1270669"/>
                <a:gd name="connsiteX9" fmla="*/ 2344559 w 3925357"/>
                <a:gd name="connsiteY9" fmla="*/ 195405 h 1270669"/>
                <a:gd name="connsiteX10" fmla="*/ 2602104 w 3925357"/>
                <a:gd name="connsiteY10" fmla="*/ 1145624 h 1270669"/>
                <a:gd name="connsiteX11" fmla="*/ 2708675 w 3925357"/>
                <a:gd name="connsiteY11" fmla="*/ 284212 h 1270669"/>
                <a:gd name="connsiteX12" fmla="*/ 2966220 w 3925357"/>
                <a:gd name="connsiteY12" fmla="*/ 1047938 h 1270669"/>
                <a:gd name="connsiteX13" fmla="*/ 3152719 w 3925357"/>
                <a:gd name="connsiteY13" fmla="*/ 603911 h 1270669"/>
                <a:gd name="connsiteX14" fmla="*/ 3561240 w 3925357"/>
                <a:gd name="connsiteY14" fmla="*/ 763761 h 1270669"/>
                <a:gd name="connsiteX15" fmla="*/ 3925357 w 3925357"/>
                <a:gd name="connsiteY15" fmla="*/ 825926 h 1270669"/>
                <a:gd name="connsiteX0" fmla="*/ 0 w 3925357"/>
                <a:gd name="connsiteY0" fmla="*/ 710481 h 1172452"/>
                <a:gd name="connsiteX1" fmla="*/ 577258 w 3925357"/>
                <a:gd name="connsiteY1" fmla="*/ 763761 h 1172452"/>
                <a:gd name="connsiteX2" fmla="*/ 932495 w 3925357"/>
                <a:gd name="connsiteY2" fmla="*/ 843689 h 1172452"/>
                <a:gd name="connsiteX3" fmla="*/ 1074589 w 3925357"/>
                <a:gd name="connsiteY3" fmla="*/ 195410 h 1172452"/>
                <a:gd name="connsiteX4" fmla="*/ 1296611 w 3925357"/>
                <a:gd name="connsiteY4" fmla="*/ 1003539 h 1172452"/>
                <a:gd name="connsiteX5" fmla="*/ 1429825 w 3925357"/>
                <a:gd name="connsiteY5" fmla="*/ 44439 h 1172452"/>
                <a:gd name="connsiteX6" fmla="*/ 1722895 w 3925357"/>
                <a:gd name="connsiteY6" fmla="*/ 1127866 h 1172452"/>
                <a:gd name="connsiteX7" fmla="*/ 1891632 w 3925357"/>
                <a:gd name="connsiteY7" fmla="*/ 37 h 1172452"/>
                <a:gd name="connsiteX8" fmla="*/ 2140297 w 3925357"/>
                <a:gd name="connsiteY8" fmla="*/ 1172269 h 1172452"/>
                <a:gd name="connsiteX9" fmla="*/ 2344559 w 3925357"/>
                <a:gd name="connsiteY9" fmla="*/ 97722 h 1172452"/>
                <a:gd name="connsiteX10" fmla="*/ 2602104 w 3925357"/>
                <a:gd name="connsiteY10" fmla="*/ 1047941 h 1172452"/>
                <a:gd name="connsiteX11" fmla="*/ 2708675 w 3925357"/>
                <a:gd name="connsiteY11" fmla="*/ 186529 h 1172452"/>
                <a:gd name="connsiteX12" fmla="*/ 2966220 w 3925357"/>
                <a:gd name="connsiteY12" fmla="*/ 950255 h 1172452"/>
                <a:gd name="connsiteX13" fmla="*/ 3152719 w 3925357"/>
                <a:gd name="connsiteY13" fmla="*/ 506228 h 1172452"/>
                <a:gd name="connsiteX14" fmla="*/ 3561240 w 3925357"/>
                <a:gd name="connsiteY14" fmla="*/ 666078 h 1172452"/>
                <a:gd name="connsiteX15" fmla="*/ 3925357 w 3925357"/>
                <a:gd name="connsiteY15" fmla="*/ 728243 h 117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25357" h="1172452">
                  <a:moveTo>
                    <a:pt x="0" y="710481"/>
                  </a:moveTo>
                  <a:cubicBezTo>
                    <a:pt x="84369" y="649797"/>
                    <a:pt x="421842" y="741560"/>
                    <a:pt x="577258" y="763761"/>
                  </a:cubicBezTo>
                  <a:cubicBezTo>
                    <a:pt x="732674" y="785962"/>
                    <a:pt x="849607" y="938414"/>
                    <a:pt x="932495" y="843689"/>
                  </a:cubicBezTo>
                  <a:cubicBezTo>
                    <a:pt x="1015383" y="748964"/>
                    <a:pt x="1013903" y="168768"/>
                    <a:pt x="1074589" y="195410"/>
                  </a:cubicBezTo>
                  <a:cubicBezTo>
                    <a:pt x="1135275" y="222052"/>
                    <a:pt x="1237405" y="1028701"/>
                    <a:pt x="1296611" y="1003539"/>
                  </a:cubicBezTo>
                  <a:cubicBezTo>
                    <a:pt x="1355817" y="978377"/>
                    <a:pt x="1358778" y="23718"/>
                    <a:pt x="1429825" y="44439"/>
                  </a:cubicBezTo>
                  <a:cubicBezTo>
                    <a:pt x="1500872" y="65160"/>
                    <a:pt x="1645927" y="1135266"/>
                    <a:pt x="1722895" y="1127866"/>
                  </a:cubicBezTo>
                  <a:cubicBezTo>
                    <a:pt x="1799863" y="1120466"/>
                    <a:pt x="1822065" y="-7363"/>
                    <a:pt x="1891632" y="37"/>
                  </a:cubicBezTo>
                  <a:cubicBezTo>
                    <a:pt x="1961199" y="7437"/>
                    <a:pt x="2064809" y="1155988"/>
                    <a:pt x="2140297" y="1172269"/>
                  </a:cubicBezTo>
                  <a:cubicBezTo>
                    <a:pt x="2215785" y="1188550"/>
                    <a:pt x="2267591" y="118443"/>
                    <a:pt x="2344559" y="97722"/>
                  </a:cubicBezTo>
                  <a:cubicBezTo>
                    <a:pt x="2421527" y="77001"/>
                    <a:pt x="2541418" y="1033140"/>
                    <a:pt x="2602104" y="1047941"/>
                  </a:cubicBezTo>
                  <a:cubicBezTo>
                    <a:pt x="2662790" y="1062742"/>
                    <a:pt x="2647989" y="202810"/>
                    <a:pt x="2708675" y="186529"/>
                  </a:cubicBezTo>
                  <a:cubicBezTo>
                    <a:pt x="2769361" y="170248"/>
                    <a:pt x="2892213" y="896972"/>
                    <a:pt x="2966220" y="950255"/>
                  </a:cubicBezTo>
                  <a:cubicBezTo>
                    <a:pt x="3040227" y="1003538"/>
                    <a:pt x="3053549" y="553591"/>
                    <a:pt x="3152719" y="506228"/>
                  </a:cubicBezTo>
                  <a:cubicBezTo>
                    <a:pt x="3251889" y="458865"/>
                    <a:pt x="3432467" y="629076"/>
                    <a:pt x="3561240" y="666078"/>
                  </a:cubicBezTo>
                  <a:cubicBezTo>
                    <a:pt x="3690013" y="703081"/>
                    <a:pt x="3814346" y="737493"/>
                    <a:pt x="3925357" y="7282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66775" y="943790"/>
            <a:ext cx="7127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Simplify </a:t>
            </a:r>
            <a:r>
              <a:rPr lang="en-US" sz="2400" dirty="0" err="1" smtClean="0">
                <a:solidFill>
                  <a:srgbClr val="FF0000"/>
                </a:solidFill>
              </a:rPr>
              <a:t>wavefront</a:t>
            </a:r>
            <a:r>
              <a:rPr lang="en-US" sz="2400" dirty="0" smtClean="0">
                <a:solidFill>
                  <a:srgbClr val="FF0000"/>
                </a:solidFill>
              </a:rPr>
              <a:t> sensing </a:t>
            </a:r>
            <a:r>
              <a:rPr lang="en-US" sz="2400" smtClean="0">
                <a:solidFill>
                  <a:srgbClr val="FF0000"/>
                </a:solidFill>
              </a:rPr>
              <a:t>using output </a:t>
            </a:r>
            <a:r>
              <a:rPr lang="en-US" sz="2400" dirty="0" smtClean="0">
                <a:solidFill>
                  <a:srgbClr val="FF0000"/>
                </a:solidFill>
              </a:rPr>
              <a:t>from slit itself?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8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this talk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269450"/>
            <a:ext cx="8410373" cy="4931651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 smtClean="0"/>
              <a:t>Why Integrated Photonic Spectroscopy is good….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… but not always: There are no free lunches 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Focus on high resolution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Photonic reformatting with Adaptive Optics</a:t>
            </a:r>
            <a:endParaRPr lang="en-US" sz="2400" b="1" dirty="0" smtClean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(See talks by Roger Haynes, Robert Thomson, </a:t>
            </a:r>
            <a:r>
              <a:rPr lang="en-US" sz="2400" b="1" dirty="0" err="1" smtClean="0">
                <a:solidFill>
                  <a:srgbClr val="FF0000"/>
                </a:solidFill>
              </a:rPr>
              <a:t>Itan</a:t>
            </a:r>
            <a:r>
              <a:rPr lang="en-US" sz="2400" b="1" dirty="0" smtClean="0">
                <a:solidFill>
                  <a:srgbClr val="FF0000"/>
                </a:solidFill>
              </a:rPr>
              <a:t> Gris Sanchez)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Are…</a:t>
            </a:r>
            <a:r>
              <a:rPr lang="en-US" sz="2400" b="1" dirty="0"/>
              <a:t>. but first, a word about FRD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12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296328" y="3921677"/>
            <a:ext cx="3938590" cy="2953942"/>
            <a:chOff x="5205410" y="3893672"/>
            <a:chExt cx="3938590" cy="29539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5410" y="3893672"/>
              <a:ext cx="3938590" cy="295394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83696" y="4190928"/>
              <a:ext cx="1408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snapshot 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134"/>
            <a:ext cx="8229600" cy="1143000"/>
          </a:xfrm>
        </p:spPr>
        <p:txBody>
          <a:bodyPr/>
          <a:lstStyle/>
          <a:p>
            <a:r>
              <a:rPr lang="en-US" sz="4000" dirty="0" smtClean="0"/>
              <a:t>Defeat modal noise?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246" y="1249418"/>
            <a:ext cx="4748161" cy="52290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Modes partly coherent -&gt; interfere to form speckle patterns</a:t>
            </a:r>
          </a:p>
          <a:p>
            <a:r>
              <a:rPr lang="en-US" sz="2000" dirty="0" smtClean="0"/>
              <a:t>These changes unpredictably to cause statistical error due to number of speckles within field or pupil stop </a:t>
            </a:r>
          </a:p>
          <a:p>
            <a:pPr lvl="1"/>
            <a:r>
              <a:rPr lang="en-US" sz="2000" dirty="0" smtClean="0"/>
              <a:t>Adds </a:t>
            </a:r>
            <a:r>
              <a:rPr lang="en-US" sz="2000" dirty="0"/>
              <a:t>noise to spectrophotometry</a:t>
            </a:r>
          </a:p>
          <a:p>
            <a:pPr lvl="1"/>
            <a:r>
              <a:rPr lang="en-US" sz="2000" dirty="0" smtClean="0"/>
              <a:t>PSF uncertain: sky subtraction error					</a:t>
            </a:r>
          </a:p>
          <a:p>
            <a:pPr lvl="1"/>
            <a:endParaRPr lang="en-US" sz="2000" dirty="0" smtClean="0"/>
          </a:p>
          <a:p>
            <a:pPr lvl="1"/>
            <a:endParaRPr lang="en-US" sz="1100" dirty="0" smtClean="0"/>
          </a:p>
          <a:p>
            <a:r>
              <a:rPr lang="en-US" sz="2000" dirty="0" smtClean="0"/>
              <a:t>Solution: mechanically agitate to smooth out speckle pattern </a:t>
            </a:r>
            <a:r>
              <a:rPr lang="en-US" sz="2000" dirty="0"/>
              <a:t>on all time scales - </a:t>
            </a:r>
            <a:r>
              <a:rPr lang="en-US" sz="2000" dirty="0" smtClean="0"/>
              <a:t>but difficult for highly </a:t>
            </a:r>
            <a:r>
              <a:rPr lang="en-US" sz="2000" dirty="0" err="1" smtClean="0"/>
              <a:t>muliplexed</a:t>
            </a:r>
            <a:r>
              <a:rPr lang="en-US" sz="2000" dirty="0" smtClean="0"/>
              <a:t> spectroscopy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5067-4D99-B64F-B692-FA918D9B26C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607" t="17607" r="17607" b="17607"/>
          <a:stretch/>
        </p:blipFill>
        <p:spPr>
          <a:xfrm>
            <a:off x="5995798" y="1154786"/>
            <a:ext cx="2691002" cy="2691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319" t="18524" r="14659" b="11250"/>
          <a:stretch/>
        </p:blipFill>
        <p:spPr>
          <a:xfrm>
            <a:off x="5985852" y="1154786"/>
            <a:ext cx="2700947" cy="2691002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6576871" y="1744999"/>
            <a:ext cx="1429648" cy="14296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731245"/>
              </p:ext>
            </p:extLst>
          </p:nvPr>
        </p:nvGraphicFramePr>
        <p:xfrm>
          <a:off x="1206463" y="3756100"/>
          <a:ext cx="1622746" cy="71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Equation" r:id="rId6" imgW="1066800" imgH="469900" progId="">
                  <p:embed/>
                </p:oleObj>
              </mc:Choice>
              <mc:Fallback>
                <p:oleObj name="Equation" r:id="rId6" imgW="1066800" imgH="46990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463" y="3756100"/>
                        <a:ext cx="1622746" cy="71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H="1">
            <a:off x="8898000" y="1655391"/>
            <a:ext cx="1" cy="171066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732799" y="2265076"/>
            <a:ext cx="33040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lvl="1" algn="ctr"/>
            <a:r>
              <a:rPr lang="en-US" b="1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94750" y="3773262"/>
            <a:ext cx="133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</a:t>
            </a:r>
            <a:r>
              <a:rPr lang="en-US" dirty="0" smtClean="0"/>
              <a:t> = number</a:t>
            </a:r>
          </a:p>
          <a:p>
            <a:r>
              <a:rPr lang="en-US" dirty="0" smtClean="0"/>
              <a:t>of modes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049637" y="1345871"/>
            <a:ext cx="449022" cy="2251079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296328" y="3921677"/>
            <a:ext cx="3938590" cy="2953942"/>
            <a:chOff x="5205410" y="3893672"/>
            <a:chExt cx="3938590" cy="29539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05410" y="3893672"/>
              <a:ext cx="3938590" cy="295394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333699" y="4205583"/>
              <a:ext cx="1408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 snapshots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96328" y="3921677"/>
            <a:ext cx="3938590" cy="2953942"/>
            <a:chOff x="5205410" y="3893672"/>
            <a:chExt cx="3938590" cy="29539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05410" y="3893672"/>
              <a:ext cx="3938590" cy="29539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40455" y="4169123"/>
              <a:ext cx="1532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 snapshots</a:t>
              </a:r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296328" y="3879432"/>
            <a:ext cx="3100174" cy="3233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3303" y="5792848"/>
            <a:ext cx="5688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History: </a:t>
            </a:r>
            <a:r>
              <a:rPr lang="en-US" sz="1400" dirty="0" err="1" smtClean="0"/>
              <a:t>Baudrand</a:t>
            </a:r>
            <a:r>
              <a:rPr lang="en-US" sz="1400" dirty="0" smtClean="0"/>
              <a:t> and Walker (1972); Goodman and Rawson;  </a:t>
            </a:r>
            <a:r>
              <a:rPr lang="en-US" sz="1400" dirty="0" err="1" smtClean="0"/>
              <a:t>Grupp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Lemke, Corbett, Allington-Smith and Murray 2011 MNRAS 417, </a:t>
            </a:r>
            <a:r>
              <a:rPr lang="en-US" sz="1400" dirty="0" smtClean="0"/>
              <a:t>689,</a:t>
            </a:r>
          </a:p>
          <a:p>
            <a:r>
              <a:rPr lang="en-US" sz="1400" dirty="0" smtClean="0"/>
              <a:t>See also Ramsay et al.</a:t>
            </a:r>
            <a:endParaRPr lang="en-US" sz="1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3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Modal noise: visibility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920" y="1295313"/>
            <a:ext cx="4033014" cy="4115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D</a:t>
            </a:r>
            <a:r>
              <a:rPr lang="en-US" sz="2400" dirty="0" err="1" smtClean="0"/>
              <a:t>ecoherence</a:t>
            </a:r>
            <a:r>
              <a:rPr lang="en-US" sz="2400" dirty="0" smtClean="0"/>
              <a:t> due to </a:t>
            </a:r>
          </a:p>
          <a:p>
            <a:pPr marL="400050"/>
            <a:r>
              <a:rPr lang="en-US" sz="1800" dirty="0" smtClean="0"/>
              <a:t>different propagation constants of modes (</a:t>
            </a:r>
            <a:r>
              <a:rPr lang="en-US" sz="1800" dirty="0" err="1" smtClean="0"/>
              <a:t>analoguous</a:t>
            </a:r>
            <a:r>
              <a:rPr lang="en-US" sz="1800" dirty="0" smtClean="0"/>
              <a:t> to ray angles)</a:t>
            </a:r>
          </a:p>
          <a:p>
            <a:pPr marL="400050"/>
            <a:r>
              <a:rPr lang="en-US" sz="1800" dirty="0" smtClean="0"/>
              <a:t>Spectral content (visibility increases with </a:t>
            </a:r>
            <a:r>
              <a:rPr lang="en-US" sz="1800" i="1" dirty="0" smtClean="0"/>
              <a:t>R</a:t>
            </a: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Visibility due to </a:t>
            </a:r>
            <a:r>
              <a:rPr lang="en-US" sz="2400" dirty="0" err="1" smtClean="0"/>
              <a:t>decoherence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5067-4D99-B64F-B692-FA918D9B26C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6043" y="1526427"/>
            <a:ext cx="2960405" cy="223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375965" y="1946608"/>
            <a:ext cx="4857838" cy="3691841"/>
            <a:chOff x="4105339" y="1740940"/>
            <a:chExt cx="5128464" cy="38975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5339" y="1740940"/>
              <a:ext cx="5128464" cy="38975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45555" y="3300103"/>
              <a:ext cx="1800531" cy="779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FF0000"/>
                  </a:solidFill>
                </a:rPr>
                <a:t>Prediction for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 M </a:t>
              </a:r>
              <a:r>
                <a:rPr lang="en-US" sz="1400" dirty="0" smtClean="0">
                  <a:solidFill>
                    <a:srgbClr val="FF0000"/>
                  </a:solidFill>
                </a:rPr>
                <a:t>= 900 (measured from speckles)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7776205" y="2992424"/>
              <a:ext cx="156568" cy="34956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912109"/>
              </p:ext>
            </p:extLst>
          </p:nvPr>
        </p:nvGraphicFramePr>
        <p:xfrm>
          <a:off x="423855" y="3468494"/>
          <a:ext cx="3991437" cy="887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Equation" r:id="rId4" imgW="2743200" imgH="609600" progId="">
                  <p:embed/>
                </p:oleObj>
              </mc:Choice>
              <mc:Fallback>
                <p:oleObj name="Equation" r:id="rId4" imgW="2743200" imgH="60960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55" y="3468494"/>
                        <a:ext cx="3991437" cy="8878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24405" y="1454476"/>
            <a:ext cx="3102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Lemke et al. 2011 MNRAS 417, 689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51015" y="4456573"/>
            <a:ext cx="56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LNA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6" idx="0"/>
          </p:cNvCxnSpPr>
          <p:nvPr/>
        </p:nvCxnSpPr>
        <p:spPr>
          <a:xfrm flipH="1" flipV="1">
            <a:off x="3986609" y="4121431"/>
            <a:ext cx="146545" cy="335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920" y="4768197"/>
            <a:ext cx="4799648" cy="95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				theoretical SNR, </a:t>
            </a:r>
            <a:r>
              <a:rPr lang="en-US" i="1" dirty="0" err="1" smtClean="0">
                <a:latin typeface="Times New Roman"/>
                <a:cs typeface="Times New Roman"/>
              </a:rPr>
              <a:t>v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C</a:t>
            </a:r>
            <a:endParaRPr lang="en-US" i="1" baseline="-25000" dirty="0" smtClean="0">
              <a:latin typeface="Times New Roman"/>
              <a:cs typeface="Times New Roman"/>
            </a:endParaRPr>
          </a:p>
          <a:p>
            <a:pPr>
              <a:lnSpc>
                <a:spcPct val="70000"/>
              </a:lnSpc>
            </a:pPr>
            <a:r>
              <a:rPr lang="en-US" dirty="0"/>
              <a:t>Obtainable SNR = </a:t>
            </a:r>
            <a:r>
              <a:rPr lang="en-US" dirty="0" smtClean="0"/>
              <a:t> --------------------------------</a:t>
            </a:r>
            <a:r>
              <a:rPr lang="en-US" dirty="0"/>
              <a:t>	</a:t>
            </a:r>
            <a:r>
              <a:rPr lang="en-US" dirty="0" smtClean="0"/>
              <a:t>	                 </a:t>
            </a:r>
          </a:p>
          <a:p>
            <a:pPr>
              <a:lnSpc>
                <a:spcPct val="70000"/>
              </a:lnSpc>
            </a:pPr>
            <a:r>
              <a:rPr lang="en-US" dirty="0"/>
              <a:t>	</a:t>
            </a:r>
            <a:r>
              <a:rPr lang="en-US" dirty="0" smtClean="0"/>
              <a:t>			measured </a:t>
            </a:r>
            <a:r>
              <a:rPr lang="en-US" dirty="0"/>
              <a:t>visibility </a:t>
            </a:r>
            <a:endParaRPr lang="en-US" dirty="0" smtClean="0"/>
          </a:p>
          <a:p>
            <a:pPr marL="285750" indent="-285750">
              <a:buFont typeface="Symbol" charset="0"/>
              <a:buChar char=""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32418" y="5716771"/>
            <a:ext cx="748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But modes do not coherently interfere in photonic dicer..?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8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Adaptive Optics and Photonic spectroscopy are a natural combination for precision spectroscopy</a:t>
            </a:r>
          </a:p>
          <a:p>
            <a:r>
              <a:rPr lang="en-US" dirty="0" smtClean="0"/>
              <a:t>A lot of work still to be </a:t>
            </a:r>
            <a:r>
              <a:rPr lang="en-US" dirty="0" smtClean="0"/>
              <a:t>done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6018" y="4264293"/>
            <a:ext cx="2689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end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424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54" y="250156"/>
            <a:ext cx="444414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FRD and thermodynamics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rcRect l="26593" r="26593"/>
          <a:stretch>
            <a:fillRect/>
          </a:stretch>
        </p:blipFill>
        <p:spPr>
          <a:xfrm>
            <a:off x="1105542" y="236646"/>
            <a:ext cx="3131708" cy="1876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5288" r="5288"/>
          <a:stretch>
            <a:fillRect/>
          </a:stretch>
        </p:blipFill>
        <p:spPr>
          <a:xfrm>
            <a:off x="1121466" y="2200717"/>
            <a:ext cx="7093609" cy="4250899"/>
          </a:xfrm>
          <a:solidFill>
            <a:srgbClr val="FFFFFF"/>
          </a:solidFill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34491" y="1526627"/>
            <a:ext cx="4352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Etendue</a:t>
            </a:r>
            <a:r>
              <a:rPr lang="en-US" dirty="0" smtClean="0"/>
              <a:t> not conserved -&gt; information is lost</a:t>
            </a:r>
          </a:p>
          <a:p>
            <a:r>
              <a:rPr lang="en-US" dirty="0" smtClean="0"/>
              <a:t>OR requires more money</a:t>
            </a:r>
          </a:p>
        </p:txBody>
      </p:sp>
    </p:spTree>
    <p:extLst>
      <p:ext uri="{BB962C8B-B14F-4D97-AF65-F5344CB8AC3E}">
        <p14:creationId xmlns:p14="http://schemas.microsoft.com/office/powerpoint/2010/main" val="290545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Photonic spectroscopy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14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IN PRINCIPLE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Significant </a:t>
            </a:r>
            <a:r>
              <a:rPr lang="en-US" sz="2400" b="1" dirty="0"/>
              <a:t>advantages </a:t>
            </a:r>
            <a:r>
              <a:rPr lang="en-US" sz="2400" b="1" dirty="0" smtClean="0"/>
              <a:t>especially </a:t>
            </a:r>
            <a:r>
              <a:rPr lang="en-US" sz="2400" b="1" dirty="0"/>
              <a:t>for ELT cosmology</a:t>
            </a:r>
          </a:p>
          <a:p>
            <a:pPr lvl="1">
              <a:lnSpc>
                <a:spcPct val="140000"/>
              </a:lnSpc>
            </a:pPr>
            <a:r>
              <a:rPr lang="en-US" sz="2000" b="1" dirty="0" err="1"/>
              <a:t>Miniaturisation</a:t>
            </a:r>
            <a:r>
              <a:rPr lang="en-US" sz="2000" b="1" dirty="0"/>
              <a:t> -&gt; mini-spectrograph ideal for ELT cosmology</a:t>
            </a:r>
          </a:p>
          <a:p>
            <a:pPr lvl="1">
              <a:lnSpc>
                <a:spcPct val="140000"/>
              </a:lnSpc>
            </a:pPr>
            <a:r>
              <a:rPr lang="en-US" sz="2000" b="1" dirty="0"/>
              <a:t>No optics, highly integrated device with </a:t>
            </a:r>
            <a:r>
              <a:rPr lang="en-US" sz="2000" b="1" dirty="0" smtClean="0"/>
              <a:t>simple geometry</a:t>
            </a:r>
            <a:endParaRPr lang="en-US" sz="2000" b="1" dirty="0"/>
          </a:p>
          <a:p>
            <a:pPr lvl="1">
              <a:lnSpc>
                <a:spcPct val="140000"/>
              </a:lnSpc>
            </a:pPr>
            <a:r>
              <a:rPr lang="en-US" sz="2000" b="1" dirty="0"/>
              <a:t>Mass production by laser inscription for </a:t>
            </a:r>
            <a:r>
              <a:rPr lang="en-US" sz="2000" b="1" dirty="0" smtClean="0"/>
              <a:t>multiplexed </a:t>
            </a:r>
            <a:r>
              <a:rPr lang="en-US" sz="2000" b="1" dirty="0"/>
              <a:t>applications </a:t>
            </a:r>
          </a:p>
          <a:p>
            <a:pPr>
              <a:lnSpc>
                <a:spcPct val="140000"/>
              </a:lnSpc>
            </a:pPr>
            <a:r>
              <a:rPr lang="en-US" sz="2400" b="1" dirty="0"/>
              <a:t>Also: </a:t>
            </a:r>
            <a:r>
              <a:rPr lang="en-US" sz="2400" b="1" dirty="0" smtClean="0"/>
              <a:t>elimination </a:t>
            </a:r>
            <a:r>
              <a:rPr lang="en-US" sz="2400" b="1" dirty="0"/>
              <a:t>of modal noise</a:t>
            </a:r>
            <a:r>
              <a:rPr lang="en-US" sz="2400" b="1" dirty="0" smtClean="0"/>
              <a:t>?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Application to high-precision spectroscopy?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08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033" y="1374571"/>
            <a:ext cx="4101756" cy="4551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Photonic Spectrograph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7773" y="4027718"/>
            <a:ext cx="5143490" cy="1494667"/>
          </a:xfrm>
        </p:spPr>
        <p:txBody>
          <a:bodyPr>
            <a:noAutofit/>
          </a:bodyPr>
          <a:lstStyle/>
          <a:p>
            <a:r>
              <a:rPr lang="en-US" sz="1800" dirty="0" smtClean="0"/>
              <a:t>Based on Arrayed Waveguide Gratings (AWG) used extensively in </a:t>
            </a:r>
            <a:r>
              <a:rPr lang="en-US" sz="1800" dirty="0" smtClean="0"/>
              <a:t>telecommunications</a:t>
            </a:r>
          </a:p>
          <a:p>
            <a:r>
              <a:rPr lang="en-US" sz="1800" dirty="0" err="1" smtClean="0"/>
              <a:t>Analagous</a:t>
            </a:r>
            <a:r>
              <a:rPr lang="en-US" sz="1800" dirty="0" smtClean="0"/>
              <a:t> to traditional bulk disperser</a:t>
            </a:r>
            <a:endParaRPr lang="en-US" sz="1800" dirty="0" smtClean="0"/>
          </a:p>
          <a:p>
            <a:r>
              <a:rPr lang="en-US" sz="1800" b="1" dirty="0" smtClean="0"/>
              <a:t>Highly integrated, no optics</a:t>
            </a:r>
          </a:p>
          <a:p>
            <a:r>
              <a:rPr lang="en-US" sz="1800" dirty="0" smtClean="0"/>
              <a:t>Replace output waveguides with 1-D detector</a:t>
            </a:r>
          </a:p>
          <a:p>
            <a:r>
              <a:rPr lang="en-US" sz="1800" dirty="0" smtClean="0"/>
              <a:t>Replace input waveguides with reformatted slits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Requires single-mode input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1DD-DEB8-AE43-8362-B6597F0405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55" y="1358283"/>
            <a:ext cx="5366528" cy="3303154"/>
            <a:chOff x="1037221" y="2032589"/>
            <a:chExt cx="7174292" cy="4415852"/>
          </a:xfrm>
        </p:grpSpPr>
        <p:sp>
          <p:nvSpPr>
            <p:cNvPr id="7" name="Rectangle 6"/>
            <p:cNvSpPr/>
            <p:nvPr/>
          </p:nvSpPr>
          <p:spPr>
            <a:xfrm rot="16216776">
              <a:off x="3062498" y="342954"/>
              <a:ext cx="3047413" cy="64266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Arc 7"/>
            <p:cNvSpPr>
              <a:spLocks noChangeAspect="1"/>
            </p:cNvSpPr>
            <p:nvPr/>
          </p:nvSpPr>
          <p:spPr>
            <a:xfrm rot="17931591">
              <a:off x="3275593" y="3589669"/>
              <a:ext cx="2553059" cy="2553059"/>
            </a:xfrm>
            <a:prstGeom prst="arc">
              <a:avLst>
                <a:gd name="adj1" fmla="val 17927081"/>
                <a:gd name="adj2" fmla="val 0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Arc 8"/>
            <p:cNvSpPr>
              <a:spLocks noChangeAspect="1"/>
            </p:cNvSpPr>
            <p:nvPr/>
          </p:nvSpPr>
          <p:spPr>
            <a:xfrm rot="17931591">
              <a:off x="3264536" y="3393022"/>
              <a:ext cx="2635090" cy="2635090"/>
            </a:xfrm>
            <a:prstGeom prst="arc">
              <a:avLst>
                <a:gd name="adj1" fmla="val 17752469"/>
                <a:gd name="adj2" fmla="val 0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Arc 9"/>
            <p:cNvSpPr>
              <a:spLocks noChangeAspect="1"/>
            </p:cNvSpPr>
            <p:nvPr/>
          </p:nvSpPr>
          <p:spPr>
            <a:xfrm rot="17931591">
              <a:off x="3175902" y="3180761"/>
              <a:ext cx="2874643" cy="2874643"/>
            </a:xfrm>
            <a:prstGeom prst="arc">
              <a:avLst>
                <a:gd name="adj1" fmla="val 17711724"/>
                <a:gd name="adj2" fmla="val 0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Arc 10"/>
            <p:cNvSpPr>
              <a:spLocks noChangeAspect="1"/>
            </p:cNvSpPr>
            <p:nvPr/>
          </p:nvSpPr>
          <p:spPr>
            <a:xfrm rot="17931591">
              <a:off x="2937682" y="2974763"/>
              <a:ext cx="3353750" cy="3353750"/>
            </a:xfrm>
            <a:prstGeom prst="arc">
              <a:avLst>
                <a:gd name="adj1" fmla="val 17868427"/>
                <a:gd name="adj2" fmla="val 0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Arc 11"/>
            <p:cNvSpPr>
              <a:spLocks noChangeAspect="1"/>
            </p:cNvSpPr>
            <p:nvPr/>
          </p:nvSpPr>
          <p:spPr>
            <a:xfrm rot="17931591">
              <a:off x="2855613" y="2766932"/>
              <a:ext cx="3593304" cy="3593304"/>
            </a:xfrm>
            <a:prstGeom prst="arc">
              <a:avLst>
                <a:gd name="adj1" fmla="val 17785330"/>
                <a:gd name="adj2" fmla="val 0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Arc 12"/>
            <p:cNvSpPr>
              <a:spLocks noChangeAspect="1"/>
            </p:cNvSpPr>
            <p:nvPr/>
          </p:nvSpPr>
          <p:spPr>
            <a:xfrm rot="17931591">
              <a:off x="2747907" y="2564583"/>
              <a:ext cx="3832858" cy="3832858"/>
            </a:xfrm>
            <a:prstGeom prst="arc">
              <a:avLst>
                <a:gd name="adj1" fmla="val 17744859"/>
                <a:gd name="adj2" fmla="val 51765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Arc 13"/>
            <p:cNvSpPr>
              <a:spLocks noChangeAspect="1"/>
            </p:cNvSpPr>
            <p:nvPr/>
          </p:nvSpPr>
          <p:spPr>
            <a:xfrm rot="17931591">
              <a:off x="2672943" y="2376030"/>
              <a:ext cx="4072411" cy="4072411"/>
            </a:xfrm>
            <a:prstGeom prst="arc">
              <a:avLst>
                <a:gd name="adj1" fmla="val 17659147"/>
                <a:gd name="adj2" fmla="val 64295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Chord 14"/>
            <p:cNvSpPr/>
            <p:nvPr/>
          </p:nvSpPr>
          <p:spPr>
            <a:xfrm rot="1757686">
              <a:off x="5320899" y="2556755"/>
              <a:ext cx="275284" cy="1297091"/>
            </a:xfrm>
            <a:prstGeom prst="chord">
              <a:avLst>
                <a:gd name="adj1" fmla="val 5443200"/>
                <a:gd name="adj2" fmla="val 1620000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6" name="Group 15"/>
            <p:cNvGrpSpPr/>
            <p:nvPr/>
          </p:nvGrpSpPr>
          <p:grpSpPr>
            <a:xfrm rot="17931591">
              <a:off x="7485417" y="3963666"/>
              <a:ext cx="466073" cy="986118"/>
              <a:chOff x="4228353" y="1016000"/>
              <a:chExt cx="609600" cy="986118"/>
            </a:xfrm>
            <a:effectLst/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228353" y="1016000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380753" y="1016000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533153" y="1016000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685553" y="1016000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837953" y="1016000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 rot="14311223">
              <a:off x="1333934" y="3998738"/>
              <a:ext cx="405821" cy="999247"/>
              <a:chOff x="4218981" y="1011981"/>
              <a:chExt cx="579380" cy="999247"/>
            </a:xfrm>
            <a:effectLst/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218981" y="1011981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359908" y="1025109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512306" y="1025110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664703" y="1025107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798361" y="1017072"/>
                <a:ext cx="0" cy="98611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rapezoid 17"/>
            <p:cNvSpPr/>
            <p:nvPr/>
          </p:nvSpPr>
          <p:spPr>
            <a:xfrm rot="3654807" flipV="1">
              <a:off x="2264906" y="2703071"/>
              <a:ext cx="1134449" cy="2128628"/>
            </a:xfrm>
            <a:prstGeom prst="trapezoid">
              <a:avLst>
                <a:gd name="adj" fmla="val 31122"/>
              </a:avLst>
            </a:prstGeom>
            <a:solidFill>
              <a:srgbClr val="FFFFFF"/>
            </a:solidFill>
            <a:ln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19" name="Chord 18"/>
            <p:cNvSpPr/>
            <p:nvPr/>
          </p:nvSpPr>
          <p:spPr>
            <a:xfrm rot="9124764">
              <a:off x="3605273" y="2691752"/>
              <a:ext cx="268316" cy="1103790"/>
            </a:xfrm>
            <a:prstGeom prst="chord">
              <a:avLst>
                <a:gd name="adj1" fmla="val 5092412"/>
                <a:gd name="adj2" fmla="val 1620000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>
              <a:stCxn id="18" idx="0"/>
              <a:endCxn id="14" idx="0"/>
            </p:cNvCxnSpPr>
            <p:nvPr/>
          </p:nvCxnSpPr>
          <p:spPr>
            <a:xfrm flipV="1">
              <a:off x="1902041" y="2782230"/>
              <a:ext cx="1586774" cy="1502551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1"/>
            </p:cNvCxnSpPr>
            <p:nvPr/>
          </p:nvCxnSpPr>
          <p:spPr>
            <a:xfrm flipV="1">
              <a:off x="1815438" y="3731300"/>
              <a:ext cx="2182416" cy="350609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0"/>
              <a:endCxn id="19" idx="1"/>
            </p:cNvCxnSpPr>
            <p:nvPr/>
          </p:nvCxnSpPr>
          <p:spPr>
            <a:xfrm flipV="1">
              <a:off x="1902041" y="3731300"/>
              <a:ext cx="2095813" cy="553481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4" idx="0"/>
            </p:cNvCxnSpPr>
            <p:nvPr/>
          </p:nvCxnSpPr>
          <p:spPr>
            <a:xfrm flipV="1">
              <a:off x="2009192" y="2782230"/>
              <a:ext cx="1479623" cy="1654780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rapezoid 23"/>
            <p:cNvSpPr/>
            <p:nvPr/>
          </p:nvSpPr>
          <p:spPr>
            <a:xfrm rot="17931591" flipV="1">
              <a:off x="5766198" y="2620191"/>
              <a:ext cx="1301869" cy="2224260"/>
            </a:xfrm>
            <a:prstGeom prst="trapezoid">
              <a:avLst>
                <a:gd name="adj" fmla="val 31122"/>
              </a:avLst>
            </a:prstGeom>
            <a:solidFill>
              <a:srgbClr val="FFFFFF"/>
            </a:solidFill>
            <a:ln>
              <a:solidFill>
                <a:srgbClr val="FFFFF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n>
                  <a:solidFill>
                    <a:srgbClr val="000000"/>
                  </a:solidFill>
                </a:ln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5135751" y="3736092"/>
              <a:ext cx="2245160" cy="550596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4" idx="0"/>
              <a:endCxn id="14" idx="2"/>
            </p:cNvCxnSpPr>
            <p:nvPr/>
          </p:nvCxnSpPr>
          <p:spPr>
            <a:xfrm flipH="1" flipV="1">
              <a:off x="5725141" y="2647613"/>
              <a:ext cx="1665999" cy="1621498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5745860" y="2652002"/>
              <a:ext cx="1494251" cy="1807204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8" idx="2"/>
            </p:cNvCxnSpPr>
            <p:nvPr/>
          </p:nvCxnSpPr>
          <p:spPr>
            <a:xfrm flipH="1" flipV="1">
              <a:off x="5168264" y="3748210"/>
              <a:ext cx="2298110" cy="312210"/>
            </a:xfrm>
            <a:prstGeom prst="lin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63718" y="4568541"/>
              <a:ext cx="3024187" cy="41145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Freespace</a:t>
              </a:r>
              <a:r>
                <a:rPr lang="en-US" sz="1400" dirty="0" smtClean="0">
                  <a:solidFill>
                    <a:schemeClr val="bg1"/>
                  </a:solidFill>
                </a:rPr>
                <a:t> Propagation </a:t>
              </a:r>
              <a:r>
                <a:rPr lang="en-US" sz="1400" dirty="0">
                  <a:solidFill>
                    <a:schemeClr val="bg1"/>
                  </a:solidFill>
                </a:rPr>
                <a:t>Z</a:t>
              </a:r>
              <a:r>
                <a:rPr lang="en-US" sz="1400" dirty="0" smtClean="0">
                  <a:solidFill>
                    <a:schemeClr val="bg1"/>
                  </a:solidFill>
                </a:rPr>
                <a:t>one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3295928" y="4051632"/>
              <a:ext cx="504898" cy="583718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436082" y="4047236"/>
              <a:ext cx="272463" cy="58885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969765" y="3943133"/>
              <a:ext cx="1344082" cy="69947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Waveguide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array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4561564" y="3647347"/>
              <a:ext cx="8788" cy="36473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454774" y="4429278"/>
              <a:ext cx="1394795" cy="69947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Input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waveguides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58894" y="4433348"/>
              <a:ext cx="1394795" cy="69947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Output 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waveguides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98072" y="928682"/>
            <a:ext cx="572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papers by Bland-Hawthorn, </a:t>
            </a:r>
            <a:r>
              <a:rPr lang="en-US" dirty="0" err="1" smtClean="0"/>
              <a:t>Czetojevic</a:t>
            </a:r>
            <a:r>
              <a:rPr lang="en-US" dirty="0" smtClean="0"/>
              <a:t>, </a:t>
            </a:r>
            <a:r>
              <a:rPr lang="en-US" dirty="0" smtClean="0"/>
              <a:t>Lawrence </a:t>
            </a:r>
            <a:r>
              <a:rPr lang="en-US" dirty="0" smtClean="0"/>
              <a:t>et al.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960008" y="846321"/>
            <a:ext cx="2480166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319088" indent="-274638">
              <a:lnSpc>
                <a:spcPct val="140000"/>
              </a:lnSpc>
            </a:pPr>
            <a:r>
              <a:rPr lang="en-US" dirty="0" smtClean="0">
                <a:solidFill>
                  <a:srgbClr val="FF0000"/>
                </a:solidFill>
              </a:rPr>
              <a:t>See Roger Haynes’s talk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9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7" y="4675335"/>
            <a:ext cx="1290887" cy="94050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 rot="5400000">
            <a:off x="3349319" y="1047179"/>
            <a:ext cx="2841561" cy="46797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apezoid 42"/>
          <p:cNvSpPr/>
          <p:nvPr/>
        </p:nvSpPr>
        <p:spPr>
          <a:xfrm rot="5400000" flipV="1">
            <a:off x="3494417" y="2342997"/>
            <a:ext cx="2841370" cy="2054261"/>
          </a:xfrm>
          <a:prstGeom prst="trapezoid">
            <a:avLst>
              <a:gd name="adj" fmla="val 3380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5400000">
            <a:off x="2641542" y="2640282"/>
            <a:ext cx="1047318" cy="14352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713855" y="2302999"/>
            <a:ext cx="3390812" cy="1059280"/>
            <a:chOff x="5076075" y="2609078"/>
            <a:chExt cx="3390812" cy="105928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6" name="Parallelogram 45"/>
            <p:cNvSpPr/>
            <p:nvPr/>
          </p:nvSpPr>
          <p:spPr>
            <a:xfrm rot="5400000" flipH="1">
              <a:off x="5815884" y="2269957"/>
              <a:ext cx="486637" cy="1966255"/>
            </a:xfrm>
            <a:prstGeom prst="parallelogram">
              <a:avLst>
                <a:gd name="adj" fmla="val 6186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Parallelogram 46"/>
            <p:cNvSpPr/>
            <p:nvPr/>
          </p:nvSpPr>
          <p:spPr>
            <a:xfrm rot="5400000" flipH="1">
              <a:off x="5912254" y="2538282"/>
              <a:ext cx="293897" cy="1966255"/>
            </a:xfrm>
            <a:prstGeom prst="parallelogram">
              <a:avLst>
                <a:gd name="adj" fmla="val 40392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76075" y="2609078"/>
              <a:ext cx="3387151" cy="713130"/>
              <a:chOff x="5076075" y="2496556"/>
              <a:chExt cx="3387151" cy="811541"/>
            </a:xfrm>
            <a:grpFill/>
          </p:grpSpPr>
          <p:sp>
            <p:nvSpPr>
              <p:cNvPr id="51" name="Parallelogram 50"/>
              <p:cNvSpPr/>
              <p:nvPr/>
            </p:nvSpPr>
            <p:spPr>
              <a:xfrm rot="5400000" flipH="1">
                <a:off x="5616363" y="2054679"/>
                <a:ext cx="713130" cy="1793706"/>
              </a:xfrm>
              <a:prstGeom prst="parallelogram">
                <a:avLst>
                  <a:gd name="adj" fmla="val 72997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6695590" y="2496556"/>
                <a:ext cx="1767636" cy="309903"/>
              </a:xfrm>
              <a:custGeom>
                <a:avLst/>
                <a:gdLst>
                  <a:gd name="connsiteX0" fmla="*/ 84667 w 1661583"/>
                  <a:gd name="connsiteY0" fmla="*/ 264583 h 264583"/>
                  <a:gd name="connsiteX1" fmla="*/ 571500 w 1661583"/>
                  <a:gd name="connsiteY1" fmla="*/ 185208 h 264583"/>
                  <a:gd name="connsiteX2" fmla="*/ 1651000 w 1661583"/>
                  <a:gd name="connsiteY2" fmla="*/ 206375 h 264583"/>
                  <a:gd name="connsiteX3" fmla="*/ 1661583 w 1661583"/>
                  <a:gd name="connsiteY3" fmla="*/ 0 h 264583"/>
                  <a:gd name="connsiteX4" fmla="*/ 518583 w 1661583"/>
                  <a:gd name="connsiteY4" fmla="*/ 15875 h 264583"/>
                  <a:gd name="connsiteX5" fmla="*/ 148167 w 1661583"/>
                  <a:gd name="connsiteY5" fmla="*/ 74083 h 264583"/>
                  <a:gd name="connsiteX6" fmla="*/ 0 w 1661583"/>
                  <a:gd name="connsiteY6" fmla="*/ 105833 h 264583"/>
                  <a:gd name="connsiteX0" fmla="*/ 84667 w 1661583"/>
                  <a:gd name="connsiteY0" fmla="*/ 264583 h 264583"/>
                  <a:gd name="connsiteX1" fmla="*/ 571500 w 1661583"/>
                  <a:gd name="connsiteY1" fmla="*/ 185208 h 264583"/>
                  <a:gd name="connsiteX2" fmla="*/ 1651000 w 1661583"/>
                  <a:gd name="connsiteY2" fmla="*/ 206375 h 264583"/>
                  <a:gd name="connsiteX3" fmla="*/ 1661583 w 1661583"/>
                  <a:gd name="connsiteY3" fmla="*/ 0 h 264583"/>
                  <a:gd name="connsiteX4" fmla="*/ 488344 w 1661583"/>
                  <a:gd name="connsiteY4" fmla="*/ 15875 h 264583"/>
                  <a:gd name="connsiteX5" fmla="*/ 148167 w 1661583"/>
                  <a:gd name="connsiteY5" fmla="*/ 74083 h 264583"/>
                  <a:gd name="connsiteX6" fmla="*/ 0 w 1661583"/>
                  <a:gd name="connsiteY6" fmla="*/ 105833 h 264583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450545 w 1661583"/>
                  <a:gd name="connsiteY1" fmla="*/ 206755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63068 w 1661583"/>
                  <a:gd name="connsiteY0" fmla="*/ 277491 h 277491"/>
                  <a:gd name="connsiteX1" fmla="*/ 450545 w 1661583"/>
                  <a:gd name="connsiteY1" fmla="*/ 206755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63068 w 1663960"/>
                  <a:gd name="connsiteY0" fmla="*/ 277491 h 277491"/>
                  <a:gd name="connsiteX1" fmla="*/ 450545 w 1663960"/>
                  <a:gd name="connsiteY1" fmla="*/ 206755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216797 w 1663960"/>
                  <a:gd name="connsiteY1" fmla="*/ 251853 h 277491"/>
                  <a:gd name="connsiteX2" fmla="*/ 463504 w 1663960"/>
                  <a:gd name="connsiteY2" fmla="*/ 211074 h 277491"/>
                  <a:gd name="connsiteX3" fmla="*/ 1663960 w 1663960"/>
                  <a:gd name="connsiteY3" fmla="*/ 214963 h 277491"/>
                  <a:gd name="connsiteX4" fmla="*/ 1661583 w 1663960"/>
                  <a:gd name="connsiteY4" fmla="*/ 12908 h 277491"/>
                  <a:gd name="connsiteX5" fmla="*/ 488344 w 1663960"/>
                  <a:gd name="connsiteY5" fmla="*/ 28783 h 277491"/>
                  <a:gd name="connsiteX6" fmla="*/ 148167 w 1663960"/>
                  <a:gd name="connsiteY6" fmla="*/ 86991 h 277491"/>
                  <a:gd name="connsiteX7" fmla="*/ 0 w 1663960"/>
                  <a:gd name="connsiteY7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66361 h 266361"/>
                  <a:gd name="connsiteX1" fmla="*/ 463504 w 1663960"/>
                  <a:gd name="connsiteY1" fmla="*/ 199944 h 266361"/>
                  <a:gd name="connsiteX2" fmla="*/ 1663960 w 1663960"/>
                  <a:gd name="connsiteY2" fmla="*/ 203833 h 266361"/>
                  <a:gd name="connsiteX3" fmla="*/ 1661583 w 1663960"/>
                  <a:gd name="connsiteY3" fmla="*/ 1778 h 266361"/>
                  <a:gd name="connsiteX4" fmla="*/ 488344 w 1663960"/>
                  <a:gd name="connsiteY4" fmla="*/ 17653 h 266361"/>
                  <a:gd name="connsiteX5" fmla="*/ 148167 w 1663960"/>
                  <a:gd name="connsiteY5" fmla="*/ 75861 h 266361"/>
                  <a:gd name="connsiteX6" fmla="*/ 0 w 1663960"/>
                  <a:gd name="connsiteY6" fmla="*/ 107611 h 266361"/>
                  <a:gd name="connsiteX0" fmla="*/ 63068 w 1663960"/>
                  <a:gd name="connsiteY0" fmla="*/ 266361 h 266361"/>
                  <a:gd name="connsiteX1" fmla="*/ 463504 w 1663960"/>
                  <a:gd name="connsiteY1" fmla="*/ 199944 h 266361"/>
                  <a:gd name="connsiteX2" fmla="*/ 1663960 w 1663960"/>
                  <a:gd name="connsiteY2" fmla="*/ 177915 h 266361"/>
                  <a:gd name="connsiteX3" fmla="*/ 1661583 w 1663960"/>
                  <a:gd name="connsiteY3" fmla="*/ 1778 h 266361"/>
                  <a:gd name="connsiteX4" fmla="*/ 488344 w 1663960"/>
                  <a:gd name="connsiteY4" fmla="*/ 17653 h 266361"/>
                  <a:gd name="connsiteX5" fmla="*/ 148167 w 1663960"/>
                  <a:gd name="connsiteY5" fmla="*/ 75861 h 266361"/>
                  <a:gd name="connsiteX6" fmla="*/ 0 w 1663960"/>
                  <a:gd name="connsiteY6" fmla="*/ 107611 h 266361"/>
                  <a:gd name="connsiteX0" fmla="*/ 97627 w 1698519"/>
                  <a:gd name="connsiteY0" fmla="*/ 266361 h 266361"/>
                  <a:gd name="connsiteX1" fmla="*/ 498063 w 1698519"/>
                  <a:gd name="connsiteY1" fmla="*/ 199944 h 266361"/>
                  <a:gd name="connsiteX2" fmla="*/ 1698519 w 1698519"/>
                  <a:gd name="connsiteY2" fmla="*/ 177915 h 266361"/>
                  <a:gd name="connsiteX3" fmla="*/ 1696142 w 1698519"/>
                  <a:gd name="connsiteY3" fmla="*/ 1778 h 266361"/>
                  <a:gd name="connsiteX4" fmla="*/ 522903 w 1698519"/>
                  <a:gd name="connsiteY4" fmla="*/ 17653 h 266361"/>
                  <a:gd name="connsiteX5" fmla="*/ 182726 w 1698519"/>
                  <a:gd name="connsiteY5" fmla="*/ 75861 h 266361"/>
                  <a:gd name="connsiteX6" fmla="*/ 0 w 1698519"/>
                  <a:gd name="connsiteY6" fmla="*/ 130531 h 266361"/>
                  <a:gd name="connsiteX0" fmla="*/ 166744 w 1767636"/>
                  <a:gd name="connsiteY0" fmla="*/ 266361 h 266361"/>
                  <a:gd name="connsiteX1" fmla="*/ 567180 w 1767636"/>
                  <a:gd name="connsiteY1" fmla="*/ 199944 h 266361"/>
                  <a:gd name="connsiteX2" fmla="*/ 1767636 w 1767636"/>
                  <a:gd name="connsiteY2" fmla="*/ 177915 h 266361"/>
                  <a:gd name="connsiteX3" fmla="*/ 1765259 w 1767636"/>
                  <a:gd name="connsiteY3" fmla="*/ 1778 h 266361"/>
                  <a:gd name="connsiteX4" fmla="*/ 592020 w 1767636"/>
                  <a:gd name="connsiteY4" fmla="*/ 17653 h 266361"/>
                  <a:gd name="connsiteX5" fmla="*/ 251843 w 1767636"/>
                  <a:gd name="connsiteY5" fmla="*/ 75861 h 266361"/>
                  <a:gd name="connsiteX6" fmla="*/ 0 w 1767636"/>
                  <a:gd name="connsiteY6" fmla="*/ 145810 h 266361"/>
                  <a:gd name="connsiteX0" fmla="*/ 166744 w 1767636"/>
                  <a:gd name="connsiteY0" fmla="*/ 264583 h 264583"/>
                  <a:gd name="connsiteX1" fmla="*/ 567180 w 1767636"/>
                  <a:gd name="connsiteY1" fmla="*/ 198166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66744 w 1767636"/>
                  <a:gd name="connsiteY0" fmla="*/ 264583 h 264583"/>
                  <a:gd name="connsiteX1" fmla="*/ 585480 w 1767636"/>
                  <a:gd name="connsiteY1" fmla="*/ 194930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66744 w 1767636"/>
                  <a:gd name="connsiteY0" fmla="*/ 264583 h 264583"/>
                  <a:gd name="connsiteX1" fmla="*/ 592800 w 1767636"/>
                  <a:gd name="connsiteY1" fmla="*/ 185220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41124 w 1767636"/>
                  <a:gd name="connsiteY0" fmla="*/ 264583 h 264583"/>
                  <a:gd name="connsiteX1" fmla="*/ 592800 w 1767636"/>
                  <a:gd name="connsiteY1" fmla="*/ 185220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41124 w 1767636"/>
                  <a:gd name="connsiteY0" fmla="*/ 254873 h 254873"/>
                  <a:gd name="connsiteX1" fmla="*/ 592800 w 1767636"/>
                  <a:gd name="connsiteY1" fmla="*/ 175510 h 254873"/>
                  <a:gd name="connsiteX2" fmla="*/ 1767636 w 1767636"/>
                  <a:gd name="connsiteY2" fmla="*/ 166427 h 254873"/>
                  <a:gd name="connsiteX3" fmla="*/ 1765259 w 1767636"/>
                  <a:gd name="connsiteY3" fmla="*/ 0 h 254873"/>
                  <a:gd name="connsiteX4" fmla="*/ 592020 w 1767636"/>
                  <a:gd name="connsiteY4" fmla="*/ 6165 h 254873"/>
                  <a:gd name="connsiteX5" fmla="*/ 251843 w 1767636"/>
                  <a:gd name="connsiteY5" fmla="*/ 64373 h 254873"/>
                  <a:gd name="connsiteX6" fmla="*/ 0 w 1767636"/>
                  <a:gd name="connsiteY6" fmla="*/ 134322 h 254873"/>
                  <a:gd name="connsiteX0" fmla="*/ 141124 w 1767636"/>
                  <a:gd name="connsiteY0" fmla="*/ 254873 h 254873"/>
                  <a:gd name="connsiteX1" fmla="*/ 592800 w 1767636"/>
                  <a:gd name="connsiteY1" fmla="*/ 175510 h 254873"/>
                  <a:gd name="connsiteX2" fmla="*/ 1767636 w 1767636"/>
                  <a:gd name="connsiteY2" fmla="*/ 166427 h 254873"/>
                  <a:gd name="connsiteX3" fmla="*/ 1765259 w 1767636"/>
                  <a:gd name="connsiteY3" fmla="*/ 0 h 254873"/>
                  <a:gd name="connsiteX4" fmla="*/ 592020 w 1767636"/>
                  <a:gd name="connsiteY4" fmla="*/ 6165 h 254873"/>
                  <a:gd name="connsiteX5" fmla="*/ 229883 w 1767636"/>
                  <a:gd name="connsiteY5" fmla="*/ 67610 h 254873"/>
                  <a:gd name="connsiteX6" fmla="*/ 0 w 1767636"/>
                  <a:gd name="connsiteY6" fmla="*/ 134322 h 254873"/>
                  <a:gd name="connsiteX0" fmla="*/ 141124 w 1767636"/>
                  <a:gd name="connsiteY0" fmla="*/ 254873 h 254873"/>
                  <a:gd name="connsiteX1" fmla="*/ 592800 w 1767636"/>
                  <a:gd name="connsiteY1" fmla="*/ 175510 h 254873"/>
                  <a:gd name="connsiteX2" fmla="*/ 1767636 w 1767636"/>
                  <a:gd name="connsiteY2" fmla="*/ 166427 h 254873"/>
                  <a:gd name="connsiteX3" fmla="*/ 1765259 w 1767636"/>
                  <a:gd name="connsiteY3" fmla="*/ 0 h 254873"/>
                  <a:gd name="connsiteX4" fmla="*/ 624960 w 1767636"/>
                  <a:gd name="connsiteY4" fmla="*/ 6165 h 254873"/>
                  <a:gd name="connsiteX5" fmla="*/ 229883 w 1767636"/>
                  <a:gd name="connsiteY5" fmla="*/ 67610 h 254873"/>
                  <a:gd name="connsiteX6" fmla="*/ 0 w 1767636"/>
                  <a:gd name="connsiteY6" fmla="*/ 134322 h 254873"/>
                  <a:gd name="connsiteX0" fmla="*/ 111844 w 1767636"/>
                  <a:gd name="connsiteY0" fmla="*/ 261346 h 261346"/>
                  <a:gd name="connsiteX1" fmla="*/ 592800 w 1767636"/>
                  <a:gd name="connsiteY1" fmla="*/ 175510 h 261346"/>
                  <a:gd name="connsiteX2" fmla="*/ 1767636 w 1767636"/>
                  <a:gd name="connsiteY2" fmla="*/ 166427 h 261346"/>
                  <a:gd name="connsiteX3" fmla="*/ 1765259 w 1767636"/>
                  <a:gd name="connsiteY3" fmla="*/ 0 h 261346"/>
                  <a:gd name="connsiteX4" fmla="*/ 624960 w 1767636"/>
                  <a:gd name="connsiteY4" fmla="*/ 6165 h 261346"/>
                  <a:gd name="connsiteX5" fmla="*/ 229883 w 1767636"/>
                  <a:gd name="connsiteY5" fmla="*/ 67610 h 261346"/>
                  <a:gd name="connsiteX6" fmla="*/ 0 w 1767636"/>
                  <a:gd name="connsiteY6" fmla="*/ 134322 h 2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636" h="261346">
                    <a:moveTo>
                      <a:pt x="111844" y="261346"/>
                    </a:moveTo>
                    <a:cubicBezTo>
                      <a:pt x="195268" y="247509"/>
                      <a:pt x="316835" y="191330"/>
                      <a:pt x="592800" y="175510"/>
                    </a:cubicBezTo>
                    <a:cubicBezTo>
                      <a:pt x="868765" y="159690"/>
                      <a:pt x="1546357" y="169217"/>
                      <a:pt x="1767636" y="166427"/>
                    </a:cubicBezTo>
                    <a:cubicBezTo>
                      <a:pt x="1766844" y="99075"/>
                      <a:pt x="1766051" y="67352"/>
                      <a:pt x="1765259" y="0"/>
                    </a:cubicBezTo>
                    <a:lnTo>
                      <a:pt x="624960" y="6165"/>
                    </a:lnTo>
                    <a:cubicBezTo>
                      <a:pt x="369064" y="17433"/>
                      <a:pt x="334043" y="46251"/>
                      <a:pt x="229883" y="67610"/>
                    </a:cubicBezTo>
                    <a:cubicBezTo>
                      <a:pt x="125723" y="88969"/>
                      <a:pt x="49389" y="123739"/>
                      <a:pt x="0" y="13432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6807247" y="2950327"/>
              <a:ext cx="1659639" cy="263502"/>
            </a:xfrm>
            <a:custGeom>
              <a:avLst/>
              <a:gdLst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518583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488344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3960"/>
                <a:gd name="connsiteY0" fmla="*/ 277491 h 277491"/>
                <a:gd name="connsiteX1" fmla="*/ 450545 w 1663960"/>
                <a:gd name="connsiteY1" fmla="*/ 206755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216797 w 1663960"/>
                <a:gd name="connsiteY1" fmla="*/ 251853 h 277491"/>
                <a:gd name="connsiteX2" fmla="*/ 463504 w 1663960"/>
                <a:gd name="connsiteY2" fmla="*/ 211074 h 277491"/>
                <a:gd name="connsiteX3" fmla="*/ 1663960 w 1663960"/>
                <a:gd name="connsiteY3" fmla="*/ 214963 h 277491"/>
                <a:gd name="connsiteX4" fmla="*/ 1661583 w 1663960"/>
                <a:gd name="connsiteY4" fmla="*/ 12908 h 277491"/>
                <a:gd name="connsiteX5" fmla="*/ 488344 w 1663960"/>
                <a:gd name="connsiteY5" fmla="*/ 28783 h 277491"/>
                <a:gd name="connsiteX6" fmla="*/ 148167 w 1663960"/>
                <a:gd name="connsiteY6" fmla="*/ 86991 h 277491"/>
                <a:gd name="connsiteX7" fmla="*/ 0 w 1663960"/>
                <a:gd name="connsiteY7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203833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177915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97627 w 1698519"/>
                <a:gd name="connsiteY0" fmla="*/ 266361 h 266361"/>
                <a:gd name="connsiteX1" fmla="*/ 498063 w 1698519"/>
                <a:gd name="connsiteY1" fmla="*/ 199944 h 266361"/>
                <a:gd name="connsiteX2" fmla="*/ 1698519 w 1698519"/>
                <a:gd name="connsiteY2" fmla="*/ 177915 h 266361"/>
                <a:gd name="connsiteX3" fmla="*/ 1696142 w 1698519"/>
                <a:gd name="connsiteY3" fmla="*/ 1778 h 266361"/>
                <a:gd name="connsiteX4" fmla="*/ 522903 w 1698519"/>
                <a:gd name="connsiteY4" fmla="*/ 17653 h 266361"/>
                <a:gd name="connsiteX5" fmla="*/ 182726 w 1698519"/>
                <a:gd name="connsiteY5" fmla="*/ 75861 h 266361"/>
                <a:gd name="connsiteX6" fmla="*/ 0 w 1698519"/>
                <a:gd name="connsiteY6" fmla="*/ 130531 h 266361"/>
                <a:gd name="connsiteX0" fmla="*/ 166744 w 1767636"/>
                <a:gd name="connsiteY0" fmla="*/ 266361 h 266361"/>
                <a:gd name="connsiteX1" fmla="*/ 567180 w 1767636"/>
                <a:gd name="connsiteY1" fmla="*/ 199944 h 266361"/>
                <a:gd name="connsiteX2" fmla="*/ 1767636 w 1767636"/>
                <a:gd name="connsiteY2" fmla="*/ 177915 h 266361"/>
                <a:gd name="connsiteX3" fmla="*/ 1765259 w 1767636"/>
                <a:gd name="connsiteY3" fmla="*/ 1778 h 266361"/>
                <a:gd name="connsiteX4" fmla="*/ 592020 w 1767636"/>
                <a:gd name="connsiteY4" fmla="*/ 17653 h 266361"/>
                <a:gd name="connsiteX5" fmla="*/ 251843 w 1767636"/>
                <a:gd name="connsiteY5" fmla="*/ 75861 h 266361"/>
                <a:gd name="connsiteX6" fmla="*/ 0 w 1767636"/>
                <a:gd name="connsiteY6" fmla="*/ 145810 h 266361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51843 w 1767636"/>
                <a:gd name="connsiteY5" fmla="*/ 74083 h 264583"/>
                <a:gd name="connsiteX6" fmla="*/ 0 w 1767636"/>
                <a:gd name="connsiteY6" fmla="*/ 144032 h 264583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30244 w 1767636"/>
                <a:gd name="connsiteY5" fmla="*/ 43522 h 264583"/>
                <a:gd name="connsiteX6" fmla="*/ 0 w 1767636"/>
                <a:gd name="connsiteY6" fmla="*/ 144032 h 264583"/>
                <a:gd name="connsiteX0" fmla="*/ 274740 w 1875632"/>
                <a:gd name="connsiteY0" fmla="*/ 264583 h 264583"/>
                <a:gd name="connsiteX1" fmla="*/ 675176 w 1875632"/>
                <a:gd name="connsiteY1" fmla="*/ 198166 h 264583"/>
                <a:gd name="connsiteX2" fmla="*/ 1875632 w 1875632"/>
                <a:gd name="connsiteY2" fmla="*/ 176137 h 264583"/>
                <a:gd name="connsiteX3" fmla="*/ 1873255 w 1875632"/>
                <a:gd name="connsiteY3" fmla="*/ 0 h 264583"/>
                <a:gd name="connsiteX4" fmla="*/ 700016 w 1875632"/>
                <a:gd name="connsiteY4" fmla="*/ 15875 h 264583"/>
                <a:gd name="connsiteX5" fmla="*/ 338240 w 1875632"/>
                <a:gd name="connsiteY5" fmla="*/ 43522 h 264583"/>
                <a:gd name="connsiteX6" fmla="*/ 0 w 1875632"/>
                <a:gd name="connsiteY6" fmla="*/ 67632 h 26458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38240 w 1875632"/>
                <a:gd name="connsiteY5" fmla="*/ 4352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03681 w 1875632"/>
                <a:gd name="connsiteY5" fmla="*/ 5498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42559 w 1875632"/>
                <a:gd name="connsiteY5" fmla="*/ 35882 h 237843"/>
                <a:gd name="connsiteX6" fmla="*/ 0 w 1875632"/>
                <a:gd name="connsiteY6" fmla="*/ 67632 h 237843"/>
                <a:gd name="connsiteX0" fmla="*/ 76027 w 1910190"/>
                <a:gd name="connsiteY0" fmla="*/ 237843 h 237843"/>
                <a:gd name="connsiteX1" fmla="*/ 709734 w 1910190"/>
                <a:gd name="connsiteY1" fmla="*/ 198166 h 237843"/>
                <a:gd name="connsiteX2" fmla="*/ 1910190 w 1910190"/>
                <a:gd name="connsiteY2" fmla="*/ 176137 h 237843"/>
                <a:gd name="connsiteX3" fmla="*/ 1907813 w 1910190"/>
                <a:gd name="connsiteY3" fmla="*/ 0 h 237843"/>
                <a:gd name="connsiteX4" fmla="*/ 734574 w 1910190"/>
                <a:gd name="connsiteY4" fmla="*/ 15875 h 237843"/>
                <a:gd name="connsiteX5" fmla="*/ 377117 w 1910190"/>
                <a:gd name="connsiteY5" fmla="*/ 35882 h 237843"/>
                <a:gd name="connsiteX6" fmla="*/ 0 w 1910190"/>
                <a:gd name="connsiteY6" fmla="*/ 87128 h 237843"/>
                <a:gd name="connsiteX0" fmla="*/ 106266 w 1940429"/>
                <a:gd name="connsiteY0" fmla="*/ 237843 h 237843"/>
                <a:gd name="connsiteX1" fmla="*/ 739973 w 1940429"/>
                <a:gd name="connsiteY1" fmla="*/ 198166 h 237843"/>
                <a:gd name="connsiteX2" fmla="*/ 1940429 w 1940429"/>
                <a:gd name="connsiteY2" fmla="*/ 176137 h 237843"/>
                <a:gd name="connsiteX3" fmla="*/ 1938052 w 1940429"/>
                <a:gd name="connsiteY3" fmla="*/ 0 h 237843"/>
                <a:gd name="connsiteX4" fmla="*/ 764813 w 1940429"/>
                <a:gd name="connsiteY4" fmla="*/ 15875 h 237843"/>
                <a:gd name="connsiteX5" fmla="*/ 407356 w 1940429"/>
                <a:gd name="connsiteY5" fmla="*/ 35882 h 237843"/>
                <a:gd name="connsiteX6" fmla="*/ 0 w 1940429"/>
                <a:gd name="connsiteY6" fmla="*/ 87128 h 23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0429" h="237843">
                  <a:moveTo>
                    <a:pt x="106266" y="237843"/>
                  </a:moveTo>
                  <a:cubicBezTo>
                    <a:pt x="189690" y="224006"/>
                    <a:pt x="434279" y="208450"/>
                    <a:pt x="739973" y="198166"/>
                  </a:cubicBezTo>
                  <a:cubicBezTo>
                    <a:pt x="1045667" y="187882"/>
                    <a:pt x="1719150" y="178927"/>
                    <a:pt x="1940429" y="176137"/>
                  </a:cubicBezTo>
                  <a:cubicBezTo>
                    <a:pt x="1939637" y="108785"/>
                    <a:pt x="1938844" y="67352"/>
                    <a:pt x="1938052" y="0"/>
                  </a:cubicBezTo>
                  <a:lnTo>
                    <a:pt x="764813" y="15875"/>
                  </a:lnTo>
                  <a:cubicBezTo>
                    <a:pt x="509697" y="21855"/>
                    <a:pt x="534825" y="24007"/>
                    <a:pt x="407356" y="35882"/>
                  </a:cubicBezTo>
                  <a:cubicBezTo>
                    <a:pt x="279887" y="47757"/>
                    <a:pt x="49389" y="76545"/>
                    <a:pt x="0" y="87128"/>
                  </a:cubicBezTo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6946689" y="3354055"/>
              <a:ext cx="1520198" cy="198706"/>
            </a:xfrm>
            <a:custGeom>
              <a:avLst/>
              <a:gdLst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518583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488344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3960"/>
                <a:gd name="connsiteY0" fmla="*/ 277491 h 277491"/>
                <a:gd name="connsiteX1" fmla="*/ 450545 w 1663960"/>
                <a:gd name="connsiteY1" fmla="*/ 206755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216797 w 1663960"/>
                <a:gd name="connsiteY1" fmla="*/ 251853 h 277491"/>
                <a:gd name="connsiteX2" fmla="*/ 463504 w 1663960"/>
                <a:gd name="connsiteY2" fmla="*/ 211074 h 277491"/>
                <a:gd name="connsiteX3" fmla="*/ 1663960 w 1663960"/>
                <a:gd name="connsiteY3" fmla="*/ 214963 h 277491"/>
                <a:gd name="connsiteX4" fmla="*/ 1661583 w 1663960"/>
                <a:gd name="connsiteY4" fmla="*/ 12908 h 277491"/>
                <a:gd name="connsiteX5" fmla="*/ 488344 w 1663960"/>
                <a:gd name="connsiteY5" fmla="*/ 28783 h 277491"/>
                <a:gd name="connsiteX6" fmla="*/ 148167 w 1663960"/>
                <a:gd name="connsiteY6" fmla="*/ 86991 h 277491"/>
                <a:gd name="connsiteX7" fmla="*/ 0 w 1663960"/>
                <a:gd name="connsiteY7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203833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177915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97627 w 1698519"/>
                <a:gd name="connsiteY0" fmla="*/ 266361 h 266361"/>
                <a:gd name="connsiteX1" fmla="*/ 498063 w 1698519"/>
                <a:gd name="connsiteY1" fmla="*/ 199944 h 266361"/>
                <a:gd name="connsiteX2" fmla="*/ 1698519 w 1698519"/>
                <a:gd name="connsiteY2" fmla="*/ 177915 h 266361"/>
                <a:gd name="connsiteX3" fmla="*/ 1696142 w 1698519"/>
                <a:gd name="connsiteY3" fmla="*/ 1778 h 266361"/>
                <a:gd name="connsiteX4" fmla="*/ 522903 w 1698519"/>
                <a:gd name="connsiteY4" fmla="*/ 17653 h 266361"/>
                <a:gd name="connsiteX5" fmla="*/ 182726 w 1698519"/>
                <a:gd name="connsiteY5" fmla="*/ 75861 h 266361"/>
                <a:gd name="connsiteX6" fmla="*/ 0 w 1698519"/>
                <a:gd name="connsiteY6" fmla="*/ 130531 h 266361"/>
                <a:gd name="connsiteX0" fmla="*/ 166744 w 1767636"/>
                <a:gd name="connsiteY0" fmla="*/ 266361 h 266361"/>
                <a:gd name="connsiteX1" fmla="*/ 567180 w 1767636"/>
                <a:gd name="connsiteY1" fmla="*/ 199944 h 266361"/>
                <a:gd name="connsiteX2" fmla="*/ 1767636 w 1767636"/>
                <a:gd name="connsiteY2" fmla="*/ 177915 h 266361"/>
                <a:gd name="connsiteX3" fmla="*/ 1765259 w 1767636"/>
                <a:gd name="connsiteY3" fmla="*/ 1778 h 266361"/>
                <a:gd name="connsiteX4" fmla="*/ 592020 w 1767636"/>
                <a:gd name="connsiteY4" fmla="*/ 17653 h 266361"/>
                <a:gd name="connsiteX5" fmla="*/ 251843 w 1767636"/>
                <a:gd name="connsiteY5" fmla="*/ 75861 h 266361"/>
                <a:gd name="connsiteX6" fmla="*/ 0 w 1767636"/>
                <a:gd name="connsiteY6" fmla="*/ 145810 h 266361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51843 w 1767636"/>
                <a:gd name="connsiteY5" fmla="*/ 74083 h 264583"/>
                <a:gd name="connsiteX6" fmla="*/ 0 w 1767636"/>
                <a:gd name="connsiteY6" fmla="*/ 144032 h 264583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30244 w 1767636"/>
                <a:gd name="connsiteY5" fmla="*/ 43522 h 264583"/>
                <a:gd name="connsiteX6" fmla="*/ 0 w 1767636"/>
                <a:gd name="connsiteY6" fmla="*/ 144032 h 264583"/>
                <a:gd name="connsiteX0" fmla="*/ 274740 w 1875632"/>
                <a:gd name="connsiteY0" fmla="*/ 264583 h 264583"/>
                <a:gd name="connsiteX1" fmla="*/ 675176 w 1875632"/>
                <a:gd name="connsiteY1" fmla="*/ 198166 h 264583"/>
                <a:gd name="connsiteX2" fmla="*/ 1875632 w 1875632"/>
                <a:gd name="connsiteY2" fmla="*/ 176137 h 264583"/>
                <a:gd name="connsiteX3" fmla="*/ 1873255 w 1875632"/>
                <a:gd name="connsiteY3" fmla="*/ 0 h 264583"/>
                <a:gd name="connsiteX4" fmla="*/ 700016 w 1875632"/>
                <a:gd name="connsiteY4" fmla="*/ 15875 h 264583"/>
                <a:gd name="connsiteX5" fmla="*/ 338240 w 1875632"/>
                <a:gd name="connsiteY5" fmla="*/ 43522 h 264583"/>
                <a:gd name="connsiteX6" fmla="*/ 0 w 1875632"/>
                <a:gd name="connsiteY6" fmla="*/ 67632 h 26458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38240 w 1875632"/>
                <a:gd name="connsiteY5" fmla="*/ 4352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03681 w 1875632"/>
                <a:gd name="connsiteY5" fmla="*/ 5498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42559 w 1875632"/>
                <a:gd name="connsiteY5" fmla="*/ 35882 h 237843"/>
                <a:gd name="connsiteX6" fmla="*/ 0 w 1875632"/>
                <a:gd name="connsiteY6" fmla="*/ 67632 h 237843"/>
                <a:gd name="connsiteX0" fmla="*/ 76027 w 1910190"/>
                <a:gd name="connsiteY0" fmla="*/ 237843 h 237843"/>
                <a:gd name="connsiteX1" fmla="*/ 709734 w 1910190"/>
                <a:gd name="connsiteY1" fmla="*/ 198166 h 237843"/>
                <a:gd name="connsiteX2" fmla="*/ 1910190 w 1910190"/>
                <a:gd name="connsiteY2" fmla="*/ 176137 h 237843"/>
                <a:gd name="connsiteX3" fmla="*/ 1907813 w 1910190"/>
                <a:gd name="connsiteY3" fmla="*/ 0 h 237843"/>
                <a:gd name="connsiteX4" fmla="*/ 734574 w 1910190"/>
                <a:gd name="connsiteY4" fmla="*/ 15875 h 237843"/>
                <a:gd name="connsiteX5" fmla="*/ 377117 w 1910190"/>
                <a:gd name="connsiteY5" fmla="*/ 35882 h 237843"/>
                <a:gd name="connsiteX6" fmla="*/ 0 w 1910190"/>
                <a:gd name="connsiteY6" fmla="*/ 87128 h 237843"/>
                <a:gd name="connsiteX0" fmla="*/ 106266 w 1940429"/>
                <a:gd name="connsiteY0" fmla="*/ 237843 h 237843"/>
                <a:gd name="connsiteX1" fmla="*/ 739973 w 1940429"/>
                <a:gd name="connsiteY1" fmla="*/ 198166 h 237843"/>
                <a:gd name="connsiteX2" fmla="*/ 1940429 w 1940429"/>
                <a:gd name="connsiteY2" fmla="*/ 176137 h 237843"/>
                <a:gd name="connsiteX3" fmla="*/ 1938052 w 1940429"/>
                <a:gd name="connsiteY3" fmla="*/ 0 h 237843"/>
                <a:gd name="connsiteX4" fmla="*/ 764813 w 1940429"/>
                <a:gd name="connsiteY4" fmla="*/ 15875 h 237843"/>
                <a:gd name="connsiteX5" fmla="*/ 407356 w 1940429"/>
                <a:gd name="connsiteY5" fmla="*/ 35882 h 237843"/>
                <a:gd name="connsiteX6" fmla="*/ 0 w 1940429"/>
                <a:gd name="connsiteY6" fmla="*/ 87128 h 237843"/>
                <a:gd name="connsiteX0" fmla="*/ 81013 w 1915176"/>
                <a:gd name="connsiteY0" fmla="*/ 237843 h 237843"/>
                <a:gd name="connsiteX1" fmla="*/ 714720 w 1915176"/>
                <a:gd name="connsiteY1" fmla="*/ 198166 h 237843"/>
                <a:gd name="connsiteX2" fmla="*/ 1915176 w 1915176"/>
                <a:gd name="connsiteY2" fmla="*/ 176137 h 237843"/>
                <a:gd name="connsiteX3" fmla="*/ 1912799 w 1915176"/>
                <a:gd name="connsiteY3" fmla="*/ 0 h 237843"/>
                <a:gd name="connsiteX4" fmla="*/ 739560 w 1915176"/>
                <a:gd name="connsiteY4" fmla="*/ 15875 h 237843"/>
                <a:gd name="connsiteX5" fmla="*/ 382103 w 1915176"/>
                <a:gd name="connsiteY5" fmla="*/ 35882 h 237843"/>
                <a:gd name="connsiteX6" fmla="*/ 0 w 1915176"/>
                <a:gd name="connsiteY6" fmla="*/ 71533 h 237843"/>
                <a:gd name="connsiteX0" fmla="*/ 81013 w 1915176"/>
                <a:gd name="connsiteY0" fmla="*/ 237843 h 237843"/>
                <a:gd name="connsiteX1" fmla="*/ 714720 w 1915176"/>
                <a:gd name="connsiteY1" fmla="*/ 198166 h 237843"/>
                <a:gd name="connsiteX2" fmla="*/ 1915176 w 1915176"/>
                <a:gd name="connsiteY2" fmla="*/ 176137 h 237843"/>
                <a:gd name="connsiteX3" fmla="*/ 1912799 w 1915176"/>
                <a:gd name="connsiteY3" fmla="*/ 0 h 237843"/>
                <a:gd name="connsiteX4" fmla="*/ 739560 w 1915176"/>
                <a:gd name="connsiteY4" fmla="*/ 15875 h 237843"/>
                <a:gd name="connsiteX5" fmla="*/ 0 w 1915176"/>
                <a:gd name="connsiteY5" fmla="*/ 71533 h 237843"/>
                <a:gd name="connsiteX0" fmla="*/ 75963 w 1910126"/>
                <a:gd name="connsiteY0" fmla="*/ 237843 h 237843"/>
                <a:gd name="connsiteX1" fmla="*/ 709670 w 1910126"/>
                <a:gd name="connsiteY1" fmla="*/ 198166 h 237843"/>
                <a:gd name="connsiteX2" fmla="*/ 1910126 w 1910126"/>
                <a:gd name="connsiteY2" fmla="*/ 176137 h 237843"/>
                <a:gd name="connsiteX3" fmla="*/ 1907749 w 1910126"/>
                <a:gd name="connsiteY3" fmla="*/ 0 h 237843"/>
                <a:gd name="connsiteX4" fmla="*/ 734510 w 1910126"/>
                <a:gd name="connsiteY4" fmla="*/ 15875 h 237843"/>
                <a:gd name="connsiteX5" fmla="*/ 0 w 1910126"/>
                <a:gd name="connsiteY5" fmla="*/ 55936 h 237843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34510 w 1910126"/>
                <a:gd name="connsiteY4" fmla="*/ 15875 h 206650"/>
                <a:gd name="connsiteX5" fmla="*/ 0 w 1910126"/>
                <a:gd name="connsiteY5" fmla="*/ 55936 h 206650"/>
                <a:gd name="connsiteX0" fmla="*/ 77179 w 1946697"/>
                <a:gd name="connsiteY0" fmla="*/ 206650 h 219128"/>
                <a:gd name="connsiteX1" fmla="*/ 41153 w 1946697"/>
                <a:gd name="connsiteY1" fmla="*/ 219030 h 219128"/>
                <a:gd name="connsiteX2" fmla="*/ 746241 w 1946697"/>
                <a:gd name="connsiteY2" fmla="*/ 198166 h 219128"/>
                <a:gd name="connsiteX3" fmla="*/ 1946697 w 1946697"/>
                <a:gd name="connsiteY3" fmla="*/ 176137 h 219128"/>
                <a:gd name="connsiteX4" fmla="*/ 1944320 w 1946697"/>
                <a:gd name="connsiteY4" fmla="*/ 0 h 219128"/>
                <a:gd name="connsiteX5" fmla="*/ 771081 w 1946697"/>
                <a:gd name="connsiteY5" fmla="*/ 15875 h 219128"/>
                <a:gd name="connsiteX6" fmla="*/ 36571 w 1946697"/>
                <a:gd name="connsiteY6" fmla="*/ 55936 h 219128"/>
                <a:gd name="connsiteX0" fmla="*/ 77179 w 1946697"/>
                <a:gd name="connsiteY0" fmla="*/ 206650 h 219128"/>
                <a:gd name="connsiteX1" fmla="*/ 41153 w 1946697"/>
                <a:gd name="connsiteY1" fmla="*/ 219030 h 219128"/>
                <a:gd name="connsiteX2" fmla="*/ 746241 w 1946697"/>
                <a:gd name="connsiteY2" fmla="*/ 198166 h 219128"/>
                <a:gd name="connsiteX3" fmla="*/ 1946697 w 1946697"/>
                <a:gd name="connsiteY3" fmla="*/ 176137 h 219128"/>
                <a:gd name="connsiteX4" fmla="*/ 1944320 w 1946697"/>
                <a:gd name="connsiteY4" fmla="*/ 0 h 219128"/>
                <a:gd name="connsiteX5" fmla="*/ 771081 w 1946697"/>
                <a:gd name="connsiteY5" fmla="*/ 15875 h 219128"/>
                <a:gd name="connsiteX6" fmla="*/ 36571 w 1946697"/>
                <a:gd name="connsiteY6" fmla="*/ 55936 h 219128"/>
                <a:gd name="connsiteX0" fmla="*/ 90339 w 1959857"/>
                <a:gd name="connsiteY0" fmla="*/ 206650 h 219030"/>
                <a:gd name="connsiteX1" fmla="*/ 54313 w 1959857"/>
                <a:gd name="connsiteY1" fmla="*/ 219030 h 219030"/>
                <a:gd name="connsiteX2" fmla="*/ 759401 w 1959857"/>
                <a:gd name="connsiteY2" fmla="*/ 198166 h 219030"/>
                <a:gd name="connsiteX3" fmla="*/ 1959857 w 1959857"/>
                <a:gd name="connsiteY3" fmla="*/ 176137 h 219030"/>
                <a:gd name="connsiteX4" fmla="*/ 1957480 w 1959857"/>
                <a:gd name="connsiteY4" fmla="*/ 0 h 219030"/>
                <a:gd name="connsiteX5" fmla="*/ 784241 w 1959857"/>
                <a:gd name="connsiteY5" fmla="*/ 15875 h 219030"/>
                <a:gd name="connsiteX6" fmla="*/ 49731 w 1959857"/>
                <a:gd name="connsiteY6" fmla="*/ 55936 h 219030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34510 w 1910126"/>
                <a:gd name="connsiteY4" fmla="*/ 15875 h 206650"/>
                <a:gd name="connsiteX5" fmla="*/ 0 w 1910126"/>
                <a:gd name="connsiteY5" fmla="*/ 55936 h 206650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34510 w 1910126"/>
                <a:gd name="connsiteY4" fmla="*/ 31472 h 206650"/>
                <a:gd name="connsiteX5" fmla="*/ 0 w 1910126"/>
                <a:gd name="connsiteY5" fmla="*/ 55936 h 206650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29461 w 1910126"/>
                <a:gd name="connsiteY4" fmla="*/ 31472 h 206650"/>
                <a:gd name="connsiteX5" fmla="*/ 0 w 1910126"/>
                <a:gd name="connsiteY5" fmla="*/ 55936 h 206650"/>
                <a:gd name="connsiteX0" fmla="*/ 40608 w 1913150"/>
                <a:gd name="connsiteY0" fmla="*/ 191054 h 191054"/>
                <a:gd name="connsiteX1" fmla="*/ 709670 w 1913150"/>
                <a:gd name="connsiteY1" fmla="*/ 182570 h 191054"/>
                <a:gd name="connsiteX2" fmla="*/ 1910126 w 1913150"/>
                <a:gd name="connsiteY2" fmla="*/ 160541 h 191054"/>
                <a:gd name="connsiteX3" fmla="*/ 1913056 w 1913150"/>
                <a:gd name="connsiteY3" fmla="*/ 0 h 191054"/>
                <a:gd name="connsiteX4" fmla="*/ 729461 w 1913150"/>
                <a:gd name="connsiteY4" fmla="*/ 15876 h 191054"/>
                <a:gd name="connsiteX5" fmla="*/ 0 w 1913150"/>
                <a:gd name="connsiteY5" fmla="*/ 40340 h 191054"/>
                <a:gd name="connsiteX0" fmla="*/ 40608 w 1931355"/>
                <a:gd name="connsiteY0" fmla="*/ 191054 h 191054"/>
                <a:gd name="connsiteX1" fmla="*/ 709670 w 1931355"/>
                <a:gd name="connsiteY1" fmla="*/ 182570 h 191054"/>
                <a:gd name="connsiteX2" fmla="*/ 1931355 w 1931355"/>
                <a:gd name="connsiteY2" fmla="*/ 168339 h 191054"/>
                <a:gd name="connsiteX3" fmla="*/ 1913056 w 1931355"/>
                <a:gd name="connsiteY3" fmla="*/ 0 h 191054"/>
                <a:gd name="connsiteX4" fmla="*/ 729461 w 1931355"/>
                <a:gd name="connsiteY4" fmla="*/ 15876 h 191054"/>
                <a:gd name="connsiteX5" fmla="*/ 0 w 1931355"/>
                <a:gd name="connsiteY5" fmla="*/ 40340 h 191054"/>
                <a:gd name="connsiteX0" fmla="*/ 40608 w 1963199"/>
                <a:gd name="connsiteY0" fmla="*/ 191054 h 191054"/>
                <a:gd name="connsiteX1" fmla="*/ 709670 w 1963199"/>
                <a:gd name="connsiteY1" fmla="*/ 182570 h 191054"/>
                <a:gd name="connsiteX2" fmla="*/ 1963199 w 1963199"/>
                <a:gd name="connsiteY2" fmla="*/ 180036 h 191054"/>
                <a:gd name="connsiteX3" fmla="*/ 1913056 w 1963199"/>
                <a:gd name="connsiteY3" fmla="*/ 0 h 191054"/>
                <a:gd name="connsiteX4" fmla="*/ 729461 w 1963199"/>
                <a:gd name="connsiteY4" fmla="*/ 15876 h 191054"/>
                <a:gd name="connsiteX5" fmla="*/ 0 w 1963199"/>
                <a:gd name="connsiteY5" fmla="*/ 40340 h 191054"/>
                <a:gd name="connsiteX0" fmla="*/ 40608 w 1913101"/>
                <a:gd name="connsiteY0" fmla="*/ 191054 h 191054"/>
                <a:gd name="connsiteX1" fmla="*/ 709670 w 1913101"/>
                <a:gd name="connsiteY1" fmla="*/ 182570 h 191054"/>
                <a:gd name="connsiteX2" fmla="*/ 1904819 w 1913101"/>
                <a:gd name="connsiteY2" fmla="*/ 176137 h 191054"/>
                <a:gd name="connsiteX3" fmla="*/ 1913056 w 1913101"/>
                <a:gd name="connsiteY3" fmla="*/ 0 h 191054"/>
                <a:gd name="connsiteX4" fmla="*/ 729461 w 1913101"/>
                <a:gd name="connsiteY4" fmla="*/ 15876 h 191054"/>
                <a:gd name="connsiteX5" fmla="*/ 0 w 1913101"/>
                <a:gd name="connsiteY5" fmla="*/ 40340 h 191054"/>
                <a:gd name="connsiteX0" fmla="*/ 40608 w 1936663"/>
                <a:gd name="connsiteY0" fmla="*/ 191054 h 191054"/>
                <a:gd name="connsiteX1" fmla="*/ 709670 w 1936663"/>
                <a:gd name="connsiteY1" fmla="*/ 182570 h 191054"/>
                <a:gd name="connsiteX2" fmla="*/ 1936663 w 1936663"/>
                <a:gd name="connsiteY2" fmla="*/ 183935 h 191054"/>
                <a:gd name="connsiteX3" fmla="*/ 1913056 w 1936663"/>
                <a:gd name="connsiteY3" fmla="*/ 0 h 191054"/>
                <a:gd name="connsiteX4" fmla="*/ 729461 w 1936663"/>
                <a:gd name="connsiteY4" fmla="*/ 15876 h 191054"/>
                <a:gd name="connsiteX5" fmla="*/ 0 w 1936663"/>
                <a:gd name="connsiteY5" fmla="*/ 40340 h 191054"/>
                <a:gd name="connsiteX0" fmla="*/ 40608 w 1936663"/>
                <a:gd name="connsiteY0" fmla="*/ 179357 h 179357"/>
                <a:gd name="connsiteX1" fmla="*/ 709670 w 1936663"/>
                <a:gd name="connsiteY1" fmla="*/ 170873 h 179357"/>
                <a:gd name="connsiteX2" fmla="*/ 1936663 w 1936663"/>
                <a:gd name="connsiteY2" fmla="*/ 172238 h 179357"/>
                <a:gd name="connsiteX3" fmla="*/ 1934284 w 1936663"/>
                <a:gd name="connsiteY3" fmla="*/ 0 h 179357"/>
                <a:gd name="connsiteX4" fmla="*/ 729461 w 1936663"/>
                <a:gd name="connsiteY4" fmla="*/ 4179 h 179357"/>
                <a:gd name="connsiteX5" fmla="*/ 0 w 1936663"/>
                <a:gd name="connsiteY5" fmla="*/ 28643 h 17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6663" h="179357">
                  <a:moveTo>
                    <a:pt x="40608" y="179357"/>
                  </a:moveTo>
                  <a:lnTo>
                    <a:pt x="709670" y="170873"/>
                  </a:lnTo>
                  <a:lnTo>
                    <a:pt x="1936663" y="172238"/>
                  </a:lnTo>
                  <a:cubicBezTo>
                    <a:pt x="1935871" y="104886"/>
                    <a:pt x="1935076" y="67352"/>
                    <a:pt x="1934284" y="0"/>
                  </a:cubicBezTo>
                  <a:lnTo>
                    <a:pt x="729461" y="4179"/>
                  </a:lnTo>
                  <a:cubicBezTo>
                    <a:pt x="407080" y="8953"/>
                    <a:pt x="154075" y="17048"/>
                    <a:pt x="0" y="28643"/>
                  </a:cubicBezTo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 flipV="1">
            <a:off x="3723527" y="3362279"/>
            <a:ext cx="3390812" cy="1059280"/>
            <a:chOff x="5076075" y="2609078"/>
            <a:chExt cx="3390812" cy="105928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4" name="Parallelogram 53"/>
            <p:cNvSpPr/>
            <p:nvPr/>
          </p:nvSpPr>
          <p:spPr>
            <a:xfrm rot="5400000" flipH="1">
              <a:off x="5815884" y="2269957"/>
              <a:ext cx="486637" cy="1966255"/>
            </a:xfrm>
            <a:prstGeom prst="parallelogram">
              <a:avLst>
                <a:gd name="adj" fmla="val 6186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arallelogram 54"/>
            <p:cNvSpPr/>
            <p:nvPr/>
          </p:nvSpPr>
          <p:spPr>
            <a:xfrm rot="5400000" flipH="1">
              <a:off x="5912254" y="2538282"/>
              <a:ext cx="293897" cy="1966255"/>
            </a:xfrm>
            <a:prstGeom prst="parallelogram">
              <a:avLst>
                <a:gd name="adj" fmla="val 40392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076075" y="2609078"/>
              <a:ext cx="3387151" cy="713130"/>
              <a:chOff x="5076075" y="2496556"/>
              <a:chExt cx="3387151" cy="811541"/>
            </a:xfrm>
            <a:grpFill/>
          </p:grpSpPr>
          <p:sp>
            <p:nvSpPr>
              <p:cNvPr id="59" name="Parallelogram 58"/>
              <p:cNvSpPr/>
              <p:nvPr/>
            </p:nvSpPr>
            <p:spPr>
              <a:xfrm rot="5400000" flipH="1">
                <a:off x="5616363" y="2054679"/>
                <a:ext cx="713130" cy="1793706"/>
              </a:xfrm>
              <a:prstGeom prst="parallelogram">
                <a:avLst>
                  <a:gd name="adj" fmla="val 72997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6695590" y="2496556"/>
                <a:ext cx="1767636" cy="309903"/>
              </a:xfrm>
              <a:custGeom>
                <a:avLst/>
                <a:gdLst>
                  <a:gd name="connsiteX0" fmla="*/ 84667 w 1661583"/>
                  <a:gd name="connsiteY0" fmla="*/ 264583 h 264583"/>
                  <a:gd name="connsiteX1" fmla="*/ 571500 w 1661583"/>
                  <a:gd name="connsiteY1" fmla="*/ 185208 h 264583"/>
                  <a:gd name="connsiteX2" fmla="*/ 1651000 w 1661583"/>
                  <a:gd name="connsiteY2" fmla="*/ 206375 h 264583"/>
                  <a:gd name="connsiteX3" fmla="*/ 1661583 w 1661583"/>
                  <a:gd name="connsiteY3" fmla="*/ 0 h 264583"/>
                  <a:gd name="connsiteX4" fmla="*/ 518583 w 1661583"/>
                  <a:gd name="connsiteY4" fmla="*/ 15875 h 264583"/>
                  <a:gd name="connsiteX5" fmla="*/ 148167 w 1661583"/>
                  <a:gd name="connsiteY5" fmla="*/ 74083 h 264583"/>
                  <a:gd name="connsiteX6" fmla="*/ 0 w 1661583"/>
                  <a:gd name="connsiteY6" fmla="*/ 105833 h 264583"/>
                  <a:gd name="connsiteX0" fmla="*/ 84667 w 1661583"/>
                  <a:gd name="connsiteY0" fmla="*/ 264583 h 264583"/>
                  <a:gd name="connsiteX1" fmla="*/ 571500 w 1661583"/>
                  <a:gd name="connsiteY1" fmla="*/ 185208 h 264583"/>
                  <a:gd name="connsiteX2" fmla="*/ 1651000 w 1661583"/>
                  <a:gd name="connsiteY2" fmla="*/ 206375 h 264583"/>
                  <a:gd name="connsiteX3" fmla="*/ 1661583 w 1661583"/>
                  <a:gd name="connsiteY3" fmla="*/ 0 h 264583"/>
                  <a:gd name="connsiteX4" fmla="*/ 488344 w 1661583"/>
                  <a:gd name="connsiteY4" fmla="*/ 15875 h 264583"/>
                  <a:gd name="connsiteX5" fmla="*/ 148167 w 1661583"/>
                  <a:gd name="connsiteY5" fmla="*/ 74083 h 264583"/>
                  <a:gd name="connsiteX6" fmla="*/ 0 w 1661583"/>
                  <a:gd name="connsiteY6" fmla="*/ 105833 h 264583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571500 w 1661583"/>
                  <a:gd name="connsiteY1" fmla="*/ 198116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84667 w 1661583"/>
                  <a:gd name="connsiteY0" fmla="*/ 277491 h 277491"/>
                  <a:gd name="connsiteX1" fmla="*/ 450545 w 1661583"/>
                  <a:gd name="connsiteY1" fmla="*/ 206755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63068 w 1661583"/>
                  <a:gd name="connsiteY0" fmla="*/ 277491 h 277491"/>
                  <a:gd name="connsiteX1" fmla="*/ 450545 w 1661583"/>
                  <a:gd name="connsiteY1" fmla="*/ 206755 h 277491"/>
                  <a:gd name="connsiteX2" fmla="*/ 1651000 w 1661583"/>
                  <a:gd name="connsiteY2" fmla="*/ 219283 h 277491"/>
                  <a:gd name="connsiteX3" fmla="*/ 1661583 w 1661583"/>
                  <a:gd name="connsiteY3" fmla="*/ 12908 h 277491"/>
                  <a:gd name="connsiteX4" fmla="*/ 488344 w 1661583"/>
                  <a:gd name="connsiteY4" fmla="*/ 28783 h 277491"/>
                  <a:gd name="connsiteX5" fmla="*/ 148167 w 1661583"/>
                  <a:gd name="connsiteY5" fmla="*/ 86991 h 277491"/>
                  <a:gd name="connsiteX6" fmla="*/ 0 w 1661583"/>
                  <a:gd name="connsiteY6" fmla="*/ 118741 h 277491"/>
                  <a:gd name="connsiteX0" fmla="*/ 63068 w 1663960"/>
                  <a:gd name="connsiteY0" fmla="*/ 277491 h 277491"/>
                  <a:gd name="connsiteX1" fmla="*/ 450545 w 1663960"/>
                  <a:gd name="connsiteY1" fmla="*/ 206755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216797 w 1663960"/>
                  <a:gd name="connsiteY1" fmla="*/ 251853 h 277491"/>
                  <a:gd name="connsiteX2" fmla="*/ 463504 w 1663960"/>
                  <a:gd name="connsiteY2" fmla="*/ 211074 h 277491"/>
                  <a:gd name="connsiteX3" fmla="*/ 1663960 w 1663960"/>
                  <a:gd name="connsiteY3" fmla="*/ 214963 h 277491"/>
                  <a:gd name="connsiteX4" fmla="*/ 1661583 w 1663960"/>
                  <a:gd name="connsiteY4" fmla="*/ 12908 h 277491"/>
                  <a:gd name="connsiteX5" fmla="*/ 488344 w 1663960"/>
                  <a:gd name="connsiteY5" fmla="*/ 28783 h 277491"/>
                  <a:gd name="connsiteX6" fmla="*/ 148167 w 1663960"/>
                  <a:gd name="connsiteY6" fmla="*/ 86991 h 277491"/>
                  <a:gd name="connsiteX7" fmla="*/ 0 w 1663960"/>
                  <a:gd name="connsiteY7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77491 h 277491"/>
                  <a:gd name="connsiteX1" fmla="*/ 463504 w 1663960"/>
                  <a:gd name="connsiteY1" fmla="*/ 211074 h 277491"/>
                  <a:gd name="connsiteX2" fmla="*/ 1663960 w 1663960"/>
                  <a:gd name="connsiteY2" fmla="*/ 214963 h 277491"/>
                  <a:gd name="connsiteX3" fmla="*/ 1661583 w 1663960"/>
                  <a:gd name="connsiteY3" fmla="*/ 12908 h 277491"/>
                  <a:gd name="connsiteX4" fmla="*/ 488344 w 1663960"/>
                  <a:gd name="connsiteY4" fmla="*/ 28783 h 277491"/>
                  <a:gd name="connsiteX5" fmla="*/ 148167 w 1663960"/>
                  <a:gd name="connsiteY5" fmla="*/ 86991 h 277491"/>
                  <a:gd name="connsiteX6" fmla="*/ 0 w 1663960"/>
                  <a:gd name="connsiteY6" fmla="*/ 118741 h 277491"/>
                  <a:gd name="connsiteX0" fmla="*/ 63068 w 1663960"/>
                  <a:gd name="connsiteY0" fmla="*/ 266361 h 266361"/>
                  <a:gd name="connsiteX1" fmla="*/ 463504 w 1663960"/>
                  <a:gd name="connsiteY1" fmla="*/ 199944 h 266361"/>
                  <a:gd name="connsiteX2" fmla="*/ 1663960 w 1663960"/>
                  <a:gd name="connsiteY2" fmla="*/ 203833 h 266361"/>
                  <a:gd name="connsiteX3" fmla="*/ 1661583 w 1663960"/>
                  <a:gd name="connsiteY3" fmla="*/ 1778 h 266361"/>
                  <a:gd name="connsiteX4" fmla="*/ 488344 w 1663960"/>
                  <a:gd name="connsiteY4" fmla="*/ 17653 h 266361"/>
                  <a:gd name="connsiteX5" fmla="*/ 148167 w 1663960"/>
                  <a:gd name="connsiteY5" fmla="*/ 75861 h 266361"/>
                  <a:gd name="connsiteX6" fmla="*/ 0 w 1663960"/>
                  <a:gd name="connsiteY6" fmla="*/ 107611 h 266361"/>
                  <a:gd name="connsiteX0" fmla="*/ 63068 w 1663960"/>
                  <a:gd name="connsiteY0" fmla="*/ 266361 h 266361"/>
                  <a:gd name="connsiteX1" fmla="*/ 463504 w 1663960"/>
                  <a:gd name="connsiteY1" fmla="*/ 199944 h 266361"/>
                  <a:gd name="connsiteX2" fmla="*/ 1663960 w 1663960"/>
                  <a:gd name="connsiteY2" fmla="*/ 177915 h 266361"/>
                  <a:gd name="connsiteX3" fmla="*/ 1661583 w 1663960"/>
                  <a:gd name="connsiteY3" fmla="*/ 1778 h 266361"/>
                  <a:gd name="connsiteX4" fmla="*/ 488344 w 1663960"/>
                  <a:gd name="connsiteY4" fmla="*/ 17653 h 266361"/>
                  <a:gd name="connsiteX5" fmla="*/ 148167 w 1663960"/>
                  <a:gd name="connsiteY5" fmla="*/ 75861 h 266361"/>
                  <a:gd name="connsiteX6" fmla="*/ 0 w 1663960"/>
                  <a:gd name="connsiteY6" fmla="*/ 107611 h 266361"/>
                  <a:gd name="connsiteX0" fmla="*/ 97627 w 1698519"/>
                  <a:gd name="connsiteY0" fmla="*/ 266361 h 266361"/>
                  <a:gd name="connsiteX1" fmla="*/ 498063 w 1698519"/>
                  <a:gd name="connsiteY1" fmla="*/ 199944 h 266361"/>
                  <a:gd name="connsiteX2" fmla="*/ 1698519 w 1698519"/>
                  <a:gd name="connsiteY2" fmla="*/ 177915 h 266361"/>
                  <a:gd name="connsiteX3" fmla="*/ 1696142 w 1698519"/>
                  <a:gd name="connsiteY3" fmla="*/ 1778 h 266361"/>
                  <a:gd name="connsiteX4" fmla="*/ 522903 w 1698519"/>
                  <a:gd name="connsiteY4" fmla="*/ 17653 h 266361"/>
                  <a:gd name="connsiteX5" fmla="*/ 182726 w 1698519"/>
                  <a:gd name="connsiteY5" fmla="*/ 75861 h 266361"/>
                  <a:gd name="connsiteX6" fmla="*/ 0 w 1698519"/>
                  <a:gd name="connsiteY6" fmla="*/ 130531 h 266361"/>
                  <a:gd name="connsiteX0" fmla="*/ 166744 w 1767636"/>
                  <a:gd name="connsiteY0" fmla="*/ 266361 h 266361"/>
                  <a:gd name="connsiteX1" fmla="*/ 567180 w 1767636"/>
                  <a:gd name="connsiteY1" fmla="*/ 199944 h 266361"/>
                  <a:gd name="connsiteX2" fmla="*/ 1767636 w 1767636"/>
                  <a:gd name="connsiteY2" fmla="*/ 177915 h 266361"/>
                  <a:gd name="connsiteX3" fmla="*/ 1765259 w 1767636"/>
                  <a:gd name="connsiteY3" fmla="*/ 1778 h 266361"/>
                  <a:gd name="connsiteX4" fmla="*/ 592020 w 1767636"/>
                  <a:gd name="connsiteY4" fmla="*/ 17653 h 266361"/>
                  <a:gd name="connsiteX5" fmla="*/ 251843 w 1767636"/>
                  <a:gd name="connsiteY5" fmla="*/ 75861 h 266361"/>
                  <a:gd name="connsiteX6" fmla="*/ 0 w 1767636"/>
                  <a:gd name="connsiteY6" fmla="*/ 145810 h 266361"/>
                  <a:gd name="connsiteX0" fmla="*/ 166744 w 1767636"/>
                  <a:gd name="connsiteY0" fmla="*/ 264583 h 264583"/>
                  <a:gd name="connsiteX1" fmla="*/ 567180 w 1767636"/>
                  <a:gd name="connsiteY1" fmla="*/ 198166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66744 w 1767636"/>
                  <a:gd name="connsiteY0" fmla="*/ 264583 h 264583"/>
                  <a:gd name="connsiteX1" fmla="*/ 585480 w 1767636"/>
                  <a:gd name="connsiteY1" fmla="*/ 194930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66744 w 1767636"/>
                  <a:gd name="connsiteY0" fmla="*/ 264583 h 264583"/>
                  <a:gd name="connsiteX1" fmla="*/ 592800 w 1767636"/>
                  <a:gd name="connsiteY1" fmla="*/ 185220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41124 w 1767636"/>
                  <a:gd name="connsiteY0" fmla="*/ 264583 h 264583"/>
                  <a:gd name="connsiteX1" fmla="*/ 592800 w 1767636"/>
                  <a:gd name="connsiteY1" fmla="*/ 185220 h 264583"/>
                  <a:gd name="connsiteX2" fmla="*/ 1767636 w 1767636"/>
                  <a:gd name="connsiteY2" fmla="*/ 176137 h 264583"/>
                  <a:gd name="connsiteX3" fmla="*/ 1765259 w 1767636"/>
                  <a:gd name="connsiteY3" fmla="*/ 0 h 264583"/>
                  <a:gd name="connsiteX4" fmla="*/ 592020 w 1767636"/>
                  <a:gd name="connsiteY4" fmla="*/ 15875 h 264583"/>
                  <a:gd name="connsiteX5" fmla="*/ 251843 w 1767636"/>
                  <a:gd name="connsiteY5" fmla="*/ 74083 h 264583"/>
                  <a:gd name="connsiteX6" fmla="*/ 0 w 1767636"/>
                  <a:gd name="connsiteY6" fmla="*/ 144032 h 264583"/>
                  <a:gd name="connsiteX0" fmla="*/ 141124 w 1767636"/>
                  <a:gd name="connsiteY0" fmla="*/ 254873 h 254873"/>
                  <a:gd name="connsiteX1" fmla="*/ 592800 w 1767636"/>
                  <a:gd name="connsiteY1" fmla="*/ 175510 h 254873"/>
                  <a:gd name="connsiteX2" fmla="*/ 1767636 w 1767636"/>
                  <a:gd name="connsiteY2" fmla="*/ 166427 h 254873"/>
                  <a:gd name="connsiteX3" fmla="*/ 1765259 w 1767636"/>
                  <a:gd name="connsiteY3" fmla="*/ 0 h 254873"/>
                  <a:gd name="connsiteX4" fmla="*/ 592020 w 1767636"/>
                  <a:gd name="connsiteY4" fmla="*/ 6165 h 254873"/>
                  <a:gd name="connsiteX5" fmla="*/ 251843 w 1767636"/>
                  <a:gd name="connsiteY5" fmla="*/ 64373 h 254873"/>
                  <a:gd name="connsiteX6" fmla="*/ 0 w 1767636"/>
                  <a:gd name="connsiteY6" fmla="*/ 134322 h 254873"/>
                  <a:gd name="connsiteX0" fmla="*/ 141124 w 1767636"/>
                  <a:gd name="connsiteY0" fmla="*/ 254873 h 254873"/>
                  <a:gd name="connsiteX1" fmla="*/ 592800 w 1767636"/>
                  <a:gd name="connsiteY1" fmla="*/ 175510 h 254873"/>
                  <a:gd name="connsiteX2" fmla="*/ 1767636 w 1767636"/>
                  <a:gd name="connsiteY2" fmla="*/ 166427 h 254873"/>
                  <a:gd name="connsiteX3" fmla="*/ 1765259 w 1767636"/>
                  <a:gd name="connsiteY3" fmla="*/ 0 h 254873"/>
                  <a:gd name="connsiteX4" fmla="*/ 592020 w 1767636"/>
                  <a:gd name="connsiteY4" fmla="*/ 6165 h 254873"/>
                  <a:gd name="connsiteX5" fmla="*/ 229883 w 1767636"/>
                  <a:gd name="connsiteY5" fmla="*/ 67610 h 254873"/>
                  <a:gd name="connsiteX6" fmla="*/ 0 w 1767636"/>
                  <a:gd name="connsiteY6" fmla="*/ 134322 h 254873"/>
                  <a:gd name="connsiteX0" fmla="*/ 141124 w 1767636"/>
                  <a:gd name="connsiteY0" fmla="*/ 254873 h 254873"/>
                  <a:gd name="connsiteX1" fmla="*/ 592800 w 1767636"/>
                  <a:gd name="connsiteY1" fmla="*/ 175510 h 254873"/>
                  <a:gd name="connsiteX2" fmla="*/ 1767636 w 1767636"/>
                  <a:gd name="connsiteY2" fmla="*/ 166427 h 254873"/>
                  <a:gd name="connsiteX3" fmla="*/ 1765259 w 1767636"/>
                  <a:gd name="connsiteY3" fmla="*/ 0 h 254873"/>
                  <a:gd name="connsiteX4" fmla="*/ 624960 w 1767636"/>
                  <a:gd name="connsiteY4" fmla="*/ 6165 h 254873"/>
                  <a:gd name="connsiteX5" fmla="*/ 229883 w 1767636"/>
                  <a:gd name="connsiteY5" fmla="*/ 67610 h 254873"/>
                  <a:gd name="connsiteX6" fmla="*/ 0 w 1767636"/>
                  <a:gd name="connsiteY6" fmla="*/ 134322 h 254873"/>
                  <a:gd name="connsiteX0" fmla="*/ 111844 w 1767636"/>
                  <a:gd name="connsiteY0" fmla="*/ 261346 h 261346"/>
                  <a:gd name="connsiteX1" fmla="*/ 592800 w 1767636"/>
                  <a:gd name="connsiteY1" fmla="*/ 175510 h 261346"/>
                  <a:gd name="connsiteX2" fmla="*/ 1767636 w 1767636"/>
                  <a:gd name="connsiteY2" fmla="*/ 166427 h 261346"/>
                  <a:gd name="connsiteX3" fmla="*/ 1765259 w 1767636"/>
                  <a:gd name="connsiteY3" fmla="*/ 0 h 261346"/>
                  <a:gd name="connsiteX4" fmla="*/ 624960 w 1767636"/>
                  <a:gd name="connsiteY4" fmla="*/ 6165 h 261346"/>
                  <a:gd name="connsiteX5" fmla="*/ 229883 w 1767636"/>
                  <a:gd name="connsiteY5" fmla="*/ 67610 h 261346"/>
                  <a:gd name="connsiteX6" fmla="*/ 0 w 1767636"/>
                  <a:gd name="connsiteY6" fmla="*/ 134322 h 2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636" h="261346">
                    <a:moveTo>
                      <a:pt x="111844" y="261346"/>
                    </a:moveTo>
                    <a:cubicBezTo>
                      <a:pt x="195268" y="247509"/>
                      <a:pt x="316835" y="191330"/>
                      <a:pt x="592800" y="175510"/>
                    </a:cubicBezTo>
                    <a:cubicBezTo>
                      <a:pt x="868765" y="159690"/>
                      <a:pt x="1546357" y="169217"/>
                      <a:pt x="1767636" y="166427"/>
                    </a:cubicBezTo>
                    <a:cubicBezTo>
                      <a:pt x="1766844" y="99075"/>
                      <a:pt x="1766051" y="67352"/>
                      <a:pt x="1765259" y="0"/>
                    </a:cubicBezTo>
                    <a:lnTo>
                      <a:pt x="624960" y="6165"/>
                    </a:lnTo>
                    <a:cubicBezTo>
                      <a:pt x="369064" y="17433"/>
                      <a:pt x="334043" y="46251"/>
                      <a:pt x="229883" y="67610"/>
                    </a:cubicBezTo>
                    <a:cubicBezTo>
                      <a:pt x="125723" y="88969"/>
                      <a:pt x="49389" y="123739"/>
                      <a:pt x="0" y="13432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Freeform 56"/>
            <p:cNvSpPr/>
            <p:nvPr/>
          </p:nvSpPr>
          <p:spPr>
            <a:xfrm>
              <a:off x="6807247" y="2950327"/>
              <a:ext cx="1659639" cy="263502"/>
            </a:xfrm>
            <a:custGeom>
              <a:avLst/>
              <a:gdLst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518583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488344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3960"/>
                <a:gd name="connsiteY0" fmla="*/ 277491 h 277491"/>
                <a:gd name="connsiteX1" fmla="*/ 450545 w 1663960"/>
                <a:gd name="connsiteY1" fmla="*/ 206755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216797 w 1663960"/>
                <a:gd name="connsiteY1" fmla="*/ 251853 h 277491"/>
                <a:gd name="connsiteX2" fmla="*/ 463504 w 1663960"/>
                <a:gd name="connsiteY2" fmla="*/ 211074 h 277491"/>
                <a:gd name="connsiteX3" fmla="*/ 1663960 w 1663960"/>
                <a:gd name="connsiteY3" fmla="*/ 214963 h 277491"/>
                <a:gd name="connsiteX4" fmla="*/ 1661583 w 1663960"/>
                <a:gd name="connsiteY4" fmla="*/ 12908 h 277491"/>
                <a:gd name="connsiteX5" fmla="*/ 488344 w 1663960"/>
                <a:gd name="connsiteY5" fmla="*/ 28783 h 277491"/>
                <a:gd name="connsiteX6" fmla="*/ 148167 w 1663960"/>
                <a:gd name="connsiteY6" fmla="*/ 86991 h 277491"/>
                <a:gd name="connsiteX7" fmla="*/ 0 w 1663960"/>
                <a:gd name="connsiteY7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203833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177915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97627 w 1698519"/>
                <a:gd name="connsiteY0" fmla="*/ 266361 h 266361"/>
                <a:gd name="connsiteX1" fmla="*/ 498063 w 1698519"/>
                <a:gd name="connsiteY1" fmla="*/ 199944 h 266361"/>
                <a:gd name="connsiteX2" fmla="*/ 1698519 w 1698519"/>
                <a:gd name="connsiteY2" fmla="*/ 177915 h 266361"/>
                <a:gd name="connsiteX3" fmla="*/ 1696142 w 1698519"/>
                <a:gd name="connsiteY3" fmla="*/ 1778 h 266361"/>
                <a:gd name="connsiteX4" fmla="*/ 522903 w 1698519"/>
                <a:gd name="connsiteY4" fmla="*/ 17653 h 266361"/>
                <a:gd name="connsiteX5" fmla="*/ 182726 w 1698519"/>
                <a:gd name="connsiteY5" fmla="*/ 75861 h 266361"/>
                <a:gd name="connsiteX6" fmla="*/ 0 w 1698519"/>
                <a:gd name="connsiteY6" fmla="*/ 130531 h 266361"/>
                <a:gd name="connsiteX0" fmla="*/ 166744 w 1767636"/>
                <a:gd name="connsiteY0" fmla="*/ 266361 h 266361"/>
                <a:gd name="connsiteX1" fmla="*/ 567180 w 1767636"/>
                <a:gd name="connsiteY1" fmla="*/ 199944 h 266361"/>
                <a:gd name="connsiteX2" fmla="*/ 1767636 w 1767636"/>
                <a:gd name="connsiteY2" fmla="*/ 177915 h 266361"/>
                <a:gd name="connsiteX3" fmla="*/ 1765259 w 1767636"/>
                <a:gd name="connsiteY3" fmla="*/ 1778 h 266361"/>
                <a:gd name="connsiteX4" fmla="*/ 592020 w 1767636"/>
                <a:gd name="connsiteY4" fmla="*/ 17653 h 266361"/>
                <a:gd name="connsiteX5" fmla="*/ 251843 w 1767636"/>
                <a:gd name="connsiteY5" fmla="*/ 75861 h 266361"/>
                <a:gd name="connsiteX6" fmla="*/ 0 w 1767636"/>
                <a:gd name="connsiteY6" fmla="*/ 145810 h 266361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51843 w 1767636"/>
                <a:gd name="connsiteY5" fmla="*/ 74083 h 264583"/>
                <a:gd name="connsiteX6" fmla="*/ 0 w 1767636"/>
                <a:gd name="connsiteY6" fmla="*/ 144032 h 264583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30244 w 1767636"/>
                <a:gd name="connsiteY5" fmla="*/ 43522 h 264583"/>
                <a:gd name="connsiteX6" fmla="*/ 0 w 1767636"/>
                <a:gd name="connsiteY6" fmla="*/ 144032 h 264583"/>
                <a:gd name="connsiteX0" fmla="*/ 274740 w 1875632"/>
                <a:gd name="connsiteY0" fmla="*/ 264583 h 264583"/>
                <a:gd name="connsiteX1" fmla="*/ 675176 w 1875632"/>
                <a:gd name="connsiteY1" fmla="*/ 198166 h 264583"/>
                <a:gd name="connsiteX2" fmla="*/ 1875632 w 1875632"/>
                <a:gd name="connsiteY2" fmla="*/ 176137 h 264583"/>
                <a:gd name="connsiteX3" fmla="*/ 1873255 w 1875632"/>
                <a:gd name="connsiteY3" fmla="*/ 0 h 264583"/>
                <a:gd name="connsiteX4" fmla="*/ 700016 w 1875632"/>
                <a:gd name="connsiteY4" fmla="*/ 15875 h 264583"/>
                <a:gd name="connsiteX5" fmla="*/ 338240 w 1875632"/>
                <a:gd name="connsiteY5" fmla="*/ 43522 h 264583"/>
                <a:gd name="connsiteX6" fmla="*/ 0 w 1875632"/>
                <a:gd name="connsiteY6" fmla="*/ 67632 h 26458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38240 w 1875632"/>
                <a:gd name="connsiteY5" fmla="*/ 4352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03681 w 1875632"/>
                <a:gd name="connsiteY5" fmla="*/ 5498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42559 w 1875632"/>
                <a:gd name="connsiteY5" fmla="*/ 35882 h 237843"/>
                <a:gd name="connsiteX6" fmla="*/ 0 w 1875632"/>
                <a:gd name="connsiteY6" fmla="*/ 67632 h 237843"/>
                <a:gd name="connsiteX0" fmla="*/ 76027 w 1910190"/>
                <a:gd name="connsiteY0" fmla="*/ 237843 h 237843"/>
                <a:gd name="connsiteX1" fmla="*/ 709734 w 1910190"/>
                <a:gd name="connsiteY1" fmla="*/ 198166 h 237843"/>
                <a:gd name="connsiteX2" fmla="*/ 1910190 w 1910190"/>
                <a:gd name="connsiteY2" fmla="*/ 176137 h 237843"/>
                <a:gd name="connsiteX3" fmla="*/ 1907813 w 1910190"/>
                <a:gd name="connsiteY3" fmla="*/ 0 h 237843"/>
                <a:gd name="connsiteX4" fmla="*/ 734574 w 1910190"/>
                <a:gd name="connsiteY4" fmla="*/ 15875 h 237843"/>
                <a:gd name="connsiteX5" fmla="*/ 377117 w 1910190"/>
                <a:gd name="connsiteY5" fmla="*/ 35882 h 237843"/>
                <a:gd name="connsiteX6" fmla="*/ 0 w 1910190"/>
                <a:gd name="connsiteY6" fmla="*/ 87128 h 237843"/>
                <a:gd name="connsiteX0" fmla="*/ 106266 w 1940429"/>
                <a:gd name="connsiteY0" fmla="*/ 237843 h 237843"/>
                <a:gd name="connsiteX1" fmla="*/ 739973 w 1940429"/>
                <a:gd name="connsiteY1" fmla="*/ 198166 h 237843"/>
                <a:gd name="connsiteX2" fmla="*/ 1940429 w 1940429"/>
                <a:gd name="connsiteY2" fmla="*/ 176137 h 237843"/>
                <a:gd name="connsiteX3" fmla="*/ 1938052 w 1940429"/>
                <a:gd name="connsiteY3" fmla="*/ 0 h 237843"/>
                <a:gd name="connsiteX4" fmla="*/ 764813 w 1940429"/>
                <a:gd name="connsiteY4" fmla="*/ 15875 h 237843"/>
                <a:gd name="connsiteX5" fmla="*/ 407356 w 1940429"/>
                <a:gd name="connsiteY5" fmla="*/ 35882 h 237843"/>
                <a:gd name="connsiteX6" fmla="*/ 0 w 1940429"/>
                <a:gd name="connsiteY6" fmla="*/ 87128 h 23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0429" h="237843">
                  <a:moveTo>
                    <a:pt x="106266" y="237843"/>
                  </a:moveTo>
                  <a:cubicBezTo>
                    <a:pt x="189690" y="224006"/>
                    <a:pt x="434279" y="208450"/>
                    <a:pt x="739973" y="198166"/>
                  </a:cubicBezTo>
                  <a:cubicBezTo>
                    <a:pt x="1045667" y="187882"/>
                    <a:pt x="1719150" y="178927"/>
                    <a:pt x="1940429" y="176137"/>
                  </a:cubicBezTo>
                  <a:cubicBezTo>
                    <a:pt x="1939637" y="108785"/>
                    <a:pt x="1938844" y="67352"/>
                    <a:pt x="1938052" y="0"/>
                  </a:cubicBezTo>
                  <a:lnTo>
                    <a:pt x="764813" y="15875"/>
                  </a:lnTo>
                  <a:cubicBezTo>
                    <a:pt x="509697" y="21855"/>
                    <a:pt x="534825" y="24007"/>
                    <a:pt x="407356" y="35882"/>
                  </a:cubicBezTo>
                  <a:cubicBezTo>
                    <a:pt x="279887" y="47757"/>
                    <a:pt x="49389" y="76545"/>
                    <a:pt x="0" y="87128"/>
                  </a:cubicBezTo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6946689" y="3354055"/>
              <a:ext cx="1520198" cy="198706"/>
            </a:xfrm>
            <a:custGeom>
              <a:avLst/>
              <a:gdLst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518583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64583 h 264583"/>
                <a:gd name="connsiteX1" fmla="*/ 571500 w 1661583"/>
                <a:gd name="connsiteY1" fmla="*/ 185208 h 264583"/>
                <a:gd name="connsiteX2" fmla="*/ 1651000 w 1661583"/>
                <a:gd name="connsiteY2" fmla="*/ 206375 h 264583"/>
                <a:gd name="connsiteX3" fmla="*/ 1661583 w 1661583"/>
                <a:gd name="connsiteY3" fmla="*/ 0 h 264583"/>
                <a:gd name="connsiteX4" fmla="*/ 488344 w 1661583"/>
                <a:gd name="connsiteY4" fmla="*/ 15875 h 264583"/>
                <a:gd name="connsiteX5" fmla="*/ 148167 w 1661583"/>
                <a:gd name="connsiteY5" fmla="*/ 74083 h 264583"/>
                <a:gd name="connsiteX6" fmla="*/ 0 w 1661583"/>
                <a:gd name="connsiteY6" fmla="*/ 105833 h 264583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571500 w 1661583"/>
                <a:gd name="connsiteY1" fmla="*/ 198116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84667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1583"/>
                <a:gd name="connsiteY0" fmla="*/ 277491 h 277491"/>
                <a:gd name="connsiteX1" fmla="*/ 450545 w 1661583"/>
                <a:gd name="connsiteY1" fmla="*/ 206755 h 277491"/>
                <a:gd name="connsiteX2" fmla="*/ 1651000 w 1661583"/>
                <a:gd name="connsiteY2" fmla="*/ 219283 h 277491"/>
                <a:gd name="connsiteX3" fmla="*/ 1661583 w 1661583"/>
                <a:gd name="connsiteY3" fmla="*/ 12908 h 277491"/>
                <a:gd name="connsiteX4" fmla="*/ 488344 w 1661583"/>
                <a:gd name="connsiteY4" fmla="*/ 28783 h 277491"/>
                <a:gd name="connsiteX5" fmla="*/ 148167 w 1661583"/>
                <a:gd name="connsiteY5" fmla="*/ 86991 h 277491"/>
                <a:gd name="connsiteX6" fmla="*/ 0 w 1661583"/>
                <a:gd name="connsiteY6" fmla="*/ 118741 h 277491"/>
                <a:gd name="connsiteX0" fmla="*/ 63068 w 1663960"/>
                <a:gd name="connsiteY0" fmla="*/ 277491 h 277491"/>
                <a:gd name="connsiteX1" fmla="*/ 450545 w 1663960"/>
                <a:gd name="connsiteY1" fmla="*/ 206755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216797 w 1663960"/>
                <a:gd name="connsiteY1" fmla="*/ 251853 h 277491"/>
                <a:gd name="connsiteX2" fmla="*/ 463504 w 1663960"/>
                <a:gd name="connsiteY2" fmla="*/ 211074 h 277491"/>
                <a:gd name="connsiteX3" fmla="*/ 1663960 w 1663960"/>
                <a:gd name="connsiteY3" fmla="*/ 214963 h 277491"/>
                <a:gd name="connsiteX4" fmla="*/ 1661583 w 1663960"/>
                <a:gd name="connsiteY4" fmla="*/ 12908 h 277491"/>
                <a:gd name="connsiteX5" fmla="*/ 488344 w 1663960"/>
                <a:gd name="connsiteY5" fmla="*/ 28783 h 277491"/>
                <a:gd name="connsiteX6" fmla="*/ 148167 w 1663960"/>
                <a:gd name="connsiteY6" fmla="*/ 86991 h 277491"/>
                <a:gd name="connsiteX7" fmla="*/ 0 w 1663960"/>
                <a:gd name="connsiteY7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77491 h 277491"/>
                <a:gd name="connsiteX1" fmla="*/ 463504 w 1663960"/>
                <a:gd name="connsiteY1" fmla="*/ 211074 h 277491"/>
                <a:gd name="connsiteX2" fmla="*/ 1663960 w 1663960"/>
                <a:gd name="connsiteY2" fmla="*/ 214963 h 277491"/>
                <a:gd name="connsiteX3" fmla="*/ 1661583 w 1663960"/>
                <a:gd name="connsiteY3" fmla="*/ 12908 h 277491"/>
                <a:gd name="connsiteX4" fmla="*/ 488344 w 1663960"/>
                <a:gd name="connsiteY4" fmla="*/ 28783 h 277491"/>
                <a:gd name="connsiteX5" fmla="*/ 148167 w 1663960"/>
                <a:gd name="connsiteY5" fmla="*/ 86991 h 277491"/>
                <a:gd name="connsiteX6" fmla="*/ 0 w 1663960"/>
                <a:gd name="connsiteY6" fmla="*/ 118741 h 27749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203833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63068 w 1663960"/>
                <a:gd name="connsiteY0" fmla="*/ 266361 h 266361"/>
                <a:gd name="connsiteX1" fmla="*/ 463504 w 1663960"/>
                <a:gd name="connsiteY1" fmla="*/ 199944 h 266361"/>
                <a:gd name="connsiteX2" fmla="*/ 1663960 w 1663960"/>
                <a:gd name="connsiteY2" fmla="*/ 177915 h 266361"/>
                <a:gd name="connsiteX3" fmla="*/ 1661583 w 1663960"/>
                <a:gd name="connsiteY3" fmla="*/ 1778 h 266361"/>
                <a:gd name="connsiteX4" fmla="*/ 488344 w 1663960"/>
                <a:gd name="connsiteY4" fmla="*/ 17653 h 266361"/>
                <a:gd name="connsiteX5" fmla="*/ 148167 w 1663960"/>
                <a:gd name="connsiteY5" fmla="*/ 75861 h 266361"/>
                <a:gd name="connsiteX6" fmla="*/ 0 w 1663960"/>
                <a:gd name="connsiteY6" fmla="*/ 107611 h 266361"/>
                <a:gd name="connsiteX0" fmla="*/ 97627 w 1698519"/>
                <a:gd name="connsiteY0" fmla="*/ 266361 h 266361"/>
                <a:gd name="connsiteX1" fmla="*/ 498063 w 1698519"/>
                <a:gd name="connsiteY1" fmla="*/ 199944 h 266361"/>
                <a:gd name="connsiteX2" fmla="*/ 1698519 w 1698519"/>
                <a:gd name="connsiteY2" fmla="*/ 177915 h 266361"/>
                <a:gd name="connsiteX3" fmla="*/ 1696142 w 1698519"/>
                <a:gd name="connsiteY3" fmla="*/ 1778 h 266361"/>
                <a:gd name="connsiteX4" fmla="*/ 522903 w 1698519"/>
                <a:gd name="connsiteY4" fmla="*/ 17653 h 266361"/>
                <a:gd name="connsiteX5" fmla="*/ 182726 w 1698519"/>
                <a:gd name="connsiteY5" fmla="*/ 75861 h 266361"/>
                <a:gd name="connsiteX6" fmla="*/ 0 w 1698519"/>
                <a:gd name="connsiteY6" fmla="*/ 130531 h 266361"/>
                <a:gd name="connsiteX0" fmla="*/ 166744 w 1767636"/>
                <a:gd name="connsiteY0" fmla="*/ 266361 h 266361"/>
                <a:gd name="connsiteX1" fmla="*/ 567180 w 1767636"/>
                <a:gd name="connsiteY1" fmla="*/ 199944 h 266361"/>
                <a:gd name="connsiteX2" fmla="*/ 1767636 w 1767636"/>
                <a:gd name="connsiteY2" fmla="*/ 177915 h 266361"/>
                <a:gd name="connsiteX3" fmla="*/ 1765259 w 1767636"/>
                <a:gd name="connsiteY3" fmla="*/ 1778 h 266361"/>
                <a:gd name="connsiteX4" fmla="*/ 592020 w 1767636"/>
                <a:gd name="connsiteY4" fmla="*/ 17653 h 266361"/>
                <a:gd name="connsiteX5" fmla="*/ 251843 w 1767636"/>
                <a:gd name="connsiteY5" fmla="*/ 75861 h 266361"/>
                <a:gd name="connsiteX6" fmla="*/ 0 w 1767636"/>
                <a:gd name="connsiteY6" fmla="*/ 145810 h 266361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51843 w 1767636"/>
                <a:gd name="connsiteY5" fmla="*/ 74083 h 264583"/>
                <a:gd name="connsiteX6" fmla="*/ 0 w 1767636"/>
                <a:gd name="connsiteY6" fmla="*/ 144032 h 264583"/>
                <a:gd name="connsiteX0" fmla="*/ 166744 w 1767636"/>
                <a:gd name="connsiteY0" fmla="*/ 264583 h 264583"/>
                <a:gd name="connsiteX1" fmla="*/ 567180 w 1767636"/>
                <a:gd name="connsiteY1" fmla="*/ 198166 h 264583"/>
                <a:gd name="connsiteX2" fmla="*/ 1767636 w 1767636"/>
                <a:gd name="connsiteY2" fmla="*/ 176137 h 264583"/>
                <a:gd name="connsiteX3" fmla="*/ 1765259 w 1767636"/>
                <a:gd name="connsiteY3" fmla="*/ 0 h 264583"/>
                <a:gd name="connsiteX4" fmla="*/ 592020 w 1767636"/>
                <a:gd name="connsiteY4" fmla="*/ 15875 h 264583"/>
                <a:gd name="connsiteX5" fmla="*/ 230244 w 1767636"/>
                <a:gd name="connsiteY5" fmla="*/ 43522 h 264583"/>
                <a:gd name="connsiteX6" fmla="*/ 0 w 1767636"/>
                <a:gd name="connsiteY6" fmla="*/ 144032 h 264583"/>
                <a:gd name="connsiteX0" fmla="*/ 274740 w 1875632"/>
                <a:gd name="connsiteY0" fmla="*/ 264583 h 264583"/>
                <a:gd name="connsiteX1" fmla="*/ 675176 w 1875632"/>
                <a:gd name="connsiteY1" fmla="*/ 198166 h 264583"/>
                <a:gd name="connsiteX2" fmla="*/ 1875632 w 1875632"/>
                <a:gd name="connsiteY2" fmla="*/ 176137 h 264583"/>
                <a:gd name="connsiteX3" fmla="*/ 1873255 w 1875632"/>
                <a:gd name="connsiteY3" fmla="*/ 0 h 264583"/>
                <a:gd name="connsiteX4" fmla="*/ 700016 w 1875632"/>
                <a:gd name="connsiteY4" fmla="*/ 15875 h 264583"/>
                <a:gd name="connsiteX5" fmla="*/ 338240 w 1875632"/>
                <a:gd name="connsiteY5" fmla="*/ 43522 h 264583"/>
                <a:gd name="connsiteX6" fmla="*/ 0 w 1875632"/>
                <a:gd name="connsiteY6" fmla="*/ 67632 h 26458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38240 w 1875632"/>
                <a:gd name="connsiteY5" fmla="*/ 4352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03681 w 1875632"/>
                <a:gd name="connsiteY5" fmla="*/ 54982 h 237843"/>
                <a:gd name="connsiteX6" fmla="*/ 0 w 1875632"/>
                <a:gd name="connsiteY6" fmla="*/ 67632 h 237843"/>
                <a:gd name="connsiteX0" fmla="*/ 41469 w 1875632"/>
                <a:gd name="connsiteY0" fmla="*/ 237843 h 237843"/>
                <a:gd name="connsiteX1" fmla="*/ 675176 w 1875632"/>
                <a:gd name="connsiteY1" fmla="*/ 198166 h 237843"/>
                <a:gd name="connsiteX2" fmla="*/ 1875632 w 1875632"/>
                <a:gd name="connsiteY2" fmla="*/ 176137 h 237843"/>
                <a:gd name="connsiteX3" fmla="*/ 1873255 w 1875632"/>
                <a:gd name="connsiteY3" fmla="*/ 0 h 237843"/>
                <a:gd name="connsiteX4" fmla="*/ 700016 w 1875632"/>
                <a:gd name="connsiteY4" fmla="*/ 15875 h 237843"/>
                <a:gd name="connsiteX5" fmla="*/ 342559 w 1875632"/>
                <a:gd name="connsiteY5" fmla="*/ 35882 h 237843"/>
                <a:gd name="connsiteX6" fmla="*/ 0 w 1875632"/>
                <a:gd name="connsiteY6" fmla="*/ 67632 h 237843"/>
                <a:gd name="connsiteX0" fmla="*/ 76027 w 1910190"/>
                <a:gd name="connsiteY0" fmla="*/ 237843 h 237843"/>
                <a:gd name="connsiteX1" fmla="*/ 709734 w 1910190"/>
                <a:gd name="connsiteY1" fmla="*/ 198166 h 237843"/>
                <a:gd name="connsiteX2" fmla="*/ 1910190 w 1910190"/>
                <a:gd name="connsiteY2" fmla="*/ 176137 h 237843"/>
                <a:gd name="connsiteX3" fmla="*/ 1907813 w 1910190"/>
                <a:gd name="connsiteY3" fmla="*/ 0 h 237843"/>
                <a:gd name="connsiteX4" fmla="*/ 734574 w 1910190"/>
                <a:gd name="connsiteY4" fmla="*/ 15875 h 237843"/>
                <a:gd name="connsiteX5" fmla="*/ 377117 w 1910190"/>
                <a:gd name="connsiteY5" fmla="*/ 35882 h 237843"/>
                <a:gd name="connsiteX6" fmla="*/ 0 w 1910190"/>
                <a:gd name="connsiteY6" fmla="*/ 87128 h 237843"/>
                <a:gd name="connsiteX0" fmla="*/ 106266 w 1940429"/>
                <a:gd name="connsiteY0" fmla="*/ 237843 h 237843"/>
                <a:gd name="connsiteX1" fmla="*/ 739973 w 1940429"/>
                <a:gd name="connsiteY1" fmla="*/ 198166 h 237843"/>
                <a:gd name="connsiteX2" fmla="*/ 1940429 w 1940429"/>
                <a:gd name="connsiteY2" fmla="*/ 176137 h 237843"/>
                <a:gd name="connsiteX3" fmla="*/ 1938052 w 1940429"/>
                <a:gd name="connsiteY3" fmla="*/ 0 h 237843"/>
                <a:gd name="connsiteX4" fmla="*/ 764813 w 1940429"/>
                <a:gd name="connsiteY4" fmla="*/ 15875 h 237843"/>
                <a:gd name="connsiteX5" fmla="*/ 407356 w 1940429"/>
                <a:gd name="connsiteY5" fmla="*/ 35882 h 237843"/>
                <a:gd name="connsiteX6" fmla="*/ 0 w 1940429"/>
                <a:gd name="connsiteY6" fmla="*/ 87128 h 237843"/>
                <a:gd name="connsiteX0" fmla="*/ 81013 w 1915176"/>
                <a:gd name="connsiteY0" fmla="*/ 237843 h 237843"/>
                <a:gd name="connsiteX1" fmla="*/ 714720 w 1915176"/>
                <a:gd name="connsiteY1" fmla="*/ 198166 h 237843"/>
                <a:gd name="connsiteX2" fmla="*/ 1915176 w 1915176"/>
                <a:gd name="connsiteY2" fmla="*/ 176137 h 237843"/>
                <a:gd name="connsiteX3" fmla="*/ 1912799 w 1915176"/>
                <a:gd name="connsiteY3" fmla="*/ 0 h 237843"/>
                <a:gd name="connsiteX4" fmla="*/ 739560 w 1915176"/>
                <a:gd name="connsiteY4" fmla="*/ 15875 h 237843"/>
                <a:gd name="connsiteX5" fmla="*/ 382103 w 1915176"/>
                <a:gd name="connsiteY5" fmla="*/ 35882 h 237843"/>
                <a:gd name="connsiteX6" fmla="*/ 0 w 1915176"/>
                <a:gd name="connsiteY6" fmla="*/ 71533 h 237843"/>
                <a:gd name="connsiteX0" fmla="*/ 81013 w 1915176"/>
                <a:gd name="connsiteY0" fmla="*/ 237843 h 237843"/>
                <a:gd name="connsiteX1" fmla="*/ 714720 w 1915176"/>
                <a:gd name="connsiteY1" fmla="*/ 198166 h 237843"/>
                <a:gd name="connsiteX2" fmla="*/ 1915176 w 1915176"/>
                <a:gd name="connsiteY2" fmla="*/ 176137 h 237843"/>
                <a:gd name="connsiteX3" fmla="*/ 1912799 w 1915176"/>
                <a:gd name="connsiteY3" fmla="*/ 0 h 237843"/>
                <a:gd name="connsiteX4" fmla="*/ 739560 w 1915176"/>
                <a:gd name="connsiteY4" fmla="*/ 15875 h 237843"/>
                <a:gd name="connsiteX5" fmla="*/ 0 w 1915176"/>
                <a:gd name="connsiteY5" fmla="*/ 71533 h 237843"/>
                <a:gd name="connsiteX0" fmla="*/ 75963 w 1910126"/>
                <a:gd name="connsiteY0" fmla="*/ 237843 h 237843"/>
                <a:gd name="connsiteX1" fmla="*/ 709670 w 1910126"/>
                <a:gd name="connsiteY1" fmla="*/ 198166 h 237843"/>
                <a:gd name="connsiteX2" fmla="*/ 1910126 w 1910126"/>
                <a:gd name="connsiteY2" fmla="*/ 176137 h 237843"/>
                <a:gd name="connsiteX3" fmla="*/ 1907749 w 1910126"/>
                <a:gd name="connsiteY3" fmla="*/ 0 h 237843"/>
                <a:gd name="connsiteX4" fmla="*/ 734510 w 1910126"/>
                <a:gd name="connsiteY4" fmla="*/ 15875 h 237843"/>
                <a:gd name="connsiteX5" fmla="*/ 0 w 1910126"/>
                <a:gd name="connsiteY5" fmla="*/ 55936 h 237843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34510 w 1910126"/>
                <a:gd name="connsiteY4" fmla="*/ 15875 h 206650"/>
                <a:gd name="connsiteX5" fmla="*/ 0 w 1910126"/>
                <a:gd name="connsiteY5" fmla="*/ 55936 h 206650"/>
                <a:gd name="connsiteX0" fmla="*/ 77179 w 1946697"/>
                <a:gd name="connsiteY0" fmla="*/ 206650 h 219128"/>
                <a:gd name="connsiteX1" fmla="*/ 41153 w 1946697"/>
                <a:gd name="connsiteY1" fmla="*/ 219030 h 219128"/>
                <a:gd name="connsiteX2" fmla="*/ 746241 w 1946697"/>
                <a:gd name="connsiteY2" fmla="*/ 198166 h 219128"/>
                <a:gd name="connsiteX3" fmla="*/ 1946697 w 1946697"/>
                <a:gd name="connsiteY3" fmla="*/ 176137 h 219128"/>
                <a:gd name="connsiteX4" fmla="*/ 1944320 w 1946697"/>
                <a:gd name="connsiteY4" fmla="*/ 0 h 219128"/>
                <a:gd name="connsiteX5" fmla="*/ 771081 w 1946697"/>
                <a:gd name="connsiteY5" fmla="*/ 15875 h 219128"/>
                <a:gd name="connsiteX6" fmla="*/ 36571 w 1946697"/>
                <a:gd name="connsiteY6" fmla="*/ 55936 h 219128"/>
                <a:gd name="connsiteX0" fmla="*/ 77179 w 1946697"/>
                <a:gd name="connsiteY0" fmla="*/ 206650 h 219128"/>
                <a:gd name="connsiteX1" fmla="*/ 41153 w 1946697"/>
                <a:gd name="connsiteY1" fmla="*/ 219030 h 219128"/>
                <a:gd name="connsiteX2" fmla="*/ 746241 w 1946697"/>
                <a:gd name="connsiteY2" fmla="*/ 198166 h 219128"/>
                <a:gd name="connsiteX3" fmla="*/ 1946697 w 1946697"/>
                <a:gd name="connsiteY3" fmla="*/ 176137 h 219128"/>
                <a:gd name="connsiteX4" fmla="*/ 1944320 w 1946697"/>
                <a:gd name="connsiteY4" fmla="*/ 0 h 219128"/>
                <a:gd name="connsiteX5" fmla="*/ 771081 w 1946697"/>
                <a:gd name="connsiteY5" fmla="*/ 15875 h 219128"/>
                <a:gd name="connsiteX6" fmla="*/ 36571 w 1946697"/>
                <a:gd name="connsiteY6" fmla="*/ 55936 h 219128"/>
                <a:gd name="connsiteX0" fmla="*/ 90339 w 1959857"/>
                <a:gd name="connsiteY0" fmla="*/ 206650 h 219030"/>
                <a:gd name="connsiteX1" fmla="*/ 54313 w 1959857"/>
                <a:gd name="connsiteY1" fmla="*/ 219030 h 219030"/>
                <a:gd name="connsiteX2" fmla="*/ 759401 w 1959857"/>
                <a:gd name="connsiteY2" fmla="*/ 198166 h 219030"/>
                <a:gd name="connsiteX3" fmla="*/ 1959857 w 1959857"/>
                <a:gd name="connsiteY3" fmla="*/ 176137 h 219030"/>
                <a:gd name="connsiteX4" fmla="*/ 1957480 w 1959857"/>
                <a:gd name="connsiteY4" fmla="*/ 0 h 219030"/>
                <a:gd name="connsiteX5" fmla="*/ 784241 w 1959857"/>
                <a:gd name="connsiteY5" fmla="*/ 15875 h 219030"/>
                <a:gd name="connsiteX6" fmla="*/ 49731 w 1959857"/>
                <a:gd name="connsiteY6" fmla="*/ 55936 h 219030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34510 w 1910126"/>
                <a:gd name="connsiteY4" fmla="*/ 15875 h 206650"/>
                <a:gd name="connsiteX5" fmla="*/ 0 w 1910126"/>
                <a:gd name="connsiteY5" fmla="*/ 55936 h 206650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34510 w 1910126"/>
                <a:gd name="connsiteY4" fmla="*/ 31472 h 206650"/>
                <a:gd name="connsiteX5" fmla="*/ 0 w 1910126"/>
                <a:gd name="connsiteY5" fmla="*/ 55936 h 206650"/>
                <a:gd name="connsiteX0" fmla="*/ 40608 w 1910126"/>
                <a:gd name="connsiteY0" fmla="*/ 206650 h 206650"/>
                <a:gd name="connsiteX1" fmla="*/ 709670 w 1910126"/>
                <a:gd name="connsiteY1" fmla="*/ 198166 h 206650"/>
                <a:gd name="connsiteX2" fmla="*/ 1910126 w 1910126"/>
                <a:gd name="connsiteY2" fmla="*/ 176137 h 206650"/>
                <a:gd name="connsiteX3" fmla="*/ 1907749 w 1910126"/>
                <a:gd name="connsiteY3" fmla="*/ 0 h 206650"/>
                <a:gd name="connsiteX4" fmla="*/ 729461 w 1910126"/>
                <a:gd name="connsiteY4" fmla="*/ 31472 h 206650"/>
                <a:gd name="connsiteX5" fmla="*/ 0 w 1910126"/>
                <a:gd name="connsiteY5" fmla="*/ 55936 h 206650"/>
                <a:gd name="connsiteX0" fmla="*/ 40608 w 1913150"/>
                <a:gd name="connsiteY0" fmla="*/ 191054 h 191054"/>
                <a:gd name="connsiteX1" fmla="*/ 709670 w 1913150"/>
                <a:gd name="connsiteY1" fmla="*/ 182570 h 191054"/>
                <a:gd name="connsiteX2" fmla="*/ 1910126 w 1913150"/>
                <a:gd name="connsiteY2" fmla="*/ 160541 h 191054"/>
                <a:gd name="connsiteX3" fmla="*/ 1913056 w 1913150"/>
                <a:gd name="connsiteY3" fmla="*/ 0 h 191054"/>
                <a:gd name="connsiteX4" fmla="*/ 729461 w 1913150"/>
                <a:gd name="connsiteY4" fmla="*/ 15876 h 191054"/>
                <a:gd name="connsiteX5" fmla="*/ 0 w 1913150"/>
                <a:gd name="connsiteY5" fmla="*/ 40340 h 191054"/>
                <a:gd name="connsiteX0" fmla="*/ 40608 w 1931355"/>
                <a:gd name="connsiteY0" fmla="*/ 191054 h 191054"/>
                <a:gd name="connsiteX1" fmla="*/ 709670 w 1931355"/>
                <a:gd name="connsiteY1" fmla="*/ 182570 h 191054"/>
                <a:gd name="connsiteX2" fmla="*/ 1931355 w 1931355"/>
                <a:gd name="connsiteY2" fmla="*/ 168339 h 191054"/>
                <a:gd name="connsiteX3" fmla="*/ 1913056 w 1931355"/>
                <a:gd name="connsiteY3" fmla="*/ 0 h 191054"/>
                <a:gd name="connsiteX4" fmla="*/ 729461 w 1931355"/>
                <a:gd name="connsiteY4" fmla="*/ 15876 h 191054"/>
                <a:gd name="connsiteX5" fmla="*/ 0 w 1931355"/>
                <a:gd name="connsiteY5" fmla="*/ 40340 h 191054"/>
                <a:gd name="connsiteX0" fmla="*/ 40608 w 1963199"/>
                <a:gd name="connsiteY0" fmla="*/ 191054 h 191054"/>
                <a:gd name="connsiteX1" fmla="*/ 709670 w 1963199"/>
                <a:gd name="connsiteY1" fmla="*/ 182570 h 191054"/>
                <a:gd name="connsiteX2" fmla="*/ 1963199 w 1963199"/>
                <a:gd name="connsiteY2" fmla="*/ 180036 h 191054"/>
                <a:gd name="connsiteX3" fmla="*/ 1913056 w 1963199"/>
                <a:gd name="connsiteY3" fmla="*/ 0 h 191054"/>
                <a:gd name="connsiteX4" fmla="*/ 729461 w 1963199"/>
                <a:gd name="connsiteY4" fmla="*/ 15876 h 191054"/>
                <a:gd name="connsiteX5" fmla="*/ 0 w 1963199"/>
                <a:gd name="connsiteY5" fmla="*/ 40340 h 191054"/>
                <a:gd name="connsiteX0" fmla="*/ 40608 w 1913101"/>
                <a:gd name="connsiteY0" fmla="*/ 191054 h 191054"/>
                <a:gd name="connsiteX1" fmla="*/ 709670 w 1913101"/>
                <a:gd name="connsiteY1" fmla="*/ 182570 h 191054"/>
                <a:gd name="connsiteX2" fmla="*/ 1904819 w 1913101"/>
                <a:gd name="connsiteY2" fmla="*/ 176137 h 191054"/>
                <a:gd name="connsiteX3" fmla="*/ 1913056 w 1913101"/>
                <a:gd name="connsiteY3" fmla="*/ 0 h 191054"/>
                <a:gd name="connsiteX4" fmla="*/ 729461 w 1913101"/>
                <a:gd name="connsiteY4" fmla="*/ 15876 h 191054"/>
                <a:gd name="connsiteX5" fmla="*/ 0 w 1913101"/>
                <a:gd name="connsiteY5" fmla="*/ 40340 h 191054"/>
                <a:gd name="connsiteX0" fmla="*/ 40608 w 1936663"/>
                <a:gd name="connsiteY0" fmla="*/ 191054 h 191054"/>
                <a:gd name="connsiteX1" fmla="*/ 709670 w 1936663"/>
                <a:gd name="connsiteY1" fmla="*/ 182570 h 191054"/>
                <a:gd name="connsiteX2" fmla="*/ 1936663 w 1936663"/>
                <a:gd name="connsiteY2" fmla="*/ 183935 h 191054"/>
                <a:gd name="connsiteX3" fmla="*/ 1913056 w 1936663"/>
                <a:gd name="connsiteY3" fmla="*/ 0 h 191054"/>
                <a:gd name="connsiteX4" fmla="*/ 729461 w 1936663"/>
                <a:gd name="connsiteY4" fmla="*/ 15876 h 191054"/>
                <a:gd name="connsiteX5" fmla="*/ 0 w 1936663"/>
                <a:gd name="connsiteY5" fmla="*/ 40340 h 191054"/>
                <a:gd name="connsiteX0" fmla="*/ 40608 w 1936663"/>
                <a:gd name="connsiteY0" fmla="*/ 179357 h 179357"/>
                <a:gd name="connsiteX1" fmla="*/ 709670 w 1936663"/>
                <a:gd name="connsiteY1" fmla="*/ 170873 h 179357"/>
                <a:gd name="connsiteX2" fmla="*/ 1936663 w 1936663"/>
                <a:gd name="connsiteY2" fmla="*/ 172238 h 179357"/>
                <a:gd name="connsiteX3" fmla="*/ 1934284 w 1936663"/>
                <a:gd name="connsiteY3" fmla="*/ 0 h 179357"/>
                <a:gd name="connsiteX4" fmla="*/ 729461 w 1936663"/>
                <a:gd name="connsiteY4" fmla="*/ 4179 h 179357"/>
                <a:gd name="connsiteX5" fmla="*/ 0 w 1936663"/>
                <a:gd name="connsiteY5" fmla="*/ 28643 h 17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6663" h="179357">
                  <a:moveTo>
                    <a:pt x="40608" y="179357"/>
                  </a:moveTo>
                  <a:lnTo>
                    <a:pt x="709670" y="170873"/>
                  </a:lnTo>
                  <a:lnTo>
                    <a:pt x="1936663" y="172238"/>
                  </a:lnTo>
                  <a:cubicBezTo>
                    <a:pt x="1935871" y="104886"/>
                    <a:pt x="1935076" y="67352"/>
                    <a:pt x="1934284" y="0"/>
                  </a:cubicBezTo>
                  <a:lnTo>
                    <a:pt x="729461" y="4179"/>
                  </a:lnTo>
                  <a:cubicBezTo>
                    <a:pt x="407080" y="8953"/>
                    <a:pt x="154075" y="17048"/>
                    <a:pt x="0" y="28643"/>
                  </a:cubicBezTo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/>
          <p:cNvCxnSpPr/>
          <p:nvPr/>
        </p:nvCxnSpPr>
        <p:spPr>
          <a:xfrm>
            <a:off x="2442808" y="2095276"/>
            <a:ext cx="0" cy="2654366"/>
          </a:xfrm>
          <a:prstGeom prst="line">
            <a:avLst/>
          </a:prstGeom>
          <a:ln w="12700" cmpd="sng"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972308" y="2056049"/>
            <a:ext cx="0" cy="2654366"/>
          </a:xfrm>
          <a:prstGeom prst="line">
            <a:avLst/>
          </a:prstGeom>
          <a:ln w="1270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896690" y="2076682"/>
            <a:ext cx="0" cy="2654366"/>
          </a:xfrm>
          <a:prstGeom prst="line">
            <a:avLst/>
          </a:prstGeom>
          <a:ln w="1270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652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Conversion to single modes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7037" y="4824433"/>
            <a:ext cx="223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thick waveguide</a:t>
            </a:r>
          </a:p>
          <a:p>
            <a:r>
              <a:rPr lang="en-US" dirty="0"/>
              <a:t>s</a:t>
            </a:r>
            <a:r>
              <a:rPr lang="en-US" dirty="0" smtClean="0"/>
              <a:t>upporting </a:t>
            </a:r>
            <a:r>
              <a:rPr lang="en-US" i="1" dirty="0" smtClean="0"/>
              <a:t>N</a:t>
            </a:r>
            <a:r>
              <a:rPr lang="en-US" dirty="0" smtClean="0"/>
              <a:t> modes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41068" y="4786480"/>
            <a:ext cx="26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 </a:t>
            </a:r>
            <a:r>
              <a:rPr lang="en-US" dirty="0" smtClean="0"/>
              <a:t>thin waveguides, each supporting 1 mode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24406" y="4807858"/>
            <a:ext cx="148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zone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4031" y="1466467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with high refractive index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55330" y="1835799"/>
            <a:ext cx="529211" cy="132390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5849" y="1417638"/>
            <a:ext cx="346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Substrate with low refractive index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050174" y="1786970"/>
            <a:ext cx="272166" cy="5714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23027" y="5933167"/>
            <a:ext cx="787395" cy="369332"/>
          </a:xfrm>
          <a:prstGeom prst="rect">
            <a:avLst/>
          </a:prstGeom>
          <a:noFill/>
          <a:ln>
            <a:solidFill>
              <a:srgbClr val="2C7C9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MMW</a:t>
            </a:r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3674875" y="5500110"/>
            <a:ext cx="377357" cy="433057"/>
          </a:xfrm>
          <a:prstGeom prst="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24793" y="5919269"/>
            <a:ext cx="697627" cy="369332"/>
          </a:xfrm>
          <a:prstGeom prst="rect">
            <a:avLst/>
          </a:prstGeom>
          <a:noFill/>
          <a:ln>
            <a:solidFill>
              <a:srgbClr val="2C7C9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MW</a:t>
            </a:r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776641" y="5486212"/>
            <a:ext cx="377357" cy="433057"/>
          </a:xfrm>
          <a:prstGeom prst="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4694332" y="2095276"/>
            <a:ext cx="0" cy="2654366"/>
          </a:xfrm>
          <a:prstGeom prst="line">
            <a:avLst/>
          </a:prstGeom>
          <a:ln w="1270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460489" y="5933167"/>
            <a:ext cx="646331" cy="369332"/>
          </a:xfrm>
          <a:prstGeom prst="rect">
            <a:avLst/>
          </a:prstGeom>
          <a:noFill/>
          <a:ln>
            <a:solidFill>
              <a:srgbClr val="2C7C9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MW</a:t>
            </a:r>
            <a:endParaRPr lang="en-US" dirty="0"/>
          </a:p>
        </p:txBody>
      </p:sp>
      <p:sp>
        <p:nvSpPr>
          <p:cNvPr id="66" name="Up Arrow 65"/>
          <p:cNvSpPr/>
          <p:nvPr/>
        </p:nvSpPr>
        <p:spPr>
          <a:xfrm>
            <a:off x="4612337" y="5500110"/>
            <a:ext cx="377357" cy="433057"/>
          </a:xfrm>
          <a:prstGeom prst="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3084541" y="1835799"/>
            <a:ext cx="1144795" cy="92143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6007" y="5680295"/>
            <a:ext cx="2266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Leon-</a:t>
            </a:r>
            <a:r>
              <a:rPr lang="en-US" dirty="0" err="1" smtClean="0"/>
              <a:t>Saval</a:t>
            </a:r>
            <a:r>
              <a:rPr lang="en-US" dirty="0" smtClean="0"/>
              <a:t>, Bland-Hawthorn, </a:t>
            </a:r>
            <a:r>
              <a:rPr lang="en-US" dirty="0" err="1" smtClean="0"/>
              <a:t>Czetovic</a:t>
            </a:r>
            <a:r>
              <a:rPr lang="en-US" dirty="0" smtClean="0"/>
              <a:t>, Lawrence, Haynes  et al.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7755" y="3051068"/>
            <a:ext cx="12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Multimode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01006" y="3136156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single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2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MMW</a:t>
            </a:r>
            <a:endParaRPr lang="en-US" dirty="0"/>
          </a:p>
        </p:txBody>
      </p:sp>
      <p:pic>
        <p:nvPicPr>
          <p:cNvPr id="7" name="Picture 6" descr="pl-mm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35" y="1264638"/>
            <a:ext cx="3355022" cy="519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072" y="2332272"/>
            <a:ext cx="23950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Using slab </a:t>
            </a:r>
            <a:r>
              <a:rPr lang="en-US" sz="2400" dirty="0" smtClean="0"/>
              <a:t>model:</a:t>
            </a:r>
          </a:p>
          <a:p>
            <a:r>
              <a:rPr lang="en-US" sz="2400" dirty="0" err="1" smtClean="0"/>
              <a:t>Colours</a:t>
            </a:r>
            <a:r>
              <a:rPr lang="en-US" sz="2400" dirty="0" smtClean="0"/>
              <a:t> indicate</a:t>
            </a:r>
          </a:p>
          <a:p>
            <a:r>
              <a:rPr lang="en-US" sz="2400" dirty="0" smtClean="0"/>
              <a:t>Different modes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058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IMW</a:t>
            </a:r>
            <a:endParaRPr lang="en-US" dirty="0"/>
          </a:p>
        </p:txBody>
      </p:sp>
      <p:pic>
        <p:nvPicPr>
          <p:cNvPr id="3" name="Picture 2" descr="pl-im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4" b="22423"/>
          <a:stretch/>
        </p:blipFill>
        <p:spPr>
          <a:xfrm>
            <a:off x="2338343" y="1156729"/>
            <a:ext cx="4732268" cy="5466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560" y="1115090"/>
            <a:ext cx="1397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Same scale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18977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22351</TotalTime>
  <Words>1526</Words>
  <Application>Microsoft Macintosh PowerPoint</Application>
  <PresentationFormat>On-screen Show (4:3)</PresentationFormat>
  <Paragraphs>315</Paragraphs>
  <Slides>32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2_Office Theme</vt:lpstr>
      <vt:lpstr>Equation</vt:lpstr>
      <vt:lpstr>Photonic reformatting:  Astrophotonic spectroscopy and Adaptive Optics</vt:lpstr>
      <vt:lpstr>Why Florence?</vt:lpstr>
      <vt:lpstr>Contents of this talk</vt:lpstr>
      <vt:lpstr>FRD and thermodynamics</vt:lpstr>
      <vt:lpstr>Integrated Photonic spectroscopy</vt:lpstr>
      <vt:lpstr>Integrated Photonic Spectrograph</vt:lpstr>
      <vt:lpstr>Conversion to single modes</vt:lpstr>
      <vt:lpstr>Electric field MMW</vt:lpstr>
      <vt:lpstr>Electric field IMW</vt:lpstr>
      <vt:lpstr>Electric field SMW</vt:lpstr>
      <vt:lpstr>Modal evolution</vt:lpstr>
      <vt:lpstr>Wave model</vt:lpstr>
      <vt:lpstr>More realistic case (2D)</vt:lpstr>
      <vt:lpstr>Other ways</vt:lpstr>
      <vt:lpstr>Fractional energy vs mode count </vt:lpstr>
      <vt:lpstr>No free lunch</vt:lpstr>
      <vt:lpstr>No free lunch 1</vt:lpstr>
      <vt:lpstr>Image slicing: optimised spectroscopy</vt:lpstr>
      <vt:lpstr>Image slicing/dicing technology</vt:lpstr>
      <vt:lpstr>Image slicing: reduce disperser size</vt:lpstr>
      <vt:lpstr>Reformatting slit (dicing)</vt:lpstr>
      <vt:lpstr>No free lunch 2</vt:lpstr>
      <vt:lpstr>PowerPoint Presentation</vt:lpstr>
      <vt:lpstr>Calculation of IPS sizes</vt:lpstr>
      <vt:lpstr>Reducing the number of modes</vt:lpstr>
      <vt:lpstr>Reduced-mode applications</vt:lpstr>
      <vt:lpstr>Adaptive Optics: Canary</vt:lpstr>
      <vt:lpstr>Photonic reformatter tests with Canary</vt:lpstr>
      <vt:lpstr>Waveguide reformatter as AO WFS?</vt:lpstr>
      <vt:lpstr>Defeat modal noise?</vt:lpstr>
      <vt:lpstr>Modal noise: visibility model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Allington-Smith</dc:creator>
  <cp:lastModifiedBy>Jeremy Allington-Smith</cp:lastModifiedBy>
  <cp:revision>422</cp:revision>
  <dcterms:created xsi:type="dcterms:W3CDTF">2014-11-03T11:14:00Z</dcterms:created>
  <dcterms:modified xsi:type="dcterms:W3CDTF">2014-11-06T11:21:40Z</dcterms:modified>
</cp:coreProperties>
</file>