
<file path=[Content_Types].xml><?xml version="1.0" encoding="utf-8"?>
<Types xmlns="http://schemas.openxmlformats.org/package/2006/content-types">
  <Default Extension="png" ContentType="image/png"/>
  <Default Extension="mpg" ContentType="video/mp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99" r:id="rId2"/>
    <p:sldId id="353" r:id="rId3"/>
    <p:sldId id="307" r:id="rId4"/>
    <p:sldId id="351" r:id="rId5"/>
    <p:sldId id="375" r:id="rId6"/>
    <p:sldId id="373" r:id="rId7"/>
    <p:sldId id="362" r:id="rId8"/>
    <p:sldId id="363" r:id="rId9"/>
    <p:sldId id="364" r:id="rId10"/>
    <p:sldId id="361" r:id="rId11"/>
    <p:sldId id="371" r:id="rId12"/>
    <p:sldId id="365" r:id="rId13"/>
    <p:sldId id="366" r:id="rId14"/>
    <p:sldId id="303" r:id="rId15"/>
    <p:sldId id="311" r:id="rId16"/>
    <p:sldId id="302" r:id="rId17"/>
    <p:sldId id="293" r:id="rId18"/>
    <p:sldId id="304" r:id="rId19"/>
    <p:sldId id="305" r:id="rId20"/>
    <p:sldId id="296" r:id="rId21"/>
    <p:sldId id="308" r:id="rId22"/>
    <p:sldId id="297" r:id="rId23"/>
    <p:sldId id="349" r:id="rId24"/>
    <p:sldId id="280" r:id="rId25"/>
    <p:sldId id="283" r:id="rId26"/>
    <p:sldId id="379" r:id="rId27"/>
    <p:sldId id="381" r:id="rId28"/>
    <p:sldId id="380" r:id="rId29"/>
    <p:sldId id="323" r:id="rId30"/>
    <p:sldId id="284" r:id="rId31"/>
    <p:sldId id="325" r:id="rId32"/>
    <p:sldId id="328" r:id="rId33"/>
    <p:sldId id="374" r:id="rId34"/>
    <p:sldId id="265" r:id="rId35"/>
    <p:sldId id="319" r:id="rId36"/>
    <p:sldId id="321" r:id="rId37"/>
    <p:sldId id="376" r:id="rId38"/>
    <p:sldId id="377" r:id="rId39"/>
    <p:sldId id="281" r:id="rId40"/>
    <p:sldId id="276" r:id="rId41"/>
    <p:sldId id="277" r:id="rId42"/>
    <p:sldId id="350" r:id="rId43"/>
    <p:sldId id="313" r:id="rId44"/>
    <p:sldId id="354" r:id="rId45"/>
    <p:sldId id="370" r:id="rId46"/>
    <p:sldId id="367" r:id="rId47"/>
    <p:sldId id="368" r:id="rId48"/>
    <p:sldId id="369" r:id="rId49"/>
    <p:sldId id="315" r:id="rId50"/>
    <p:sldId id="372" r:id="rId51"/>
  </p:sldIdLst>
  <p:sldSz cx="9144000" cy="6858000" type="screen4x3"/>
  <p:notesSz cx="7099300" cy="10234613"/>
  <p:embeddedFontLst>
    <p:embeddedFont>
      <p:font typeface="ＭＳ Ｐゴシック" panose="020B0600070205080204" pitchFamily="34" charset="-128"/>
      <p:regular r:id="rId53"/>
    </p:embeddedFont>
    <p:embeddedFont>
      <p:font typeface="Calibri" panose="020F0502020204030204" pitchFamily="34" charset="0"/>
      <p:regular r:id="rId54"/>
      <p:bold r:id="rId55"/>
      <p:italic r:id="rId56"/>
      <p:boldItalic r:id="rId57"/>
    </p:embeddedFont>
    <p:embeddedFont>
      <p:font typeface="Times" panose="02020603050405020304" pitchFamily="18" charset="0"/>
      <p:regular r:id="rId58"/>
      <p:bold r:id="rId59"/>
      <p:italic r:id="rId60"/>
      <p:boldItalic r:id="rId61"/>
    </p:embeddedFont>
    <p:embeddedFont>
      <p:font typeface="Trebuchet MS" panose="020B0603020202020204" pitchFamily="34" charset="0"/>
      <p:regular r:id="rId62"/>
      <p:bold r:id="rId63"/>
      <p:italic r:id="rId64"/>
      <p:boldItalic r:id="rId65"/>
    </p:embeddedFont>
    <p:embeddedFont>
      <p:font typeface="Cambria Math" panose="02040503050406030204" pitchFamily="18" charset="0"/>
      <p:regular r:id="rId66"/>
    </p:embeddedFont>
  </p:embeddedFontLst>
  <p:defaultTextStyle>
    <a:defPPr>
      <a:defRPr lang="en-US"/>
    </a:defPPr>
    <a:lvl1pPr marL="0" algn="l" defTabSz="829544" rtl="0" eaLnBrk="1" latinLnBrk="0" hangingPunct="1">
      <a:defRPr sz="1600" kern="1200">
        <a:solidFill>
          <a:schemeClr val="tx1"/>
        </a:solidFill>
        <a:latin typeface="+mn-lt"/>
        <a:ea typeface="+mn-ea"/>
        <a:cs typeface="+mn-cs"/>
      </a:defRPr>
    </a:lvl1pPr>
    <a:lvl2pPr marL="414772" algn="l" defTabSz="829544" rtl="0" eaLnBrk="1" latinLnBrk="0" hangingPunct="1">
      <a:defRPr sz="1600" kern="1200">
        <a:solidFill>
          <a:schemeClr val="tx1"/>
        </a:solidFill>
        <a:latin typeface="+mn-lt"/>
        <a:ea typeface="+mn-ea"/>
        <a:cs typeface="+mn-cs"/>
      </a:defRPr>
    </a:lvl2pPr>
    <a:lvl3pPr marL="829544" algn="l" defTabSz="829544" rtl="0" eaLnBrk="1" latinLnBrk="0" hangingPunct="1">
      <a:defRPr sz="1600" kern="1200">
        <a:solidFill>
          <a:schemeClr val="tx1"/>
        </a:solidFill>
        <a:latin typeface="+mn-lt"/>
        <a:ea typeface="+mn-ea"/>
        <a:cs typeface="+mn-cs"/>
      </a:defRPr>
    </a:lvl3pPr>
    <a:lvl4pPr marL="1244316" algn="l" defTabSz="829544" rtl="0" eaLnBrk="1" latinLnBrk="0" hangingPunct="1">
      <a:defRPr sz="1600" kern="1200">
        <a:solidFill>
          <a:schemeClr val="tx1"/>
        </a:solidFill>
        <a:latin typeface="+mn-lt"/>
        <a:ea typeface="+mn-ea"/>
        <a:cs typeface="+mn-cs"/>
      </a:defRPr>
    </a:lvl4pPr>
    <a:lvl5pPr marL="1659087" algn="l" defTabSz="829544" rtl="0" eaLnBrk="1" latinLnBrk="0" hangingPunct="1">
      <a:defRPr sz="1600" kern="1200">
        <a:solidFill>
          <a:schemeClr val="tx1"/>
        </a:solidFill>
        <a:latin typeface="+mn-lt"/>
        <a:ea typeface="+mn-ea"/>
        <a:cs typeface="+mn-cs"/>
      </a:defRPr>
    </a:lvl5pPr>
    <a:lvl6pPr marL="2073859" algn="l" defTabSz="829544" rtl="0" eaLnBrk="1" latinLnBrk="0" hangingPunct="1">
      <a:defRPr sz="1600" kern="1200">
        <a:solidFill>
          <a:schemeClr val="tx1"/>
        </a:solidFill>
        <a:latin typeface="+mn-lt"/>
        <a:ea typeface="+mn-ea"/>
        <a:cs typeface="+mn-cs"/>
      </a:defRPr>
    </a:lvl6pPr>
    <a:lvl7pPr marL="2488631" algn="l" defTabSz="829544" rtl="0" eaLnBrk="1" latinLnBrk="0" hangingPunct="1">
      <a:defRPr sz="1600" kern="1200">
        <a:solidFill>
          <a:schemeClr val="tx1"/>
        </a:solidFill>
        <a:latin typeface="+mn-lt"/>
        <a:ea typeface="+mn-ea"/>
        <a:cs typeface="+mn-cs"/>
      </a:defRPr>
    </a:lvl7pPr>
    <a:lvl8pPr marL="2903403" algn="l" defTabSz="829544" rtl="0" eaLnBrk="1" latinLnBrk="0" hangingPunct="1">
      <a:defRPr sz="1600" kern="1200">
        <a:solidFill>
          <a:schemeClr val="tx1"/>
        </a:solidFill>
        <a:latin typeface="+mn-lt"/>
        <a:ea typeface="+mn-ea"/>
        <a:cs typeface="+mn-cs"/>
      </a:defRPr>
    </a:lvl8pPr>
    <a:lvl9pPr marL="3318175" algn="l" defTabSz="829544" rtl="0" eaLnBrk="1" latinLnBrk="0" hangingPunct="1">
      <a:defRPr sz="1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9" autoAdjust="0"/>
    <p:restoredTop sz="94316" autoAdjust="0"/>
  </p:normalViewPr>
  <p:slideViewPr>
    <p:cSldViewPr>
      <p:cViewPr varScale="1">
        <p:scale>
          <a:sx n="69" d="100"/>
          <a:sy n="69" d="100"/>
        </p:scale>
        <p:origin x="-1404" y="-108"/>
      </p:cViewPr>
      <p:guideLst>
        <p:guide orient="horz" pos="2160"/>
        <p:guide pos="2880"/>
      </p:guideLst>
    </p:cSldViewPr>
  </p:slideViewPr>
  <p:notesTextViewPr>
    <p:cViewPr>
      <p:scale>
        <a:sx n="1" d="1"/>
        <a:sy n="1" d="1"/>
      </p:scale>
      <p:origin x="0" y="0"/>
    </p:cViewPr>
  </p:notesTextViewPr>
  <p:sorterViewPr>
    <p:cViewPr>
      <p:scale>
        <a:sx n="79" d="100"/>
        <a:sy n="79" d="100"/>
      </p:scale>
      <p:origin x="0" y="62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EB3F64F6-1995-4119-ABE6-DB1F286F2C15}" type="datetimeFigureOut">
              <a:rPr lang="en-GB" smtClean="0"/>
              <a:t>06/11/2014</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C52E7428-4B93-426B-A241-9AED0324ECAD}" type="slidenum">
              <a:rPr lang="en-GB" smtClean="0"/>
              <a:t>‹#›</a:t>
            </a:fld>
            <a:endParaRPr lang="en-GB"/>
          </a:p>
        </p:txBody>
      </p:sp>
    </p:spTree>
    <p:extLst>
      <p:ext uri="{BB962C8B-B14F-4D97-AF65-F5344CB8AC3E}">
        <p14:creationId xmlns:p14="http://schemas.microsoft.com/office/powerpoint/2010/main" val="15197737"/>
      </p:ext>
    </p:extLst>
  </p:cSld>
  <p:clrMap bg1="lt1" tx1="dk1" bg2="lt2" tx2="dk2" accent1="accent1" accent2="accent2" accent3="accent3" accent4="accent4" accent5="accent5" accent6="accent6" hlink="hlink" folHlink="folHlink"/>
  <p:notesStyle>
    <a:lvl1pPr marL="0" algn="l" defTabSz="829544" rtl="0" eaLnBrk="1" latinLnBrk="0" hangingPunct="1">
      <a:defRPr sz="1100" kern="1200">
        <a:solidFill>
          <a:schemeClr val="tx1"/>
        </a:solidFill>
        <a:latin typeface="+mn-lt"/>
        <a:ea typeface="+mn-ea"/>
        <a:cs typeface="+mn-cs"/>
      </a:defRPr>
    </a:lvl1pPr>
    <a:lvl2pPr marL="414772" algn="l" defTabSz="829544" rtl="0" eaLnBrk="1" latinLnBrk="0" hangingPunct="1">
      <a:defRPr sz="1100" kern="1200">
        <a:solidFill>
          <a:schemeClr val="tx1"/>
        </a:solidFill>
        <a:latin typeface="+mn-lt"/>
        <a:ea typeface="+mn-ea"/>
        <a:cs typeface="+mn-cs"/>
      </a:defRPr>
    </a:lvl2pPr>
    <a:lvl3pPr marL="829544" algn="l" defTabSz="829544" rtl="0" eaLnBrk="1" latinLnBrk="0" hangingPunct="1">
      <a:defRPr sz="1100" kern="1200">
        <a:solidFill>
          <a:schemeClr val="tx1"/>
        </a:solidFill>
        <a:latin typeface="+mn-lt"/>
        <a:ea typeface="+mn-ea"/>
        <a:cs typeface="+mn-cs"/>
      </a:defRPr>
    </a:lvl3pPr>
    <a:lvl4pPr marL="1244316" algn="l" defTabSz="829544" rtl="0" eaLnBrk="1" latinLnBrk="0" hangingPunct="1">
      <a:defRPr sz="1100" kern="1200">
        <a:solidFill>
          <a:schemeClr val="tx1"/>
        </a:solidFill>
        <a:latin typeface="+mn-lt"/>
        <a:ea typeface="+mn-ea"/>
        <a:cs typeface="+mn-cs"/>
      </a:defRPr>
    </a:lvl4pPr>
    <a:lvl5pPr marL="1659087" algn="l" defTabSz="829544" rtl="0" eaLnBrk="1" latinLnBrk="0" hangingPunct="1">
      <a:defRPr sz="1100" kern="1200">
        <a:solidFill>
          <a:schemeClr val="tx1"/>
        </a:solidFill>
        <a:latin typeface="+mn-lt"/>
        <a:ea typeface="+mn-ea"/>
        <a:cs typeface="+mn-cs"/>
      </a:defRPr>
    </a:lvl5pPr>
    <a:lvl6pPr marL="2073859" algn="l" defTabSz="829544" rtl="0" eaLnBrk="1" latinLnBrk="0" hangingPunct="1">
      <a:defRPr sz="1100" kern="1200">
        <a:solidFill>
          <a:schemeClr val="tx1"/>
        </a:solidFill>
        <a:latin typeface="+mn-lt"/>
        <a:ea typeface="+mn-ea"/>
        <a:cs typeface="+mn-cs"/>
      </a:defRPr>
    </a:lvl6pPr>
    <a:lvl7pPr marL="2488631" algn="l" defTabSz="829544" rtl="0" eaLnBrk="1" latinLnBrk="0" hangingPunct="1">
      <a:defRPr sz="1100" kern="1200">
        <a:solidFill>
          <a:schemeClr val="tx1"/>
        </a:solidFill>
        <a:latin typeface="+mn-lt"/>
        <a:ea typeface="+mn-ea"/>
        <a:cs typeface="+mn-cs"/>
      </a:defRPr>
    </a:lvl7pPr>
    <a:lvl8pPr marL="2903403" algn="l" defTabSz="829544" rtl="0" eaLnBrk="1" latinLnBrk="0" hangingPunct="1">
      <a:defRPr sz="1100" kern="1200">
        <a:solidFill>
          <a:schemeClr val="tx1"/>
        </a:solidFill>
        <a:latin typeface="+mn-lt"/>
        <a:ea typeface="+mn-ea"/>
        <a:cs typeface="+mn-cs"/>
      </a:defRPr>
    </a:lvl8pPr>
    <a:lvl9pPr marL="3318175" algn="l" defTabSz="82954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m.iopscience.iop.org/0004-637X/780/2/171/article?v_showaffiliations=ye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GB" sz="1300" dirty="0"/>
          </a:p>
        </p:txBody>
      </p:sp>
      <p:sp>
        <p:nvSpPr>
          <p:cNvPr id="4" name="Slide Number Placeholder 3"/>
          <p:cNvSpPr>
            <a:spLocks noGrp="1"/>
          </p:cNvSpPr>
          <p:nvPr>
            <p:ph type="sldNum" sz="quarter" idx="10"/>
          </p:nvPr>
        </p:nvSpPr>
        <p:spPr/>
        <p:txBody>
          <a:bodyPr/>
          <a:lstStyle/>
          <a:p>
            <a:fld id="{C7355E98-399D-49D7-941D-7B94868295E7}" type="slidenum">
              <a:rPr lang="en-GB" smtClean="0"/>
              <a:t>1</a:t>
            </a:fld>
            <a:endParaRPr lang="en-GB"/>
          </a:p>
        </p:txBody>
      </p:sp>
    </p:spTree>
    <p:extLst>
      <p:ext uri="{BB962C8B-B14F-4D97-AF65-F5344CB8AC3E}">
        <p14:creationId xmlns:p14="http://schemas.microsoft.com/office/powerpoint/2010/main" val="70781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GB" dirty="0" smtClean="0"/>
              <a:t>So, key science with E-ELT is not planet search,</a:t>
            </a:r>
            <a:r>
              <a:rPr lang="en-GB" baseline="0" dirty="0" smtClean="0"/>
              <a:t> but characterisation</a:t>
            </a:r>
            <a:endParaRPr lang="en-GB" dirty="0"/>
          </a:p>
        </p:txBody>
      </p:sp>
      <p:sp>
        <p:nvSpPr>
          <p:cNvPr id="4" name="Slide Number Placeholder 3"/>
          <p:cNvSpPr>
            <a:spLocks noGrp="1"/>
          </p:cNvSpPr>
          <p:nvPr>
            <p:ph type="sldNum" sz="quarter" idx="10"/>
          </p:nvPr>
        </p:nvSpPr>
        <p:spPr/>
        <p:txBody>
          <a:bodyPr/>
          <a:lstStyle/>
          <a:p>
            <a:fld id="{C52E7428-4B93-426B-A241-9AED0324ECAD}" type="slidenum">
              <a:rPr lang="en-GB" smtClean="0"/>
              <a:t>15</a:t>
            </a:fld>
            <a:endParaRPr lang="en-GB"/>
          </a:p>
        </p:txBody>
      </p:sp>
    </p:spTree>
    <p:extLst>
      <p:ext uri="{BB962C8B-B14F-4D97-AF65-F5344CB8AC3E}">
        <p14:creationId xmlns:p14="http://schemas.microsoft.com/office/powerpoint/2010/main" val="2009194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355E98-399D-49D7-941D-7B94868295E7}" type="slidenum">
              <a:rPr lang="en-GB" smtClean="0"/>
              <a:t>16</a:t>
            </a:fld>
            <a:endParaRPr lang="en-GB"/>
          </a:p>
        </p:txBody>
      </p:sp>
    </p:spTree>
    <p:extLst>
      <p:ext uri="{BB962C8B-B14F-4D97-AF65-F5344CB8AC3E}">
        <p14:creationId xmlns:p14="http://schemas.microsoft.com/office/powerpoint/2010/main" val="204107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a:xfrm>
            <a:off x="992188" y="768350"/>
            <a:ext cx="5114925" cy="3836988"/>
          </a:xfrm>
          <a:ln/>
        </p:spPr>
      </p:sp>
      <p:sp>
        <p:nvSpPr>
          <p:cNvPr id="74755" name="Notes Placeholder 2"/>
          <p:cNvSpPr>
            <a:spLocks noGrp="1"/>
          </p:cNvSpPr>
          <p:nvPr>
            <p:ph type="body" idx="1"/>
          </p:nvPr>
        </p:nvSpPr>
        <p:spPr>
          <a:noFill/>
          <a:ln/>
        </p:spPr>
        <p:txBody>
          <a:bodyPr/>
          <a:lstStyle/>
          <a:p>
            <a:r>
              <a:rPr lang="en-US" smtClean="0"/>
              <a:t>More about the primary – point out the 3 actuators behind each segment, but also the underlying structure that supports this mirror</a:t>
            </a:r>
          </a:p>
        </p:txBody>
      </p:sp>
      <p:sp>
        <p:nvSpPr>
          <p:cNvPr id="74756" name="Slide Number Placeholder 3"/>
          <p:cNvSpPr>
            <a:spLocks noGrp="1"/>
          </p:cNvSpPr>
          <p:nvPr>
            <p:ph type="sldNum" sz="quarter" idx="5"/>
          </p:nvPr>
        </p:nvSpPr>
        <p:spPr>
          <a:noFill/>
        </p:spPr>
        <p:txBody>
          <a:bodyPr/>
          <a:lstStyle/>
          <a:p>
            <a:fld id="{AD1D4D44-C38F-FB44-AE5E-9F131D828B3C}" type="slidenum">
              <a:rPr lang="en-US" smtClean="0"/>
              <a:pPr/>
              <a:t>17</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GB" sz="1300" dirty="0" err="1"/>
              <a:t>Apodized</a:t>
            </a:r>
            <a:r>
              <a:rPr lang="en-GB" sz="1300" dirty="0"/>
              <a:t> Pupil Complex Mask </a:t>
            </a:r>
            <a:r>
              <a:rPr lang="en-GB" sz="1300" dirty="0" err="1"/>
              <a:t>Lyot</a:t>
            </a:r>
            <a:r>
              <a:rPr lang="en-GB" sz="1300" dirty="0"/>
              <a:t> Coronagraph (APCMLC), relies on a transmission mask to perform the pupil </a:t>
            </a:r>
            <a:r>
              <a:rPr lang="en-GB" sz="1300" dirty="0" err="1"/>
              <a:t>apodization</a:t>
            </a:r>
            <a:r>
              <a:rPr lang="en-GB" sz="1300" dirty="0"/>
              <a:t>, the second concept, called Phase-Induced Amplitude </a:t>
            </a:r>
            <a:r>
              <a:rPr lang="en-GB" sz="1300" dirty="0" err="1"/>
              <a:t>Apodization</a:t>
            </a:r>
            <a:r>
              <a:rPr lang="en-GB" sz="1300" dirty="0"/>
              <a:t> complex mask coronagraph (PIAACMC), uses beam remapping for lossless </a:t>
            </a:r>
            <a:r>
              <a:rPr lang="en-GB" sz="1300" dirty="0" err="1"/>
              <a:t>apodization</a:t>
            </a:r>
            <a:r>
              <a:rPr lang="en-GB" sz="1300" dirty="0"/>
              <a:t>. Both concepts theoretically offer complete </a:t>
            </a:r>
            <a:r>
              <a:rPr lang="en-GB" sz="1300" dirty="0" err="1"/>
              <a:t>coronagraphic</a:t>
            </a:r>
            <a:r>
              <a:rPr lang="en-GB" sz="1300" dirty="0"/>
              <a:t> extinction (infinite contrast) of a point source in monochromatic light, with high throughput and sub-</a:t>
            </a:r>
            <a:r>
              <a:rPr lang="el-GR" sz="1300" dirty="0"/>
              <a:t>λ/</a:t>
            </a:r>
            <a:r>
              <a:rPr lang="en-GB" sz="1300" i="1" dirty="0"/>
              <a:t>D</a:t>
            </a:r>
            <a:r>
              <a:rPr lang="en-GB" sz="1300" dirty="0"/>
              <a:t> inner working angle, regardless of aperture shape.</a:t>
            </a:r>
          </a:p>
          <a:p>
            <a:r>
              <a:rPr lang="en-GB" sz="1300" b="1" dirty="0"/>
              <a:t>High Performance </a:t>
            </a:r>
            <a:r>
              <a:rPr lang="en-GB" sz="1300" b="1" dirty="0" err="1"/>
              <a:t>Lyot</a:t>
            </a:r>
            <a:r>
              <a:rPr lang="en-GB" sz="1300" b="1" dirty="0"/>
              <a:t> and PIAA </a:t>
            </a:r>
            <a:r>
              <a:rPr lang="en-GB" sz="1300" b="1" dirty="0" err="1"/>
              <a:t>Coronagraphy</a:t>
            </a:r>
            <a:r>
              <a:rPr lang="en-GB" sz="1300" b="1" dirty="0"/>
              <a:t> for Arbitrarily Shaped Telescope Apertures</a:t>
            </a:r>
          </a:p>
          <a:p>
            <a:r>
              <a:rPr lang="en-GB" sz="1300" dirty="0"/>
              <a:t>Olivier Guyon</a:t>
            </a:r>
            <a:r>
              <a:rPr lang="en-GB" sz="1300" baseline="30000" dirty="0"/>
              <a:t>1,2</a:t>
            </a:r>
            <a:r>
              <a:rPr lang="en-GB" sz="1300" dirty="0"/>
              <a:t>, Philip M. Hinz</a:t>
            </a:r>
            <a:r>
              <a:rPr lang="en-GB" sz="1300" baseline="30000" dirty="0"/>
              <a:t>1</a:t>
            </a:r>
            <a:r>
              <a:rPr lang="en-GB" sz="1300" dirty="0"/>
              <a:t>, Eric Cady</a:t>
            </a:r>
            <a:r>
              <a:rPr lang="en-GB" sz="1300" baseline="30000" dirty="0"/>
              <a:t>3</a:t>
            </a:r>
            <a:r>
              <a:rPr lang="en-GB" sz="1300" dirty="0"/>
              <a:t>, </a:t>
            </a:r>
            <a:r>
              <a:rPr lang="en-GB" sz="1300" dirty="0" err="1"/>
              <a:t>Ruslan</a:t>
            </a:r>
            <a:r>
              <a:rPr lang="en-GB" sz="1300" dirty="0"/>
              <a:t> Belikov</a:t>
            </a:r>
            <a:r>
              <a:rPr lang="en-GB" sz="1300" baseline="30000" dirty="0"/>
              <a:t>4</a:t>
            </a:r>
            <a:r>
              <a:rPr lang="en-GB" sz="1300" dirty="0"/>
              <a:t>, and Frantz Martinache</a:t>
            </a:r>
            <a:r>
              <a:rPr lang="en-GB" sz="1300" baseline="30000" dirty="0"/>
              <a:t>2</a:t>
            </a:r>
            <a:endParaRPr lang="en-GB" sz="1300" dirty="0"/>
          </a:p>
          <a:p>
            <a:r>
              <a:rPr lang="en-GB" sz="1300" b="1" dirty="0">
                <a:hlinkClick r:id="rId3"/>
              </a:rPr>
              <a:t>Show affiliations</a:t>
            </a:r>
            <a:endParaRPr lang="en-GB" sz="1300" dirty="0"/>
          </a:p>
          <a:p>
            <a:r>
              <a:rPr lang="en-GB" sz="1300" dirty="0"/>
              <a:t>Olivier </a:t>
            </a:r>
            <a:r>
              <a:rPr lang="en-GB" sz="1300" dirty="0" err="1"/>
              <a:t>Guyon</a:t>
            </a:r>
            <a:r>
              <a:rPr lang="en-GB" sz="1300" dirty="0"/>
              <a:t> </a:t>
            </a:r>
            <a:r>
              <a:rPr lang="en-GB" sz="1300" i="1" dirty="0"/>
              <a:t>et al.</a:t>
            </a:r>
            <a:r>
              <a:rPr lang="en-GB" sz="1300" dirty="0"/>
              <a:t> 2014 </a:t>
            </a:r>
            <a:r>
              <a:rPr lang="en-GB" sz="1300" i="1" dirty="0" err="1"/>
              <a:t>ApJ</a:t>
            </a:r>
            <a:r>
              <a:rPr lang="en-GB" sz="1300" dirty="0"/>
              <a:t> </a:t>
            </a:r>
            <a:r>
              <a:rPr lang="en-GB" sz="1300" b="1" dirty="0"/>
              <a:t>780</a:t>
            </a:r>
            <a:r>
              <a:rPr lang="en-GB" sz="1300" dirty="0"/>
              <a:t> 171. doi:10.1088/0004-637X/780/2/171</a:t>
            </a:r>
            <a:br>
              <a:rPr lang="en-GB" sz="1300" dirty="0"/>
            </a:br>
            <a:r>
              <a:rPr lang="en-GB" sz="1300" dirty="0"/>
              <a:t>Received 21 June 2012, accepted for publication 28 May 2013. Published 23 December 2013. </a:t>
            </a:r>
            <a:br>
              <a:rPr lang="en-GB" sz="1300" dirty="0"/>
            </a:br>
            <a:r>
              <a:rPr lang="en-GB" sz="1300" dirty="0"/>
              <a:t>© 2014. The American Astronomical Society. All rights reserved.</a:t>
            </a:r>
          </a:p>
          <a:p>
            <a:endParaRPr lang="en-GB" dirty="0"/>
          </a:p>
        </p:txBody>
      </p:sp>
      <p:sp>
        <p:nvSpPr>
          <p:cNvPr id="4" name="Slide Number Placeholder 3"/>
          <p:cNvSpPr>
            <a:spLocks noGrp="1"/>
          </p:cNvSpPr>
          <p:nvPr>
            <p:ph type="sldNum" sz="quarter" idx="10"/>
          </p:nvPr>
        </p:nvSpPr>
        <p:spPr/>
        <p:txBody>
          <a:bodyPr/>
          <a:lstStyle/>
          <a:p>
            <a:fld id="{C52E7428-4B93-426B-A241-9AED0324ECAD}" type="slidenum">
              <a:rPr lang="en-GB" smtClean="0"/>
              <a:t>19</a:t>
            </a:fld>
            <a:endParaRPr lang="en-GB"/>
          </a:p>
        </p:txBody>
      </p:sp>
    </p:spTree>
    <p:extLst>
      <p:ext uri="{BB962C8B-B14F-4D97-AF65-F5344CB8AC3E}">
        <p14:creationId xmlns:p14="http://schemas.microsoft.com/office/powerpoint/2010/main" val="2070778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992188" y="768350"/>
            <a:ext cx="5114925" cy="3836988"/>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Times New Roman" charset="0"/>
                <a:cs typeface="Arial" charset="0"/>
              </a:defRPr>
            </a:lvl1pPr>
            <a:lvl2pPr marL="41087645" indent="-40592405" eaLnBrk="0" hangingPunct="0">
              <a:spcBef>
                <a:spcPct val="30000"/>
              </a:spcBef>
              <a:defRPr sz="1300">
                <a:solidFill>
                  <a:schemeClr val="tx1"/>
                </a:solidFill>
                <a:latin typeface="Times New Roman" charset="0"/>
                <a:cs typeface="Arial" charset="0"/>
              </a:defRPr>
            </a:lvl2pPr>
            <a:lvl3pPr marL="1238098" indent="-247620" eaLnBrk="0" hangingPunct="0">
              <a:spcBef>
                <a:spcPct val="30000"/>
              </a:spcBef>
              <a:defRPr sz="1300">
                <a:solidFill>
                  <a:schemeClr val="tx1"/>
                </a:solidFill>
                <a:latin typeface="Times New Roman" charset="0"/>
                <a:cs typeface="Arial" charset="0"/>
              </a:defRPr>
            </a:lvl3pPr>
            <a:lvl4pPr marL="1733337" indent="-247620" eaLnBrk="0" hangingPunct="0">
              <a:spcBef>
                <a:spcPct val="30000"/>
              </a:spcBef>
              <a:defRPr sz="1300">
                <a:solidFill>
                  <a:schemeClr val="tx1"/>
                </a:solidFill>
                <a:latin typeface="Times New Roman" charset="0"/>
                <a:cs typeface="Arial" charset="0"/>
              </a:defRPr>
            </a:lvl4pPr>
            <a:lvl5pPr marL="2228576" indent="-247620" eaLnBrk="0" hangingPunct="0">
              <a:spcBef>
                <a:spcPct val="30000"/>
              </a:spcBef>
              <a:defRPr sz="1300">
                <a:solidFill>
                  <a:schemeClr val="tx1"/>
                </a:solidFill>
                <a:latin typeface="Times New Roman" charset="0"/>
                <a:cs typeface="Arial" charset="0"/>
              </a:defRPr>
            </a:lvl5pPr>
            <a:lvl6pPr marL="2723815" indent="-247620" eaLnBrk="0" fontAlgn="base" hangingPunct="0">
              <a:spcBef>
                <a:spcPct val="30000"/>
              </a:spcBef>
              <a:spcAft>
                <a:spcPct val="0"/>
              </a:spcAft>
              <a:defRPr sz="1300">
                <a:solidFill>
                  <a:schemeClr val="tx1"/>
                </a:solidFill>
                <a:latin typeface="Times New Roman" charset="0"/>
                <a:cs typeface="Arial" charset="0"/>
              </a:defRPr>
            </a:lvl6pPr>
            <a:lvl7pPr marL="3219054" indent="-247620" eaLnBrk="0" fontAlgn="base" hangingPunct="0">
              <a:spcBef>
                <a:spcPct val="30000"/>
              </a:spcBef>
              <a:spcAft>
                <a:spcPct val="0"/>
              </a:spcAft>
              <a:defRPr sz="1300">
                <a:solidFill>
                  <a:schemeClr val="tx1"/>
                </a:solidFill>
                <a:latin typeface="Times New Roman" charset="0"/>
                <a:cs typeface="Arial" charset="0"/>
              </a:defRPr>
            </a:lvl7pPr>
            <a:lvl8pPr marL="3714293" indent="-247620" eaLnBrk="0" fontAlgn="base" hangingPunct="0">
              <a:spcBef>
                <a:spcPct val="30000"/>
              </a:spcBef>
              <a:spcAft>
                <a:spcPct val="0"/>
              </a:spcAft>
              <a:defRPr sz="1300">
                <a:solidFill>
                  <a:schemeClr val="tx1"/>
                </a:solidFill>
                <a:latin typeface="Times New Roman" charset="0"/>
                <a:cs typeface="Arial" charset="0"/>
              </a:defRPr>
            </a:lvl8pPr>
            <a:lvl9pPr marL="4209532" indent="-247620" eaLnBrk="0" fontAlgn="base" hangingPunct="0">
              <a:spcBef>
                <a:spcPct val="30000"/>
              </a:spcBef>
              <a:spcAft>
                <a:spcPct val="0"/>
              </a:spcAft>
              <a:defRPr sz="1300">
                <a:solidFill>
                  <a:schemeClr val="tx1"/>
                </a:solidFill>
                <a:latin typeface="Times New Roman" charset="0"/>
                <a:cs typeface="Arial" charset="0"/>
              </a:defRPr>
            </a:lvl9pPr>
          </a:lstStyle>
          <a:p>
            <a:pPr eaLnBrk="1" hangingPunct="1">
              <a:spcBef>
                <a:spcPct val="0"/>
              </a:spcBef>
            </a:pPr>
            <a:fld id="{0FD0162F-D250-4C66-B8AA-4C9A4DB04A97}" type="slidenum">
              <a:rPr lang="en-US" altLang="en-US"/>
              <a:pPr eaLnBrk="1" hangingPunct="1">
                <a:spcBef>
                  <a:spcPct val="0"/>
                </a:spcBef>
              </a:pPr>
              <a:t>20</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p:cNvSpPr>
          <p:nvPr>
            <p:ph type="sldImg"/>
          </p:nvPr>
        </p:nvSpPr>
        <p:spPr>
          <a:xfrm>
            <a:off x="992188" y="768350"/>
            <a:ext cx="5114925" cy="3836988"/>
          </a:xfrm>
          <a:ln/>
        </p:spPr>
      </p:sp>
      <p:sp>
        <p:nvSpPr>
          <p:cNvPr id="118787" name="Notes Placeholder 2"/>
          <p:cNvSpPr>
            <a:spLocks noGrp="1"/>
          </p:cNvSpPr>
          <p:nvPr>
            <p:ph type="body" idx="1"/>
          </p:nvPr>
        </p:nvSpPr>
        <p:spPr>
          <a:noFill/>
          <a:ln/>
        </p:spPr>
        <p:txBody>
          <a:bodyPr/>
          <a:lstStyle/>
          <a:p>
            <a:r>
              <a:rPr lang="en-US" dirty="0" smtClean="0"/>
              <a:t>As this was a</a:t>
            </a:r>
            <a:r>
              <a:rPr lang="en-US" baseline="0" dirty="0" smtClean="0"/>
              <a:t> </a:t>
            </a:r>
            <a:r>
              <a:rPr lang="en-US" dirty="0" smtClean="0"/>
              <a:t>talk with emphasis on </a:t>
            </a:r>
            <a:r>
              <a:rPr lang="en-US" dirty="0" err="1" smtClean="0"/>
              <a:t>exo</a:t>
            </a:r>
            <a:r>
              <a:rPr lang="en-US" dirty="0" smtClean="0"/>
              <a:t>-planetary science I put in a link for HARMONI to show people what is being built here &amp; link it to the </a:t>
            </a:r>
            <a:r>
              <a:rPr lang="en-US" dirty="0" err="1" smtClean="0"/>
              <a:t>exo</a:t>
            </a:r>
            <a:r>
              <a:rPr lang="en-US" dirty="0" smtClean="0"/>
              <a:t>-planet case</a:t>
            </a:r>
          </a:p>
          <a:p>
            <a:r>
              <a:rPr lang="en-US" dirty="0" smtClean="0"/>
              <a:t>You might like to replace with your </a:t>
            </a:r>
            <a:r>
              <a:rPr lang="en-US" dirty="0" err="1" smtClean="0"/>
              <a:t>favourite</a:t>
            </a:r>
            <a:r>
              <a:rPr lang="en-US" dirty="0" smtClean="0"/>
              <a:t> instrument / science case here</a:t>
            </a:r>
          </a:p>
        </p:txBody>
      </p:sp>
      <p:sp>
        <p:nvSpPr>
          <p:cNvPr id="118788" name="Slide Number Placeholder 3"/>
          <p:cNvSpPr>
            <a:spLocks noGrp="1"/>
          </p:cNvSpPr>
          <p:nvPr>
            <p:ph type="sldNum" sz="quarter" idx="5"/>
          </p:nvPr>
        </p:nvSpPr>
        <p:spPr>
          <a:noFill/>
        </p:spPr>
        <p:txBody>
          <a:bodyPr/>
          <a:lstStyle/>
          <a:p>
            <a:fld id="{EE2B0AC4-1C1A-C54D-B371-5EC55A646EC1}" type="slidenum">
              <a:rPr lang="en-US" smtClean="0"/>
              <a:pPr/>
              <a:t>22</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it-IT" dirty="0" smtClean="0">
                <a:ea typeface="Arial" charset="0"/>
                <a:cs typeface="Arial" charset="0"/>
              </a:rPr>
              <a:t>Demonstrates spectral deconvolution with an IFU (test done with SINFONI)</a:t>
            </a:r>
          </a:p>
          <a:p>
            <a:pPr eaLnBrk="1" hangingPunct="1"/>
            <a:r>
              <a:rPr lang="it-IT" dirty="0" smtClean="0">
                <a:ea typeface="Arial" charset="0"/>
                <a:cs typeface="Arial" charset="0"/>
              </a:rPr>
              <a:t>As you step in wavelength you see that the airy pattern enlarges, including associated speckles that in any given frame may be mistaken for exoplanet candidates</a:t>
            </a:r>
          </a:p>
          <a:p>
            <a:pPr eaLnBrk="1" hangingPunct="1"/>
            <a:r>
              <a:rPr lang="it-IT" dirty="0" smtClean="0">
                <a:ea typeface="Arial" charset="0"/>
                <a:cs typeface="Arial" charset="0"/>
              </a:rPr>
              <a:t>The planet is stationary – can identify planets from optical features</a:t>
            </a:r>
          </a:p>
          <a:p>
            <a:pPr eaLnBrk="1" hangingPunct="1"/>
            <a:r>
              <a:rPr lang="it-IT" dirty="0" smtClean="0">
                <a:ea typeface="Arial" charset="0"/>
                <a:cs typeface="Arial" charset="0"/>
              </a:rPr>
              <a:t>The IFU allows the planet to be indentified but also produces a spectrum that can allow astronomers to classify the type &amp; atmosphere of the planet</a:t>
            </a:r>
          </a:p>
          <a:p>
            <a:pPr eaLnBrk="1" hangingPunct="1"/>
            <a:r>
              <a:rPr lang="it-IT" dirty="0" smtClean="0">
                <a:ea typeface="Arial" charset="0"/>
                <a:cs typeface="Arial" charset="0"/>
              </a:rPr>
              <a:t>Need a E-ELT to approach such a study for rocky planets in the habitable zone around other stars</a:t>
            </a:r>
          </a:p>
          <a:p>
            <a:endParaRPr lang="en-GB" dirty="0"/>
          </a:p>
        </p:txBody>
      </p:sp>
      <p:sp>
        <p:nvSpPr>
          <p:cNvPr id="4" name="Slide Number Placeholder 3"/>
          <p:cNvSpPr>
            <a:spLocks noGrp="1"/>
          </p:cNvSpPr>
          <p:nvPr>
            <p:ph type="sldNum" sz="quarter" idx="10"/>
          </p:nvPr>
        </p:nvSpPr>
        <p:spPr/>
        <p:txBody>
          <a:bodyPr/>
          <a:lstStyle/>
          <a:p>
            <a:fld id="{C52E7428-4B93-426B-A241-9AED0324ECAD}" type="slidenum">
              <a:rPr lang="en-GB" smtClean="0"/>
              <a:t>23</a:t>
            </a:fld>
            <a:endParaRPr lang="en-GB"/>
          </a:p>
        </p:txBody>
      </p:sp>
    </p:spTree>
    <p:extLst>
      <p:ext uri="{BB962C8B-B14F-4D97-AF65-F5344CB8AC3E}">
        <p14:creationId xmlns:p14="http://schemas.microsoft.com/office/powerpoint/2010/main" val="3491681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a:t>
            </a:r>
            <a:r>
              <a:rPr lang="en-GB" baseline="0" dirty="0" smtClean="0"/>
              <a:t> image</a:t>
            </a:r>
            <a:endParaRPr lang="en-GB" dirty="0"/>
          </a:p>
        </p:txBody>
      </p:sp>
      <p:sp>
        <p:nvSpPr>
          <p:cNvPr id="4" name="Slide Number Placeholder 3"/>
          <p:cNvSpPr>
            <a:spLocks noGrp="1"/>
          </p:cNvSpPr>
          <p:nvPr>
            <p:ph type="sldNum" sz="quarter" idx="10"/>
          </p:nvPr>
        </p:nvSpPr>
        <p:spPr/>
        <p:txBody>
          <a:bodyPr/>
          <a:lstStyle/>
          <a:p>
            <a:fld id="{C52E7428-4B93-426B-A241-9AED0324ECAD}" type="slidenum">
              <a:rPr lang="en-GB" smtClean="0"/>
              <a:t>26</a:t>
            </a:fld>
            <a:endParaRPr lang="en-GB"/>
          </a:p>
        </p:txBody>
      </p:sp>
    </p:spTree>
    <p:extLst>
      <p:ext uri="{BB962C8B-B14F-4D97-AF65-F5344CB8AC3E}">
        <p14:creationId xmlns:p14="http://schemas.microsoft.com/office/powerpoint/2010/main" val="3428681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GB" dirty="0" smtClean="0"/>
              <a:t>Key is higher spatial and spectral resolution</a:t>
            </a:r>
            <a:r>
              <a:rPr lang="en-GB" baseline="0" dirty="0" smtClean="0"/>
              <a:t> than JWST, at similar sensitivity.</a:t>
            </a:r>
            <a:endParaRPr lang="en-GB" dirty="0"/>
          </a:p>
        </p:txBody>
      </p:sp>
      <p:sp>
        <p:nvSpPr>
          <p:cNvPr id="4" name="Slide Number Placeholder 3"/>
          <p:cNvSpPr>
            <a:spLocks noGrp="1"/>
          </p:cNvSpPr>
          <p:nvPr>
            <p:ph type="sldNum" sz="quarter" idx="10"/>
          </p:nvPr>
        </p:nvSpPr>
        <p:spPr/>
        <p:txBody>
          <a:bodyPr/>
          <a:lstStyle/>
          <a:p>
            <a:fld id="{FA37A0EC-5669-4541-9D0C-ECF3D0765B14}" type="slidenum">
              <a:rPr lang="en-GB" smtClean="0"/>
              <a:t>33</a:t>
            </a:fld>
            <a:endParaRPr lang="en-GB"/>
          </a:p>
        </p:txBody>
      </p:sp>
    </p:spTree>
    <p:extLst>
      <p:ext uri="{BB962C8B-B14F-4D97-AF65-F5344CB8AC3E}">
        <p14:creationId xmlns:p14="http://schemas.microsoft.com/office/powerpoint/2010/main" val="3792772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F37089C-CE4D-914B-BCC2-B3A516DF64DB}" type="slidenum">
              <a:rPr lang="en-GB">
                <a:ea typeface="ヒラギノ角ゴ Pro W3" charset="-128"/>
                <a:cs typeface="ヒラギノ角ゴ Pro W3" charset="-128"/>
                <a:sym typeface="Arial" charset="0"/>
              </a:rPr>
              <a:pPr/>
              <a:t>35</a:t>
            </a:fld>
            <a:endParaRPr lang="en-GB">
              <a:ea typeface="ヒラギノ角ゴ Pro W3" charset="-128"/>
              <a:cs typeface="ヒラギノ角ゴ Pro W3" charset="-128"/>
              <a:sym typeface="Arial" charset="0"/>
            </a:endParaRPr>
          </a:p>
        </p:txBody>
      </p:sp>
      <p:sp>
        <p:nvSpPr>
          <p:cNvPr id="69635" name="Rectangle 2"/>
          <p:cNvSpPr>
            <a:spLocks noGrp="1" noRot="1" noChangeAspect="1" noChangeArrowheads="1" noTextEdit="1"/>
          </p:cNvSpPr>
          <p:nvPr>
            <p:ph type="sldImg"/>
          </p:nvPr>
        </p:nvSpPr>
        <p:spPr>
          <a:xfrm>
            <a:off x="992188" y="769938"/>
            <a:ext cx="5114925" cy="3836987"/>
          </a:xfrm>
          <a:ln/>
        </p:spPr>
      </p:sp>
      <p:sp>
        <p:nvSpPr>
          <p:cNvPr id="69636" name="Rectangle 3"/>
          <p:cNvSpPr>
            <a:spLocks noGrp="1" noChangeArrowheads="1"/>
          </p:cNvSpPr>
          <p:nvPr>
            <p:ph type="body" idx="1"/>
          </p:nvPr>
        </p:nvSpPr>
        <p:spPr>
          <a:xfrm>
            <a:off x="709930" y="4863219"/>
            <a:ext cx="5679440" cy="4602022"/>
          </a:xfrm>
          <a:noFill/>
          <a:ln/>
        </p:spPr>
        <p:txBody>
          <a:bodyPr lIns="98346" tIns="49172" rIns="98346" bIns="49172"/>
          <a:lstStyle/>
          <a:p>
            <a:pPr eaLnBrk="1" hangingPunct="1"/>
            <a:endParaRPr lang="it-IT" smtClean="0">
              <a:ea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 webpage snip</a:t>
            </a:r>
            <a:endParaRPr lang="en-GB" dirty="0"/>
          </a:p>
        </p:txBody>
      </p:sp>
      <p:sp>
        <p:nvSpPr>
          <p:cNvPr id="4" name="Slide Number Placeholder 3"/>
          <p:cNvSpPr>
            <a:spLocks noGrp="1"/>
          </p:cNvSpPr>
          <p:nvPr>
            <p:ph type="sldNum" sz="quarter" idx="10"/>
          </p:nvPr>
        </p:nvSpPr>
        <p:spPr/>
        <p:txBody>
          <a:bodyPr/>
          <a:lstStyle/>
          <a:p>
            <a:fld id="{C52E7428-4B93-426B-A241-9AED0324ECAD}" type="slidenum">
              <a:rPr lang="en-GB" smtClean="0"/>
              <a:t>4</a:t>
            </a:fld>
            <a:endParaRPr lang="en-GB"/>
          </a:p>
        </p:txBody>
      </p:sp>
    </p:spTree>
    <p:extLst>
      <p:ext uri="{BB962C8B-B14F-4D97-AF65-F5344CB8AC3E}">
        <p14:creationId xmlns:p14="http://schemas.microsoft.com/office/powerpoint/2010/main" val="3895380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EB49244-9BB3-C34D-AA05-43B7292F0D8B}" type="slidenum">
              <a:rPr lang="en-US" smtClean="0"/>
              <a:pPr>
                <a:defRPr/>
              </a:pPr>
              <a:t>36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a:xfrm>
            <a:off x="992188" y="768350"/>
            <a:ext cx="5114925" cy="3836988"/>
          </a:xfrm>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itchFamily="18" charset="0"/>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cs typeface="Arial" charset="0"/>
              </a:defRPr>
            </a:lvl1pPr>
            <a:lvl2pPr marL="41087645" indent="-40592405" eaLnBrk="0" hangingPunct="0">
              <a:defRPr sz="2600">
                <a:solidFill>
                  <a:schemeClr val="tx1"/>
                </a:solidFill>
                <a:latin typeface="Times New Roman" pitchFamily="18" charset="0"/>
                <a:cs typeface="Arial" charset="0"/>
              </a:defRPr>
            </a:lvl2pPr>
            <a:lvl3pPr eaLnBrk="0" hangingPunct="0">
              <a:defRPr sz="2600">
                <a:solidFill>
                  <a:schemeClr val="tx1"/>
                </a:solidFill>
                <a:latin typeface="Times New Roman" pitchFamily="18" charset="0"/>
                <a:cs typeface="Arial" charset="0"/>
              </a:defRPr>
            </a:lvl3pPr>
            <a:lvl4pPr eaLnBrk="0" hangingPunct="0">
              <a:defRPr sz="2600">
                <a:solidFill>
                  <a:schemeClr val="tx1"/>
                </a:solidFill>
                <a:latin typeface="Times New Roman" pitchFamily="18" charset="0"/>
                <a:cs typeface="Arial" charset="0"/>
              </a:defRPr>
            </a:lvl4pPr>
            <a:lvl5pPr eaLnBrk="0" hangingPunct="0">
              <a:defRPr sz="2600">
                <a:solidFill>
                  <a:schemeClr val="tx1"/>
                </a:solidFill>
                <a:latin typeface="Times New Roman" pitchFamily="18" charset="0"/>
                <a:cs typeface="Arial" charset="0"/>
              </a:defRPr>
            </a:lvl5pPr>
            <a:lvl6pPr marL="495239" eaLnBrk="0" fontAlgn="base" hangingPunct="0">
              <a:spcBef>
                <a:spcPct val="0"/>
              </a:spcBef>
              <a:spcAft>
                <a:spcPct val="0"/>
              </a:spcAft>
              <a:defRPr sz="2600">
                <a:solidFill>
                  <a:schemeClr val="tx1"/>
                </a:solidFill>
                <a:latin typeface="Times New Roman" pitchFamily="18" charset="0"/>
                <a:cs typeface="Arial" charset="0"/>
              </a:defRPr>
            </a:lvl6pPr>
            <a:lvl7pPr marL="990478" eaLnBrk="0" fontAlgn="base" hangingPunct="0">
              <a:spcBef>
                <a:spcPct val="0"/>
              </a:spcBef>
              <a:spcAft>
                <a:spcPct val="0"/>
              </a:spcAft>
              <a:defRPr sz="2600">
                <a:solidFill>
                  <a:schemeClr val="tx1"/>
                </a:solidFill>
                <a:latin typeface="Times New Roman" pitchFamily="18" charset="0"/>
                <a:cs typeface="Arial" charset="0"/>
              </a:defRPr>
            </a:lvl7pPr>
            <a:lvl8pPr marL="1485717" eaLnBrk="0" fontAlgn="base" hangingPunct="0">
              <a:spcBef>
                <a:spcPct val="0"/>
              </a:spcBef>
              <a:spcAft>
                <a:spcPct val="0"/>
              </a:spcAft>
              <a:defRPr sz="2600">
                <a:solidFill>
                  <a:schemeClr val="tx1"/>
                </a:solidFill>
                <a:latin typeface="Times New Roman" pitchFamily="18" charset="0"/>
                <a:cs typeface="Arial" charset="0"/>
              </a:defRPr>
            </a:lvl8pPr>
            <a:lvl9pPr marL="1980956" eaLnBrk="0" fontAlgn="base" hangingPunct="0">
              <a:spcBef>
                <a:spcPct val="0"/>
              </a:spcBef>
              <a:spcAft>
                <a:spcPct val="0"/>
              </a:spcAft>
              <a:defRPr sz="2600">
                <a:solidFill>
                  <a:schemeClr val="tx1"/>
                </a:solidFill>
                <a:latin typeface="Times New Roman" pitchFamily="18" charset="0"/>
                <a:cs typeface="Arial" charset="0"/>
              </a:defRPr>
            </a:lvl9pPr>
          </a:lstStyle>
          <a:p>
            <a:pPr eaLnBrk="1" hangingPunct="1"/>
            <a:fld id="{567379D7-7649-4533-9482-949A9BE1D0A2}" type="slidenum">
              <a:rPr lang="en-US" altLang="en-US" sz="1300"/>
              <a:pPr eaLnBrk="1" hangingPunct="1"/>
              <a:t>39</a:t>
            </a:fld>
            <a:endParaRPr lang="en-US" altLang="en-US" sz="13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55E98-399D-49D7-941D-7B94868295E7}" type="slidenum">
              <a:rPr lang="en-GB" smtClean="0"/>
              <a:t>40</a:t>
            </a:fld>
            <a:endParaRPr lang="en-GB"/>
          </a:p>
        </p:txBody>
      </p:sp>
    </p:spTree>
    <p:extLst>
      <p:ext uri="{BB962C8B-B14F-4D97-AF65-F5344CB8AC3E}">
        <p14:creationId xmlns:p14="http://schemas.microsoft.com/office/powerpoint/2010/main" val="4139483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355E98-399D-49D7-941D-7B94868295E7}" type="slidenum">
              <a:rPr lang="en-GB" smtClean="0"/>
              <a:t>41</a:t>
            </a:fld>
            <a:endParaRPr lang="en-GB"/>
          </a:p>
        </p:txBody>
      </p:sp>
    </p:spTree>
    <p:extLst>
      <p:ext uri="{BB962C8B-B14F-4D97-AF65-F5344CB8AC3E}">
        <p14:creationId xmlns:p14="http://schemas.microsoft.com/office/powerpoint/2010/main" val="3990745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p:cNvSpPr>
          <p:nvPr>
            <p:ph type="sldImg"/>
          </p:nvPr>
        </p:nvSpPr>
        <p:spPr>
          <a:xfrm>
            <a:off x="992188" y="768350"/>
            <a:ext cx="5114925" cy="3836988"/>
          </a:xfrm>
          <a:ln/>
        </p:spPr>
      </p:sp>
      <p:sp>
        <p:nvSpPr>
          <p:cNvPr id="116739" name="Notes Placeholder 2"/>
          <p:cNvSpPr>
            <a:spLocks noGrp="1"/>
          </p:cNvSpPr>
          <p:nvPr>
            <p:ph type="body" idx="1"/>
          </p:nvPr>
        </p:nvSpPr>
        <p:spPr>
          <a:noFill/>
          <a:ln/>
        </p:spPr>
        <p:txBody>
          <a:bodyPr/>
          <a:lstStyle/>
          <a:p>
            <a:r>
              <a:rPr lang="en-US" smtClean="0"/>
              <a:t>Key questions</a:t>
            </a:r>
          </a:p>
          <a:p>
            <a:r>
              <a:rPr lang="en-US" smtClean="0"/>
              <a:t>Habitable zones</a:t>
            </a:r>
          </a:p>
          <a:p>
            <a:r>
              <a:rPr lang="en-US" smtClean="0"/>
              <a:t>Direct &amp; indirect detection</a:t>
            </a:r>
          </a:p>
          <a:p>
            <a:r>
              <a:rPr lang="en-US" smtClean="0"/>
              <a:t>Atmospheric signatures (vegetation, O, CO2 &amp; CH4)</a:t>
            </a:r>
          </a:p>
        </p:txBody>
      </p:sp>
      <p:sp>
        <p:nvSpPr>
          <p:cNvPr id="116740" name="Slide Number Placeholder 3"/>
          <p:cNvSpPr>
            <a:spLocks noGrp="1"/>
          </p:cNvSpPr>
          <p:nvPr>
            <p:ph type="sldNum" sz="quarter" idx="5"/>
          </p:nvPr>
        </p:nvSpPr>
        <p:spPr>
          <a:noFill/>
        </p:spPr>
        <p:txBody>
          <a:bodyPr/>
          <a:lstStyle/>
          <a:p>
            <a:fld id="{FA92FDDA-DFA8-1A4B-A363-F4A1841D83FA}" type="slidenum">
              <a:rPr lang="en-US" smtClean="0"/>
              <a:pPr/>
              <a:t>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355E98-399D-49D7-941D-7B94868295E7}" type="slidenum">
              <a:rPr lang="en-GB" smtClean="0"/>
              <a:t>6</a:t>
            </a:fld>
            <a:endParaRPr lang="en-GB"/>
          </a:p>
        </p:txBody>
      </p:sp>
    </p:spTree>
    <p:extLst>
      <p:ext uri="{BB962C8B-B14F-4D97-AF65-F5344CB8AC3E}">
        <p14:creationId xmlns:p14="http://schemas.microsoft.com/office/powerpoint/2010/main" val="4153040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288B4BB7-A023-450E-BB8D-FACD786ACD28}" type="slidenum">
              <a:rPr lang="en-GB" smtClean="0"/>
              <a:pPr/>
              <a:t>7</a:t>
            </a:fld>
            <a:endParaRPr lang="en-GB"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GB" b="1" dirty="0"/>
              <a:t>Angular Differential Imaging (ADI):</a:t>
            </a:r>
            <a:r>
              <a:rPr lang="en-GB" dirty="0"/>
              <a:t/>
            </a:r>
            <a:br>
              <a:rPr lang="en-GB" dirty="0"/>
            </a:br>
            <a:endParaRPr lang="en-GB" dirty="0"/>
          </a:p>
          <a:p>
            <a:pPr eaLnBrk="1" hangingPunct="1"/>
            <a:r>
              <a:rPr lang="en-GB" dirty="0"/>
              <a:t>The Angular Differential Imaging (ADI) technique is a specialized observational and data reduction method that uses the intrinsic slow field-of-view rotation of altitude/azimuth mount telescopes to suppress (via image post-processing) the bright star light. The technique also suppresses noises associated with the atmosphere and imperfections in the optics of the telescope and instrument systems and reveal the light of faint nearby planets. During an acquisition, the infrared camera is kept aligned with the telescope while the sky orientation is slowly rotating. A data reduction pipeline is then used to construct and subtract a reference star image that does not contain the flux of the planets. Residual images are then rotated to align the field and median and combined to enhance the sensitivity to planets. </a:t>
            </a:r>
          </a:p>
          <a:p>
            <a:pPr eaLnBrk="1" hangingPunct="1"/>
            <a:r>
              <a:rPr lang="en-GB" dirty="0"/>
              <a:t>OK</a:t>
            </a:r>
          </a:p>
          <a:p>
            <a:pPr eaLnBrk="1" hangingPunct="1"/>
            <a:r>
              <a:rPr lang="en-GB" dirty="0"/>
              <a:t/>
            </a:r>
            <a:br>
              <a:rPr lang="en-GB" dirty="0"/>
            </a:br>
            <a:r>
              <a:rPr lang="en-GB" dirty="0"/>
              <a:t/>
            </a:r>
            <a:br>
              <a:rPr lang="en-GB" dirty="0"/>
            </a:br>
            <a:endParaRPr lang="en-GB" sz="39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AD3364-62D0-44EB-BE45-7D6D7683DC4D}" type="slidenum">
              <a:rPr lang="en-GB" smtClean="0"/>
              <a:t>10</a:t>
            </a:fld>
            <a:endParaRPr lang="en-GB"/>
          </a:p>
        </p:txBody>
      </p:sp>
    </p:spTree>
    <p:extLst>
      <p:ext uri="{BB962C8B-B14F-4D97-AF65-F5344CB8AC3E}">
        <p14:creationId xmlns:p14="http://schemas.microsoft.com/office/powerpoint/2010/main" val="242872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355E98-399D-49D7-941D-7B94868295E7}" type="slidenum">
              <a:rPr lang="en-GB" smtClean="0"/>
              <a:t>11</a:t>
            </a:fld>
            <a:endParaRPr lang="en-GB"/>
          </a:p>
        </p:txBody>
      </p:sp>
    </p:spTree>
    <p:extLst>
      <p:ext uri="{BB962C8B-B14F-4D97-AF65-F5344CB8AC3E}">
        <p14:creationId xmlns:p14="http://schemas.microsoft.com/office/powerpoint/2010/main" val="184827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55E98-399D-49D7-941D-7B94868295E7}" type="slidenum">
              <a:rPr lang="en-GB" smtClean="0"/>
              <a:t>12</a:t>
            </a:fld>
            <a:endParaRPr lang="en-GB"/>
          </a:p>
        </p:txBody>
      </p:sp>
    </p:spTree>
    <p:extLst>
      <p:ext uri="{BB962C8B-B14F-4D97-AF65-F5344CB8AC3E}">
        <p14:creationId xmlns:p14="http://schemas.microsoft.com/office/powerpoint/2010/main" val="1082010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35835842-1A70-194C-8B7D-71419C8D2914}" type="slidenum">
              <a:rPr lang="en-US"/>
              <a:pPr/>
              <a:t>14</a:t>
            </a:fld>
            <a:endParaRPr lang="en-US"/>
          </a:p>
        </p:txBody>
      </p:sp>
      <p:sp>
        <p:nvSpPr>
          <p:cNvPr id="99331" name="Rectangle 2"/>
          <p:cNvSpPr>
            <a:spLocks noGrp="1" noRot="1" noChangeAspect="1" noChangeArrowheads="1"/>
          </p:cNvSpPr>
          <p:nvPr>
            <p:ph type="sldImg"/>
          </p:nvPr>
        </p:nvSpPr>
        <p:spPr>
          <a:xfrm>
            <a:off x="992188" y="768350"/>
            <a:ext cx="5114925" cy="3836988"/>
          </a:xfrm>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Images on the left show a star forming regions and cycles through what HST -&gt; E-ELT can resolve (from Gilmozzi)</a:t>
            </a:r>
          </a:p>
          <a:p>
            <a:pPr eaLnBrk="1" hangingPunct="1"/>
            <a:r>
              <a:rPr lang="en-US" smtClean="0"/>
              <a:t>The right is Gemini’s AO movie that I use because it shows an animation of a deformable mirror but can easily be replaced with another movie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14772" indent="0" algn="ctr">
              <a:buNone/>
              <a:defRPr>
                <a:solidFill>
                  <a:schemeClr val="tx1">
                    <a:tint val="75000"/>
                  </a:schemeClr>
                </a:solidFill>
              </a:defRPr>
            </a:lvl2pPr>
            <a:lvl3pPr marL="829544" indent="0" algn="ctr">
              <a:buNone/>
              <a:defRPr>
                <a:solidFill>
                  <a:schemeClr val="tx1">
                    <a:tint val="75000"/>
                  </a:schemeClr>
                </a:solidFill>
              </a:defRPr>
            </a:lvl3pPr>
            <a:lvl4pPr marL="1244316" indent="0" algn="ctr">
              <a:buNone/>
              <a:defRPr>
                <a:solidFill>
                  <a:schemeClr val="tx1">
                    <a:tint val="75000"/>
                  </a:schemeClr>
                </a:solidFill>
              </a:defRPr>
            </a:lvl4pPr>
            <a:lvl5pPr marL="1659087" indent="0" algn="ctr">
              <a:buNone/>
              <a:defRPr>
                <a:solidFill>
                  <a:schemeClr val="tx1">
                    <a:tint val="75000"/>
                  </a:schemeClr>
                </a:solidFill>
              </a:defRPr>
            </a:lvl5pPr>
            <a:lvl6pPr marL="2073859" indent="0" algn="ctr">
              <a:buNone/>
              <a:defRPr>
                <a:solidFill>
                  <a:schemeClr val="tx1">
                    <a:tint val="75000"/>
                  </a:schemeClr>
                </a:solidFill>
              </a:defRPr>
            </a:lvl6pPr>
            <a:lvl7pPr marL="2488631" indent="0" algn="ctr">
              <a:buNone/>
              <a:defRPr>
                <a:solidFill>
                  <a:schemeClr val="tx1">
                    <a:tint val="75000"/>
                  </a:schemeClr>
                </a:solidFill>
              </a:defRPr>
            </a:lvl7pPr>
            <a:lvl8pPr marL="2903403" indent="0" algn="ctr">
              <a:buNone/>
              <a:defRPr>
                <a:solidFill>
                  <a:schemeClr val="tx1">
                    <a:tint val="75000"/>
                  </a:schemeClr>
                </a:solidFill>
              </a:defRPr>
            </a:lvl8pPr>
            <a:lvl9pPr marL="3318175"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B6579CD-D198-4695-AFE7-D684351C3330}" type="datetimeFigureOut">
              <a:rPr lang="en-GB" smtClean="0"/>
              <a:t>06/11/2014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0C9947-5526-4E1A-8FB6-3AEA29668156}" type="slidenum">
              <a:rPr lang="en-GB" smtClean="0"/>
              <a:t>‹#›</a:t>
            </a:fld>
            <a:endParaRPr lang="en-GB"/>
          </a:p>
        </p:txBody>
      </p:sp>
    </p:spTree>
    <p:extLst>
      <p:ext uri="{BB962C8B-B14F-4D97-AF65-F5344CB8AC3E}">
        <p14:creationId xmlns:p14="http://schemas.microsoft.com/office/powerpoint/2010/main" val="16119858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B6579CD-D198-4695-AFE7-D684351C3330}" type="datetimeFigureOut">
              <a:rPr lang="en-GB" smtClean="0"/>
              <a:t>06/11/2014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0C9947-5526-4E1A-8FB6-3AEA29668156}" type="slidenum">
              <a:rPr lang="en-GB" smtClean="0"/>
              <a:t>‹#›</a:t>
            </a:fld>
            <a:endParaRPr lang="en-GB"/>
          </a:p>
        </p:txBody>
      </p:sp>
    </p:spTree>
    <p:extLst>
      <p:ext uri="{BB962C8B-B14F-4D97-AF65-F5344CB8AC3E}">
        <p14:creationId xmlns:p14="http://schemas.microsoft.com/office/powerpoint/2010/main" val="3264421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0513"/>
            <a:ext cx="2057400" cy="61896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1" y="290513"/>
            <a:ext cx="6019800" cy="6189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B6579CD-D198-4695-AFE7-D684351C3330}" type="datetimeFigureOut">
              <a:rPr lang="en-GB" smtClean="0"/>
              <a:t>06/11/2014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0C9947-5526-4E1A-8FB6-3AEA29668156}" type="slidenum">
              <a:rPr lang="en-GB" smtClean="0"/>
              <a:t>‹#›</a:t>
            </a:fld>
            <a:endParaRPr lang="en-GB"/>
          </a:p>
        </p:txBody>
      </p:sp>
    </p:spTree>
    <p:extLst>
      <p:ext uri="{BB962C8B-B14F-4D97-AF65-F5344CB8AC3E}">
        <p14:creationId xmlns:p14="http://schemas.microsoft.com/office/powerpoint/2010/main" val="2042344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B6579CD-D198-4695-AFE7-D684351C3330}" type="datetimeFigureOut">
              <a:rPr lang="en-GB" smtClean="0"/>
              <a:t>06/11/2014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0C9947-5526-4E1A-8FB6-3AEA29668156}" type="slidenum">
              <a:rPr lang="en-GB" smtClean="0"/>
              <a:t>‹#›</a:t>
            </a:fld>
            <a:endParaRPr lang="en-GB"/>
          </a:p>
        </p:txBody>
      </p:sp>
    </p:spTree>
    <p:extLst>
      <p:ext uri="{BB962C8B-B14F-4D97-AF65-F5344CB8AC3E}">
        <p14:creationId xmlns:p14="http://schemas.microsoft.com/office/powerpoint/2010/main" val="1124468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3"/>
            <a:ext cx="6858000" cy="6223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28600" y="1422402"/>
            <a:ext cx="4152900" cy="516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533900" y="1422401"/>
            <a:ext cx="4152900" cy="2508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33900" y="4083049"/>
            <a:ext cx="4152900" cy="25082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6"/>
          <p:cNvSpPr>
            <a:spLocks noGrp="1" noChangeArrowheads="1"/>
          </p:cNvSpPr>
          <p:nvPr>
            <p:ph type="sldNum" sz="quarter" idx="10"/>
          </p:nvPr>
        </p:nvSpPr>
        <p:spPr>
          <a:ln/>
        </p:spPr>
        <p:txBody>
          <a:bodyPr/>
          <a:lstStyle>
            <a:lvl1pPr>
              <a:defRPr/>
            </a:lvl1pPr>
          </a:lstStyle>
          <a:p>
            <a:pPr>
              <a:defRPr/>
            </a:pPr>
            <a:fld id="{80A1201D-53F3-4BEE-BC6B-185AEF0C4FFB}" type="slidenum">
              <a:rPr lang="en-US"/>
              <a:pPr>
                <a:defRPr/>
              </a:pPr>
              <a:t>‹#›</a:t>
            </a:fld>
            <a:endParaRPr lang="en-US" dirty="0"/>
          </a:p>
        </p:txBody>
      </p:sp>
    </p:spTree>
    <p:extLst>
      <p:ext uri="{BB962C8B-B14F-4D97-AF65-F5344CB8AC3E}">
        <p14:creationId xmlns:p14="http://schemas.microsoft.com/office/powerpoint/2010/main" val="2959209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6858000" cy="6223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228600" y="1422400"/>
            <a:ext cx="4152900" cy="2508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533900" y="1422400"/>
            <a:ext cx="4152900" cy="2508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228600" y="4083050"/>
            <a:ext cx="8458200" cy="2508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6"/>
          <p:cNvSpPr>
            <a:spLocks noGrp="1" noChangeArrowheads="1"/>
          </p:cNvSpPr>
          <p:nvPr>
            <p:ph type="sldNum" sz="quarter" idx="10"/>
          </p:nvPr>
        </p:nvSpPr>
        <p:spPr>
          <a:ln/>
        </p:spPr>
        <p:txBody>
          <a:bodyPr/>
          <a:lstStyle>
            <a:lvl1pPr>
              <a:defRPr/>
            </a:lvl1pPr>
          </a:lstStyle>
          <a:p>
            <a:pPr>
              <a:defRPr/>
            </a:pPr>
            <a:fld id="{9C4E0DD9-E953-4F76-B698-4AA4FB72F6CF}" type="slidenum">
              <a:rPr lang="en-US"/>
              <a:pPr>
                <a:defRPr/>
              </a:pPr>
              <a:t>‹#›</a:t>
            </a:fld>
            <a:endParaRPr lang="en-US" dirty="0"/>
          </a:p>
        </p:txBody>
      </p:sp>
    </p:spTree>
    <p:extLst>
      <p:ext uri="{BB962C8B-B14F-4D97-AF65-F5344CB8AC3E}">
        <p14:creationId xmlns:p14="http://schemas.microsoft.com/office/powerpoint/2010/main" val="150617915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B6579CD-D198-4695-AFE7-D684351C3330}" type="datetimeFigureOut">
              <a:rPr lang="en-GB" smtClean="0"/>
              <a:t>06/11/2014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0C9947-5526-4E1A-8FB6-3AEA29668156}" type="slidenum">
              <a:rPr lang="en-GB" smtClean="0"/>
              <a:t>‹#›</a:t>
            </a:fld>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512" y="6189550"/>
            <a:ext cx="430622" cy="551196"/>
          </a:xfrm>
          <a:prstGeom prst="rect">
            <a:avLst/>
          </a:prstGeom>
        </p:spPr>
      </p:pic>
    </p:spTree>
    <p:extLst>
      <p:ext uri="{BB962C8B-B14F-4D97-AF65-F5344CB8AC3E}">
        <p14:creationId xmlns:p14="http://schemas.microsoft.com/office/powerpoint/2010/main" val="1728756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6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1800">
                <a:solidFill>
                  <a:schemeClr val="tx1">
                    <a:tint val="75000"/>
                  </a:schemeClr>
                </a:solidFill>
              </a:defRPr>
            </a:lvl1pPr>
            <a:lvl2pPr marL="414772" indent="0">
              <a:buNone/>
              <a:defRPr sz="1600">
                <a:solidFill>
                  <a:schemeClr val="tx1">
                    <a:tint val="75000"/>
                  </a:schemeClr>
                </a:solidFill>
              </a:defRPr>
            </a:lvl2pPr>
            <a:lvl3pPr marL="829544" indent="0">
              <a:buNone/>
              <a:defRPr sz="1500">
                <a:solidFill>
                  <a:schemeClr val="tx1">
                    <a:tint val="75000"/>
                  </a:schemeClr>
                </a:solidFill>
              </a:defRPr>
            </a:lvl3pPr>
            <a:lvl4pPr marL="1244316" indent="0">
              <a:buNone/>
              <a:defRPr sz="1300">
                <a:solidFill>
                  <a:schemeClr val="tx1">
                    <a:tint val="75000"/>
                  </a:schemeClr>
                </a:solidFill>
              </a:defRPr>
            </a:lvl4pPr>
            <a:lvl5pPr marL="1659087" indent="0">
              <a:buNone/>
              <a:defRPr sz="1300">
                <a:solidFill>
                  <a:schemeClr val="tx1">
                    <a:tint val="75000"/>
                  </a:schemeClr>
                </a:solidFill>
              </a:defRPr>
            </a:lvl5pPr>
            <a:lvl6pPr marL="2073859" indent="0">
              <a:buNone/>
              <a:defRPr sz="1300">
                <a:solidFill>
                  <a:schemeClr val="tx1">
                    <a:tint val="75000"/>
                  </a:schemeClr>
                </a:solidFill>
              </a:defRPr>
            </a:lvl6pPr>
            <a:lvl7pPr marL="2488631" indent="0">
              <a:buNone/>
              <a:defRPr sz="1300">
                <a:solidFill>
                  <a:schemeClr val="tx1">
                    <a:tint val="75000"/>
                  </a:schemeClr>
                </a:solidFill>
              </a:defRPr>
            </a:lvl7pPr>
            <a:lvl8pPr marL="2903403" indent="0">
              <a:buNone/>
              <a:defRPr sz="1300">
                <a:solidFill>
                  <a:schemeClr val="tx1">
                    <a:tint val="75000"/>
                  </a:schemeClr>
                </a:solidFill>
              </a:defRPr>
            </a:lvl8pPr>
            <a:lvl9pPr marL="3318175"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6579CD-D198-4695-AFE7-D684351C3330}" type="datetimeFigureOut">
              <a:rPr lang="en-GB" smtClean="0"/>
              <a:t>06/11/2014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0C9947-5526-4E1A-8FB6-3AEA29668156}" type="slidenum">
              <a:rPr lang="en-GB" smtClean="0"/>
              <a:t>‹#›</a:t>
            </a:fld>
            <a:endParaRPr lang="en-GB"/>
          </a:p>
        </p:txBody>
      </p:sp>
    </p:spTree>
    <p:extLst>
      <p:ext uri="{BB962C8B-B14F-4D97-AF65-F5344CB8AC3E}">
        <p14:creationId xmlns:p14="http://schemas.microsoft.com/office/powerpoint/2010/main" val="456038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92275"/>
            <a:ext cx="4038600" cy="47879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92275"/>
            <a:ext cx="4038600" cy="47879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B6579CD-D198-4695-AFE7-D684351C3330}" type="datetimeFigureOut">
              <a:rPr lang="en-GB" smtClean="0"/>
              <a:t>06/11/2014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0C9947-5526-4E1A-8FB6-3AEA29668156}" type="slidenum">
              <a:rPr lang="en-GB" smtClean="0"/>
              <a:t>‹#›</a:t>
            </a:fld>
            <a:endParaRPr lang="en-GB"/>
          </a:p>
        </p:txBody>
      </p:sp>
    </p:spTree>
    <p:extLst>
      <p:ext uri="{BB962C8B-B14F-4D97-AF65-F5344CB8AC3E}">
        <p14:creationId xmlns:p14="http://schemas.microsoft.com/office/powerpoint/2010/main" val="155910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200" b="1"/>
            </a:lvl1pPr>
            <a:lvl2pPr marL="414772" indent="0">
              <a:buNone/>
              <a:defRPr sz="1800" b="1"/>
            </a:lvl2pPr>
            <a:lvl3pPr marL="829544" indent="0">
              <a:buNone/>
              <a:defRPr sz="1600" b="1"/>
            </a:lvl3pPr>
            <a:lvl4pPr marL="1244316" indent="0">
              <a:buNone/>
              <a:defRPr sz="1500" b="1"/>
            </a:lvl4pPr>
            <a:lvl5pPr marL="1659087" indent="0">
              <a:buNone/>
              <a:defRPr sz="1500" b="1"/>
            </a:lvl5pPr>
            <a:lvl6pPr marL="2073859" indent="0">
              <a:buNone/>
              <a:defRPr sz="1500" b="1"/>
            </a:lvl6pPr>
            <a:lvl7pPr marL="2488631" indent="0">
              <a:buNone/>
              <a:defRPr sz="1500" b="1"/>
            </a:lvl7pPr>
            <a:lvl8pPr marL="2903403" indent="0">
              <a:buNone/>
              <a:defRPr sz="1500" b="1"/>
            </a:lvl8pPr>
            <a:lvl9pPr marL="3318175"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77"/>
            <a:ext cx="4040188" cy="3951288"/>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5"/>
            <a:ext cx="4041775" cy="639762"/>
          </a:xfrm>
        </p:spPr>
        <p:txBody>
          <a:bodyPr anchor="b"/>
          <a:lstStyle>
            <a:lvl1pPr marL="0" indent="0">
              <a:buNone/>
              <a:defRPr sz="2200" b="1"/>
            </a:lvl1pPr>
            <a:lvl2pPr marL="414772" indent="0">
              <a:buNone/>
              <a:defRPr sz="1800" b="1"/>
            </a:lvl2pPr>
            <a:lvl3pPr marL="829544" indent="0">
              <a:buNone/>
              <a:defRPr sz="1600" b="1"/>
            </a:lvl3pPr>
            <a:lvl4pPr marL="1244316" indent="0">
              <a:buNone/>
              <a:defRPr sz="1500" b="1"/>
            </a:lvl4pPr>
            <a:lvl5pPr marL="1659087" indent="0">
              <a:buNone/>
              <a:defRPr sz="1500" b="1"/>
            </a:lvl5pPr>
            <a:lvl6pPr marL="2073859" indent="0">
              <a:buNone/>
              <a:defRPr sz="1500" b="1"/>
            </a:lvl6pPr>
            <a:lvl7pPr marL="2488631" indent="0">
              <a:buNone/>
              <a:defRPr sz="1500" b="1"/>
            </a:lvl7pPr>
            <a:lvl8pPr marL="2903403" indent="0">
              <a:buNone/>
              <a:defRPr sz="1500" b="1"/>
            </a:lvl8pPr>
            <a:lvl9pPr marL="3318175"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7" y="2174877"/>
            <a:ext cx="4041775" cy="3951288"/>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B6579CD-D198-4695-AFE7-D684351C3330}" type="datetimeFigureOut">
              <a:rPr lang="en-GB" smtClean="0"/>
              <a:t>06/11/2014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40C9947-5526-4E1A-8FB6-3AEA29668156}" type="slidenum">
              <a:rPr lang="en-GB" smtClean="0"/>
              <a:t>‹#›</a:t>
            </a:fld>
            <a:endParaRPr lang="en-GB"/>
          </a:p>
        </p:txBody>
      </p:sp>
    </p:spTree>
    <p:extLst>
      <p:ext uri="{BB962C8B-B14F-4D97-AF65-F5344CB8AC3E}">
        <p14:creationId xmlns:p14="http://schemas.microsoft.com/office/powerpoint/2010/main" val="951676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B6579CD-D198-4695-AFE7-D684351C3330}" type="datetimeFigureOut">
              <a:rPr lang="en-GB" smtClean="0"/>
              <a:t>06/11/2014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0C9947-5526-4E1A-8FB6-3AEA29668156}" type="slidenum">
              <a:rPr lang="en-GB" smtClean="0"/>
              <a:t>‹#›</a:t>
            </a:fld>
            <a:endParaRPr lang="en-GB"/>
          </a:p>
        </p:txBody>
      </p:sp>
    </p:spTree>
    <p:extLst>
      <p:ext uri="{BB962C8B-B14F-4D97-AF65-F5344CB8AC3E}">
        <p14:creationId xmlns:p14="http://schemas.microsoft.com/office/powerpoint/2010/main" val="3436489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6579CD-D198-4695-AFE7-D684351C3330}" type="datetimeFigureOut">
              <a:rPr lang="en-GB" smtClean="0"/>
              <a:t>06/11/2014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40C9947-5526-4E1A-8FB6-3AEA29668156}" type="slidenum">
              <a:rPr lang="en-GB" smtClean="0"/>
              <a:t>‹#›</a:t>
            </a:fld>
            <a:endParaRPr lang="en-GB"/>
          </a:p>
        </p:txBody>
      </p:sp>
    </p:spTree>
    <p:extLst>
      <p:ext uri="{BB962C8B-B14F-4D97-AF65-F5344CB8AC3E}">
        <p14:creationId xmlns:p14="http://schemas.microsoft.com/office/powerpoint/2010/main" val="2876571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8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300"/>
            </a:lvl1pPr>
            <a:lvl2pPr marL="414772" indent="0">
              <a:buNone/>
              <a:defRPr sz="1100"/>
            </a:lvl2pPr>
            <a:lvl3pPr marL="829544" indent="0">
              <a:buNone/>
              <a:defRPr sz="900"/>
            </a:lvl3pPr>
            <a:lvl4pPr marL="1244316" indent="0">
              <a:buNone/>
              <a:defRPr sz="800"/>
            </a:lvl4pPr>
            <a:lvl5pPr marL="1659087" indent="0">
              <a:buNone/>
              <a:defRPr sz="800"/>
            </a:lvl5pPr>
            <a:lvl6pPr marL="2073859" indent="0">
              <a:buNone/>
              <a:defRPr sz="800"/>
            </a:lvl6pPr>
            <a:lvl7pPr marL="2488631" indent="0">
              <a:buNone/>
              <a:defRPr sz="800"/>
            </a:lvl7pPr>
            <a:lvl8pPr marL="2903403" indent="0">
              <a:buNone/>
              <a:defRPr sz="800"/>
            </a:lvl8pPr>
            <a:lvl9pPr marL="331817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6579CD-D198-4695-AFE7-D684351C3330}" type="datetimeFigureOut">
              <a:rPr lang="en-GB" smtClean="0"/>
              <a:t>06/11/2014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0C9947-5526-4E1A-8FB6-3AEA29668156}" type="slidenum">
              <a:rPr lang="en-GB" smtClean="0"/>
              <a:t>‹#›</a:t>
            </a:fld>
            <a:endParaRPr lang="en-GB"/>
          </a:p>
        </p:txBody>
      </p:sp>
    </p:spTree>
    <p:extLst>
      <p:ext uri="{BB962C8B-B14F-4D97-AF65-F5344CB8AC3E}">
        <p14:creationId xmlns:p14="http://schemas.microsoft.com/office/powerpoint/2010/main" val="1253856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1800" b="1"/>
            </a:lvl1pPr>
          </a:lstStyle>
          <a:p>
            <a:r>
              <a:rPr lang="en-US" smtClean="0"/>
              <a:t>Click to edit Master title style</a:t>
            </a:r>
            <a:endParaRPr lang="en-GB"/>
          </a:p>
        </p:txBody>
      </p:sp>
      <p:sp>
        <p:nvSpPr>
          <p:cNvPr id="3" name="Picture Placeholder 2"/>
          <p:cNvSpPr>
            <a:spLocks noGrp="1"/>
          </p:cNvSpPr>
          <p:nvPr>
            <p:ph type="pic" idx="1"/>
          </p:nvPr>
        </p:nvSpPr>
        <p:spPr>
          <a:xfrm>
            <a:off x="1792289" y="612777"/>
            <a:ext cx="5486400" cy="4114800"/>
          </a:xfrm>
        </p:spPr>
        <p:txBody>
          <a:bodyPr/>
          <a:lstStyle>
            <a:lvl1pPr marL="0" indent="0">
              <a:buNone/>
              <a:defRPr sz="2900"/>
            </a:lvl1pPr>
            <a:lvl2pPr marL="414772" indent="0">
              <a:buNone/>
              <a:defRPr sz="2500"/>
            </a:lvl2pPr>
            <a:lvl3pPr marL="829544" indent="0">
              <a:buNone/>
              <a:defRPr sz="2200"/>
            </a:lvl3pPr>
            <a:lvl4pPr marL="1244316" indent="0">
              <a:buNone/>
              <a:defRPr sz="1800"/>
            </a:lvl4pPr>
            <a:lvl5pPr marL="1659087" indent="0">
              <a:buNone/>
              <a:defRPr sz="1800"/>
            </a:lvl5pPr>
            <a:lvl6pPr marL="2073859" indent="0">
              <a:buNone/>
              <a:defRPr sz="1800"/>
            </a:lvl6pPr>
            <a:lvl7pPr marL="2488631" indent="0">
              <a:buNone/>
              <a:defRPr sz="1800"/>
            </a:lvl7pPr>
            <a:lvl8pPr marL="2903403" indent="0">
              <a:buNone/>
              <a:defRPr sz="1800"/>
            </a:lvl8pPr>
            <a:lvl9pPr marL="3318175" indent="0">
              <a:buNone/>
              <a:defRPr sz="1800"/>
            </a:lvl9pPr>
          </a:lstStyle>
          <a:p>
            <a:endParaRPr lang="en-GB"/>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300"/>
            </a:lvl1pPr>
            <a:lvl2pPr marL="414772" indent="0">
              <a:buNone/>
              <a:defRPr sz="1100"/>
            </a:lvl2pPr>
            <a:lvl3pPr marL="829544" indent="0">
              <a:buNone/>
              <a:defRPr sz="900"/>
            </a:lvl3pPr>
            <a:lvl4pPr marL="1244316" indent="0">
              <a:buNone/>
              <a:defRPr sz="800"/>
            </a:lvl4pPr>
            <a:lvl5pPr marL="1659087" indent="0">
              <a:buNone/>
              <a:defRPr sz="800"/>
            </a:lvl5pPr>
            <a:lvl6pPr marL="2073859" indent="0">
              <a:buNone/>
              <a:defRPr sz="800"/>
            </a:lvl6pPr>
            <a:lvl7pPr marL="2488631" indent="0">
              <a:buNone/>
              <a:defRPr sz="800"/>
            </a:lvl7pPr>
            <a:lvl8pPr marL="2903403" indent="0">
              <a:buNone/>
              <a:defRPr sz="800"/>
            </a:lvl8pPr>
            <a:lvl9pPr marL="331817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6579CD-D198-4695-AFE7-D684351C3330}" type="datetimeFigureOut">
              <a:rPr lang="en-GB" smtClean="0"/>
              <a:t>06/11/2014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0C9947-5526-4E1A-8FB6-3AEA29668156}" type="slidenum">
              <a:rPr lang="en-GB" smtClean="0"/>
              <a:t>‹#›</a:t>
            </a:fld>
            <a:endParaRPr lang="en-GB"/>
          </a:p>
        </p:txBody>
      </p:sp>
    </p:spTree>
    <p:extLst>
      <p:ext uri="{BB962C8B-B14F-4D97-AF65-F5344CB8AC3E}">
        <p14:creationId xmlns:p14="http://schemas.microsoft.com/office/powerpoint/2010/main" val="2620136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954" tIns="41477" rIns="82954" bIns="41477"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1"/>
            <a:ext cx="8229600" cy="4525963"/>
          </a:xfrm>
          <a:prstGeom prst="rect">
            <a:avLst/>
          </a:prstGeom>
        </p:spPr>
        <p:txBody>
          <a:bodyPr vert="horz" lIns="82954" tIns="41477" rIns="82954" bIns="4147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82954" tIns="41477" rIns="82954" bIns="41477" rtlCol="0" anchor="ctr"/>
          <a:lstStyle>
            <a:lvl1pPr algn="l">
              <a:defRPr sz="1100">
                <a:solidFill>
                  <a:schemeClr val="tx1">
                    <a:tint val="75000"/>
                  </a:schemeClr>
                </a:solidFill>
              </a:defRPr>
            </a:lvl1pPr>
          </a:lstStyle>
          <a:p>
            <a:fld id="{4B6579CD-D198-4695-AFE7-D684351C3330}" type="datetimeFigureOut">
              <a:rPr lang="en-GB" smtClean="0"/>
              <a:t>06/11/2014</a:t>
            </a:fld>
            <a:endParaRPr lang="en-GB"/>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2954" tIns="41477" rIns="82954" bIns="41477" rtlCol="0" anchor="ctr"/>
          <a:lstStyle>
            <a:lvl1pPr algn="ctr">
              <a:defRPr sz="11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2954" tIns="41477" rIns="82954" bIns="41477" rtlCol="0" anchor="ctr"/>
          <a:lstStyle>
            <a:lvl1pPr algn="r">
              <a:defRPr sz="1100">
                <a:solidFill>
                  <a:schemeClr val="tx1">
                    <a:tint val="75000"/>
                  </a:schemeClr>
                </a:solidFill>
              </a:defRPr>
            </a:lvl1pPr>
          </a:lstStyle>
          <a:p>
            <a:fld id="{040C9947-5526-4E1A-8FB6-3AEA29668156}" type="slidenum">
              <a:rPr lang="en-GB" smtClean="0"/>
              <a:t>‹#›</a:t>
            </a:fld>
            <a:endParaRPr lang="en-GB"/>
          </a:p>
        </p:txBody>
      </p:sp>
    </p:spTree>
    <p:extLst>
      <p:ext uri="{BB962C8B-B14F-4D97-AF65-F5344CB8AC3E}">
        <p14:creationId xmlns:p14="http://schemas.microsoft.com/office/powerpoint/2010/main" val="146935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dt="0"/>
  <p:txStyles>
    <p:titleStyle>
      <a:lvl1pPr algn="ctr" defTabSz="829544" rtl="0" eaLnBrk="1" latinLnBrk="0" hangingPunct="1">
        <a:spcBef>
          <a:spcPct val="0"/>
        </a:spcBef>
        <a:buNone/>
        <a:defRPr sz="4000" kern="1200">
          <a:solidFill>
            <a:schemeClr val="tx1"/>
          </a:solidFill>
          <a:latin typeface="+mj-lt"/>
          <a:ea typeface="+mj-ea"/>
          <a:cs typeface="+mj-cs"/>
        </a:defRPr>
      </a:lvl1pPr>
    </p:titleStyle>
    <p:bodyStyle>
      <a:lvl1pPr marL="311079" indent="-311079" algn="l" defTabSz="829544"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1pPr>
      <a:lvl2pPr marL="674004" indent="-259232" algn="l" defTabSz="82954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36930" indent="-207386" algn="l" defTabSz="82954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701" indent="-207386" algn="l" defTabSz="82954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473" indent="-207386" algn="l" defTabSz="82954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1245" indent="-207386" algn="l" defTabSz="82954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6017" indent="-207386" algn="l" defTabSz="82954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789" indent="-207386" algn="l" defTabSz="82954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561" indent="-207386" algn="l" defTabSz="82954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29544" rtl="0" eaLnBrk="1" latinLnBrk="0" hangingPunct="1">
        <a:defRPr sz="1600" kern="1200">
          <a:solidFill>
            <a:schemeClr val="tx1"/>
          </a:solidFill>
          <a:latin typeface="+mn-lt"/>
          <a:ea typeface="+mn-ea"/>
          <a:cs typeface="+mn-cs"/>
        </a:defRPr>
      </a:lvl1pPr>
      <a:lvl2pPr marL="414772" algn="l" defTabSz="829544" rtl="0" eaLnBrk="1" latinLnBrk="0" hangingPunct="1">
        <a:defRPr sz="1600" kern="1200">
          <a:solidFill>
            <a:schemeClr val="tx1"/>
          </a:solidFill>
          <a:latin typeface="+mn-lt"/>
          <a:ea typeface="+mn-ea"/>
          <a:cs typeface="+mn-cs"/>
        </a:defRPr>
      </a:lvl2pPr>
      <a:lvl3pPr marL="829544" algn="l" defTabSz="829544" rtl="0" eaLnBrk="1" latinLnBrk="0" hangingPunct="1">
        <a:defRPr sz="1600" kern="1200">
          <a:solidFill>
            <a:schemeClr val="tx1"/>
          </a:solidFill>
          <a:latin typeface="+mn-lt"/>
          <a:ea typeface="+mn-ea"/>
          <a:cs typeface="+mn-cs"/>
        </a:defRPr>
      </a:lvl3pPr>
      <a:lvl4pPr marL="1244316" algn="l" defTabSz="829544" rtl="0" eaLnBrk="1" latinLnBrk="0" hangingPunct="1">
        <a:defRPr sz="1600" kern="1200">
          <a:solidFill>
            <a:schemeClr val="tx1"/>
          </a:solidFill>
          <a:latin typeface="+mn-lt"/>
          <a:ea typeface="+mn-ea"/>
          <a:cs typeface="+mn-cs"/>
        </a:defRPr>
      </a:lvl4pPr>
      <a:lvl5pPr marL="1659087" algn="l" defTabSz="829544" rtl="0" eaLnBrk="1" latinLnBrk="0" hangingPunct="1">
        <a:defRPr sz="1600" kern="1200">
          <a:solidFill>
            <a:schemeClr val="tx1"/>
          </a:solidFill>
          <a:latin typeface="+mn-lt"/>
          <a:ea typeface="+mn-ea"/>
          <a:cs typeface="+mn-cs"/>
        </a:defRPr>
      </a:lvl5pPr>
      <a:lvl6pPr marL="2073859" algn="l" defTabSz="829544" rtl="0" eaLnBrk="1" latinLnBrk="0" hangingPunct="1">
        <a:defRPr sz="1600" kern="1200">
          <a:solidFill>
            <a:schemeClr val="tx1"/>
          </a:solidFill>
          <a:latin typeface="+mn-lt"/>
          <a:ea typeface="+mn-ea"/>
          <a:cs typeface="+mn-cs"/>
        </a:defRPr>
      </a:lvl6pPr>
      <a:lvl7pPr marL="2488631" algn="l" defTabSz="829544" rtl="0" eaLnBrk="1" latinLnBrk="0" hangingPunct="1">
        <a:defRPr sz="1600" kern="1200">
          <a:solidFill>
            <a:schemeClr val="tx1"/>
          </a:solidFill>
          <a:latin typeface="+mn-lt"/>
          <a:ea typeface="+mn-ea"/>
          <a:cs typeface="+mn-cs"/>
        </a:defRPr>
      </a:lvl7pPr>
      <a:lvl8pPr marL="2903403" algn="l" defTabSz="829544" rtl="0" eaLnBrk="1" latinLnBrk="0" hangingPunct="1">
        <a:defRPr sz="1600" kern="1200">
          <a:solidFill>
            <a:schemeClr val="tx1"/>
          </a:solidFill>
          <a:latin typeface="+mn-lt"/>
          <a:ea typeface="+mn-ea"/>
          <a:cs typeface="+mn-cs"/>
        </a:defRPr>
      </a:lvl8pPr>
      <a:lvl9pPr marL="3318175" algn="l" defTabSz="82954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gif"/><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40.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3.jpeg"/><Relationship Id="rId4" Type="http://schemas.openxmlformats.org/officeDocument/2006/relationships/image" Target="../media/image52.emf"/></Relationships>
</file>

<file path=ppt/slides/_rels/slide34.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upload.wikimedia.org/wikipedia/en/0/05/Flag_of_Brazil.svg" TargetMode="External"/><Relationship Id="rId5" Type="http://schemas.openxmlformats.org/officeDocument/2006/relationships/image" Target="../media/image71.jpe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uk/url?sa=i&amp;source=images&amp;cd=&amp;cad=rja&amp;docid=msLRxhMhRX8cWM&amp;tbnid=lW8y0Ret_-JO8M:&amp;ved=0CAgQjRwwAA&amp;url=http://en.wikipedia.org/wiki/Dilma_Rousseff&amp;ei=C4DRUaGhKO6X0AWk1YGgBQ&amp;psig=AFQjCNFoCqZTAd0cuJ9HrVDuW0FMbd0OkQ&amp;ust=1372770699726683"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www.theweekendergsws.com/wp-content/uploads/2012/05/out_of_the_box_661595.jp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elt-Armazones.jpg"/>
          <p:cNvPicPr>
            <a:picLocks noChangeAspect="1"/>
          </p:cNvPicPr>
          <p:nvPr/>
        </p:nvPicPr>
        <p:blipFill>
          <a:blip r:embed="rId3" cstate="screen"/>
          <a:srcRect/>
          <a:stretch>
            <a:fillRect/>
          </a:stretch>
        </p:blipFill>
        <p:spPr bwMode="auto">
          <a:xfrm>
            <a:off x="-33660" y="-11436"/>
            <a:ext cx="12192000" cy="8315325"/>
          </a:xfrm>
          <a:prstGeom prst="rect">
            <a:avLst/>
          </a:prstGeom>
          <a:noFill/>
          <a:ln w="9525">
            <a:noFill/>
            <a:miter lim="800000"/>
            <a:headEnd/>
            <a:tailEnd/>
          </a:ln>
        </p:spPr>
      </p:pic>
      <p:sp>
        <p:nvSpPr>
          <p:cNvPr id="2" name="Title 1"/>
          <p:cNvSpPr>
            <a:spLocks noGrp="1"/>
          </p:cNvSpPr>
          <p:nvPr>
            <p:ph type="ctrTitle"/>
          </p:nvPr>
        </p:nvSpPr>
        <p:spPr>
          <a:xfrm>
            <a:off x="1337539" y="130179"/>
            <a:ext cx="7772400" cy="1470025"/>
          </a:xfrm>
        </p:spPr>
        <p:txBody>
          <a:bodyPr>
            <a:normAutofit fontScale="90000"/>
          </a:bodyPr>
          <a:lstStyle/>
          <a:p>
            <a:r>
              <a:rPr lang="en-GB" dirty="0" smtClean="0"/>
              <a:t>The European ELT and Exoplanets</a:t>
            </a:r>
            <a:br>
              <a:rPr lang="en-GB" dirty="0" smtClean="0"/>
            </a:br>
            <a:r>
              <a:rPr lang="en-GB" sz="2700" dirty="0" smtClean="0"/>
              <a:t>Florence Workshop Nov. 2014</a:t>
            </a:r>
            <a:r>
              <a:rPr lang="en-GB" sz="2700" dirty="0"/>
              <a:t/>
            </a:r>
            <a:br>
              <a:rPr lang="en-GB" sz="2700" dirty="0"/>
            </a:br>
            <a:endParaRPr lang="en-GB" dirty="0"/>
          </a:p>
        </p:txBody>
      </p:sp>
      <p:sp>
        <p:nvSpPr>
          <p:cNvPr id="3" name="Subtitle 2"/>
          <p:cNvSpPr>
            <a:spLocks noGrp="1"/>
          </p:cNvSpPr>
          <p:nvPr>
            <p:ph type="subTitle" idx="1"/>
          </p:nvPr>
        </p:nvSpPr>
        <p:spPr>
          <a:xfrm>
            <a:off x="683568" y="1529025"/>
            <a:ext cx="6400800" cy="1752600"/>
          </a:xfrm>
        </p:spPr>
        <p:txBody>
          <a:bodyPr/>
          <a:lstStyle/>
          <a:p>
            <a:pPr marL="39685" algn="l"/>
            <a:r>
              <a:rPr lang="en-GB" sz="2000" dirty="0">
                <a:solidFill>
                  <a:schemeClr val="tx2"/>
                </a:solidFill>
              </a:rPr>
              <a:t>Colin Cunningham</a:t>
            </a:r>
          </a:p>
          <a:p>
            <a:pPr marL="39685" algn="l"/>
            <a:r>
              <a:rPr lang="en-GB" sz="1800" dirty="0">
                <a:solidFill>
                  <a:schemeClr val="tx2"/>
                </a:solidFill>
              </a:rPr>
              <a:t>UK ELT Programme </a:t>
            </a:r>
            <a:r>
              <a:rPr lang="en-GB" sz="1800" dirty="0" smtClean="0">
                <a:solidFill>
                  <a:schemeClr val="tx2"/>
                </a:solidFill>
              </a:rPr>
              <a:t>Director</a:t>
            </a:r>
          </a:p>
          <a:p>
            <a:pPr marL="39685" algn="l"/>
            <a:r>
              <a:rPr lang="en-GB" sz="1800" dirty="0" smtClean="0">
                <a:solidFill>
                  <a:schemeClr val="tx2"/>
                </a:solidFill>
              </a:rPr>
              <a:t>Chair OPTICON Innovation Network</a:t>
            </a:r>
            <a:r>
              <a:rPr lang="en-GB" sz="1800" dirty="0"/>
              <a:t>	</a:t>
            </a:r>
            <a:endParaRPr lang="en-GB" sz="2800" dirty="0"/>
          </a:p>
          <a:p>
            <a:endParaRPr lang="en-GB" sz="2800" dirty="0"/>
          </a:p>
          <a:p>
            <a:endParaRPr lang="en-GB" sz="2800" dirty="0"/>
          </a:p>
          <a:p>
            <a:endParaRPr lang="en-GB" sz="2800" dirty="0"/>
          </a:p>
          <a:p>
            <a:endParaRPr lang="en-GB" sz="2800" dirty="0"/>
          </a:p>
          <a:p>
            <a:endParaRPr lang="en-GB" sz="2800" dirty="0"/>
          </a:p>
          <a:p>
            <a:endParaRPr lang="en-GB" sz="2800" dirty="0"/>
          </a:p>
        </p:txBody>
      </p:sp>
      <p:pic>
        <p:nvPicPr>
          <p:cNvPr id="5" name="Picture 4" descr="ukatc-light.png"/>
          <p:cNvPicPr>
            <a:picLocks noChangeAspect="1"/>
          </p:cNvPicPr>
          <p:nvPr/>
        </p:nvPicPr>
        <p:blipFill>
          <a:blip r:embed="rId4" cstate="screen"/>
          <a:stretch>
            <a:fillRect/>
          </a:stretch>
        </p:blipFill>
        <p:spPr>
          <a:xfrm>
            <a:off x="6444207" y="1412776"/>
            <a:ext cx="2264177" cy="57917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2182" y="5397756"/>
            <a:ext cx="1199748" cy="103370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0716" y="5390860"/>
            <a:ext cx="861244" cy="1102392"/>
          </a:xfrm>
          <a:prstGeom prst="rect">
            <a:avLst/>
          </a:prstGeom>
        </p:spPr>
      </p:pic>
    </p:spTree>
    <p:extLst>
      <p:ext uri="{BB962C8B-B14F-4D97-AF65-F5344CB8AC3E}">
        <p14:creationId xmlns:p14="http://schemas.microsoft.com/office/powerpoint/2010/main" val="3222762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Exoplanets</a:t>
            </a:r>
            <a:r>
              <a:rPr lang="en-GB" dirty="0" smtClean="0"/>
              <a:t>: Direct Detection and Spectroscopy</a:t>
            </a:r>
            <a:endParaRPr lang="en-GB" dirty="0"/>
          </a:p>
        </p:txBody>
      </p:sp>
      <p:pic>
        <p:nvPicPr>
          <p:cNvPr id="3" name="Picture 2" descr="http://imgs.xkcd.com/comics/exoplanets_larg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5736" y="1700808"/>
            <a:ext cx="4897982" cy="4897982"/>
          </a:xfrm>
          <a:prstGeom prst="rect">
            <a:avLst/>
          </a:prstGeom>
          <a:noFill/>
        </p:spPr>
      </p:pic>
    </p:spTree>
    <p:extLst>
      <p:ext uri="{BB962C8B-B14F-4D97-AF65-F5344CB8AC3E}">
        <p14:creationId xmlns:p14="http://schemas.microsoft.com/office/powerpoint/2010/main" val="29802670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Slide Number Placeholder 2"/>
          <p:cNvSpPr>
            <a:spLocks noGrp="1"/>
          </p:cNvSpPr>
          <p:nvPr>
            <p:ph type="sldNum" sz="quarter" idx="10"/>
          </p:nvPr>
        </p:nvSpPr>
        <p:spPr/>
        <p:txBody>
          <a:bodyPr/>
          <a:lstStyle/>
          <a:p>
            <a:pPr>
              <a:defRPr/>
            </a:pPr>
            <a:fld id="{DA2EB52B-7193-4A70-BDB3-9EEEE7B918F0}" type="slidenum">
              <a:rPr lang="en-US" smtClean="0"/>
              <a:pPr>
                <a:defRPr/>
              </a:pPr>
              <a:t>11</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5" y="-295876"/>
            <a:ext cx="7679039" cy="4891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47121" y="1372126"/>
            <a:ext cx="1826141" cy="369332"/>
          </a:xfrm>
          <a:prstGeom prst="rect">
            <a:avLst/>
          </a:prstGeom>
          <a:noFill/>
        </p:spPr>
        <p:txBody>
          <a:bodyPr wrap="none" rtlCol="0">
            <a:spAutoFit/>
          </a:bodyPr>
          <a:lstStyle/>
          <a:p>
            <a:r>
              <a:rPr lang="en-GB" dirty="0" smtClean="0"/>
              <a:t>November 2013</a:t>
            </a:r>
            <a:endParaRPr lang="en-GB" dirty="0"/>
          </a:p>
        </p:txBody>
      </p:sp>
      <p:sp>
        <p:nvSpPr>
          <p:cNvPr id="8" name="TextBox 7"/>
          <p:cNvSpPr txBox="1"/>
          <p:nvPr/>
        </p:nvSpPr>
        <p:spPr>
          <a:xfrm>
            <a:off x="4752031" y="5130064"/>
            <a:ext cx="1608133" cy="369332"/>
          </a:xfrm>
          <a:prstGeom prst="rect">
            <a:avLst/>
          </a:prstGeom>
          <a:noFill/>
        </p:spPr>
        <p:txBody>
          <a:bodyPr wrap="none" rtlCol="0">
            <a:spAutoFit/>
          </a:bodyPr>
          <a:lstStyle/>
          <a:p>
            <a:r>
              <a:rPr lang="en-GB" dirty="0" smtClean="0"/>
              <a:t>April 7th 2014</a:t>
            </a:r>
            <a:endParaRPr lang="en-GB"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622" y="3322933"/>
            <a:ext cx="9124950"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809742" y="5167413"/>
            <a:ext cx="1844095" cy="338554"/>
          </a:xfrm>
          <a:prstGeom prst="rect">
            <a:avLst/>
          </a:prstGeom>
          <a:noFill/>
        </p:spPr>
        <p:txBody>
          <a:bodyPr wrap="none" rtlCol="0">
            <a:spAutoFit/>
          </a:bodyPr>
          <a:lstStyle/>
          <a:p>
            <a:r>
              <a:rPr lang="en-GB" dirty="0" smtClean="0"/>
              <a:t>November  5</a:t>
            </a:r>
            <a:r>
              <a:rPr lang="en-GB" baseline="30000" dirty="0" smtClean="0"/>
              <a:t>th</a:t>
            </a:r>
            <a:r>
              <a:rPr lang="en-GB" dirty="0" smtClean="0"/>
              <a:t> 2014</a:t>
            </a:r>
            <a:endParaRPr lang="en-GB" dirty="0"/>
          </a:p>
        </p:txBody>
      </p:sp>
    </p:spTree>
    <p:extLst>
      <p:ext uri="{BB962C8B-B14F-4D97-AF65-F5344CB8AC3E}">
        <p14:creationId xmlns:p14="http://schemas.microsoft.com/office/powerpoint/2010/main" val="3745329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Probing Exoplanet Atmospheres</a:t>
            </a:r>
            <a:endParaRPr lang="en-GB"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250" y="1796819"/>
            <a:ext cx="8869247" cy="3288365"/>
          </a:xfrm>
          <a:prstGeom prst="rect">
            <a:avLst/>
          </a:prstGeom>
          <a:effectLst/>
        </p:spPr>
      </p:pic>
    </p:spTree>
    <p:extLst>
      <p:ext uri="{BB962C8B-B14F-4D97-AF65-F5344CB8AC3E}">
        <p14:creationId xmlns:p14="http://schemas.microsoft.com/office/powerpoint/2010/main" val="2746300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Exo</a:t>
            </a:r>
            <a:r>
              <a:rPr lang="en-GB" dirty="0" smtClean="0"/>
              <a:t>-planet detection and characterisation</a:t>
            </a:r>
            <a:endParaRPr lang="en-GB" dirty="0"/>
          </a:p>
        </p:txBody>
      </p:sp>
      <p:sp>
        <p:nvSpPr>
          <p:cNvPr id="3" name="Text Placeholder 2"/>
          <p:cNvSpPr>
            <a:spLocks noGrp="1"/>
          </p:cNvSpPr>
          <p:nvPr>
            <p:ph type="body" idx="1"/>
          </p:nvPr>
        </p:nvSpPr>
        <p:spPr/>
        <p:txBody>
          <a:bodyPr/>
          <a:lstStyle/>
          <a:p>
            <a:r>
              <a:rPr lang="en-GB" dirty="0" smtClean="0"/>
              <a:t>Issues</a:t>
            </a:r>
            <a:endParaRPr lang="en-GB" dirty="0"/>
          </a:p>
        </p:txBody>
      </p:sp>
      <p:sp>
        <p:nvSpPr>
          <p:cNvPr id="4" name="Content Placeholder 3"/>
          <p:cNvSpPr>
            <a:spLocks noGrp="1"/>
          </p:cNvSpPr>
          <p:nvPr>
            <p:ph sz="half" idx="2"/>
          </p:nvPr>
        </p:nvSpPr>
        <p:spPr/>
        <p:txBody>
          <a:bodyPr/>
          <a:lstStyle/>
          <a:p>
            <a:r>
              <a:rPr lang="en-GB" dirty="0" err="1" smtClean="0"/>
              <a:t>Coronography</a:t>
            </a:r>
            <a:endParaRPr lang="en-GB" dirty="0" smtClean="0"/>
          </a:p>
          <a:p>
            <a:r>
              <a:rPr lang="en-GB" dirty="0" smtClean="0"/>
              <a:t>Ultra-smooth mirrors</a:t>
            </a:r>
          </a:p>
          <a:p>
            <a:r>
              <a:rPr lang="en-GB" dirty="0" smtClean="0"/>
              <a:t>Speckle cancellation</a:t>
            </a:r>
          </a:p>
          <a:p>
            <a:r>
              <a:rPr lang="en-GB" dirty="0" smtClean="0"/>
              <a:t>Differential Imaging</a:t>
            </a:r>
          </a:p>
          <a:p>
            <a:r>
              <a:rPr lang="en-GB" dirty="0" smtClean="0"/>
              <a:t>Integral field spectroscopy</a:t>
            </a:r>
          </a:p>
          <a:p>
            <a:r>
              <a:rPr lang="en-GB" dirty="0" smtClean="0"/>
              <a:t>Differential </a:t>
            </a:r>
            <a:r>
              <a:rPr lang="en-GB" dirty="0" err="1" smtClean="0"/>
              <a:t>polarimetry</a:t>
            </a:r>
            <a:endParaRPr lang="en-GB" dirty="0"/>
          </a:p>
        </p:txBody>
      </p:sp>
      <p:sp>
        <p:nvSpPr>
          <p:cNvPr id="5" name="Text Placeholder 4"/>
          <p:cNvSpPr>
            <a:spLocks noGrp="1"/>
          </p:cNvSpPr>
          <p:nvPr>
            <p:ph type="body" sz="quarter" idx="3"/>
          </p:nvPr>
        </p:nvSpPr>
        <p:spPr/>
        <p:txBody>
          <a:bodyPr/>
          <a:lstStyle/>
          <a:p>
            <a:r>
              <a:rPr lang="en-GB" dirty="0" smtClean="0"/>
              <a:t>Photonic Solutions?</a:t>
            </a:r>
          </a:p>
        </p:txBody>
      </p:sp>
      <p:sp>
        <p:nvSpPr>
          <p:cNvPr id="6" name="Content Placeholder 5"/>
          <p:cNvSpPr>
            <a:spLocks noGrp="1"/>
          </p:cNvSpPr>
          <p:nvPr>
            <p:ph sz="quarter" idx="4"/>
          </p:nvPr>
        </p:nvSpPr>
        <p:spPr/>
        <p:txBody>
          <a:bodyPr/>
          <a:lstStyle/>
          <a:p>
            <a:r>
              <a:rPr lang="en-GB" dirty="0" smtClean="0"/>
              <a:t>Multi-waveband IR detectors for differential imaging</a:t>
            </a:r>
          </a:p>
          <a:p>
            <a:r>
              <a:rPr lang="en-GB" dirty="0" smtClean="0"/>
              <a:t>Image slicers for IFS</a:t>
            </a:r>
          </a:p>
          <a:p>
            <a:endParaRPr lang="en-GB" dirty="0"/>
          </a:p>
          <a:p>
            <a:r>
              <a:rPr lang="en-GB" dirty="0" smtClean="0"/>
              <a:t>Active </a:t>
            </a:r>
            <a:r>
              <a:rPr lang="en-GB" dirty="0"/>
              <a:t>liquid crystal devices</a:t>
            </a:r>
          </a:p>
          <a:p>
            <a:pPr lvl="1"/>
            <a:r>
              <a:rPr lang="en-GB" dirty="0"/>
              <a:t>Vector Vortex </a:t>
            </a:r>
            <a:r>
              <a:rPr lang="en-GB" dirty="0" err="1"/>
              <a:t>Coronograph</a:t>
            </a:r>
            <a:endParaRPr lang="en-GB" dirty="0"/>
          </a:p>
          <a:p>
            <a:pPr lvl="1"/>
            <a:r>
              <a:rPr lang="en-GB" dirty="0"/>
              <a:t>Vector </a:t>
            </a:r>
            <a:r>
              <a:rPr lang="en-GB" dirty="0" err="1"/>
              <a:t>Apodising</a:t>
            </a:r>
            <a:r>
              <a:rPr lang="en-GB" dirty="0"/>
              <a:t> phase plate</a:t>
            </a:r>
          </a:p>
          <a:p>
            <a:endParaRPr lang="en-GB" dirty="0"/>
          </a:p>
          <a:p>
            <a:endParaRPr lang="en-GB" dirty="0"/>
          </a:p>
        </p:txBody>
      </p:sp>
    </p:spTree>
    <p:extLst>
      <p:ext uri="{BB962C8B-B14F-4D97-AF65-F5344CB8AC3E}">
        <p14:creationId xmlns:p14="http://schemas.microsoft.com/office/powerpoint/2010/main" val="12928490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descr="Realz"/>
          <p:cNvSpPr>
            <a:spLocks noGrp="1" noChangeArrowheads="1"/>
          </p:cNvSpPr>
          <p:nvPr>
            <p:ph type="title"/>
          </p:nvPr>
        </p:nvSpPr>
        <p:spPr/>
        <p:txBody>
          <a:bodyPr>
            <a:normAutofit fontScale="90000"/>
          </a:bodyPr>
          <a:lstStyle/>
          <a:p>
            <a:r>
              <a:rPr lang="en-GB" dirty="0"/>
              <a:t>Why will the E-ELT revolutionise </a:t>
            </a:r>
            <a:r>
              <a:rPr lang="en-GB" dirty="0" smtClean="0"/>
              <a:t>Exoplanet </a:t>
            </a:r>
            <a:r>
              <a:rPr lang="en-GB" dirty="0"/>
              <a:t>studies?</a:t>
            </a:r>
            <a:br>
              <a:rPr lang="en-GB" dirty="0"/>
            </a:br>
            <a:endParaRPr lang="en-US" dirty="0" smtClean="0"/>
          </a:p>
        </p:txBody>
      </p:sp>
      <p:sp>
        <p:nvSpPr>
          <p:cNvPr id="98307" name="Line 8"/>
          <p:cNvSpPr>
            <a:spLocks noChangeShapeType="1"/>
          </p:cNvSpPr>
          <p:nvPr/>
        </p:nvSpPr>
        <p:spPr bwMode="auto">
          <a:xfrm>
            <a:off x="646117" y="2052641"/>
            <a:ext cx="9525" cy="3136900"/>
          </a:xfrm>
          <a:prstGeom prst="line">
            <a:avLst/>
          </a:prstGeom>
          <a:noFill/>
          <a:ln w="38100">
            <a:solidFill>
              <a:schemeClr val="bg1"/>
            </a:solidFill>
            <a:round/>
            <a:headEnd type="triangle" w="med" len="med"/>
            <a:tailEnd type="triangle" w="med" len="med"/>
          </a:ln>
        </p:spPr>
        <p:txBody>
          <a:bodyPr wrap="none" lIns="91432" tIns="45717" rIns="91432" bIns="45717" anchor="ctr">
            <a:prstTxWarp prst="textNoShape">
              <a:avLst/>
            </a:prstTxWarp>
          </a:bodyPr>
          <a:lstStyle/>
          <a:p>
            <a:endParaRPr lang="en-US"/>
          </a:p>
        </p:txBody>
      </p:sp>
      <p:sp>
        <p:nvSpPr>
          <p:cNvPr id="98308" name="Text Box 9"/>
          <p:cNvSpPr txBox="1">
            <a:spLocks noChangeArrowheads="1"/>
          </p:cNvSpPr>
          <p:nvPr/>
        </p:nvSpPr>
        <p:spPr bwMode="auto">
          <a:xfrm rot="-5393503">
            <a:off x="-242425" y="3324022"/>
            <a:ext cx="1180179" cy="338548"/>
          </a:xfrm>
          <a:prstGeom prst="rect">
            <a:avLst/>
          </a:prstGeom>
          <a:noFill/>
          <a:ln w="9525">
            <a:noFill/>
            <a:miter lim="800000"/>
            <a:headEnd/>
            <a:tailEnd/>
          </a:ln>
        </p:spPr>
        <p:txBody>
          <a:bodyPr wrap="none" lIns="91432" tIns="45717" rIns="91432" bIns="45717">
            <a:prstTxWarp prst="textNoShape">
              <a:avLst/>
            </a:prstTxWarp>
            <a:spAutoFit/>
          </a:bodyPr>
          <a:lstStyle/>
          <a:p>
            <a:pPr eaLnBrk="0" hangingPunct="0"/>
            <a:r>
              <a:rPr lang="en-US" dirty="0"/>
              <a:t>1 </a:t>
            </a:r>
            <a:r>
              <a:rPr lang="en-US" dirty="0" err="1"/>
              <a:t>arcsecond</a:t>
            </a:r>
            <a:endParaRPr lang="en-US" dirty="0"/>
          </a:p>
        </p:txBody>
      </p:sp>
      <p:grpSp>
        <p:nvGrpSpPr>
          <p:cNvPr id="98309" name="Group 18"/>
          <p:cNvGrpSpPr>
            <a:grpSpLocks/>
          </p:cNvGrpSpPr>
          <p:nvPr/>
        </p:nvGrpSpPr>
        <p:grpSpPr bwMode="auto">
          <a:xfrm>
            <a:off x="806455" y="2041527"/>
            <a:ext cx="3235325" cy="3238500"/>
            <a:chOff x="327" y="1294"/>
            <a:chExt cx="2038" cy="2040"/>
          </a:xfrm>
        </p:grpSpPr>
        <p:pic>
          <p:nvPicPr>
            <p:cNvPr id="98323"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 y="1294"/>
              <a:ext cx="2038" cy="2040"/>
            </a:xfrm>
            <a:prstGeom prst="rect">
              <a:avLst/>
            </a:prstGeom>
            <a:noFill/>
            <a:ln w="9525">
              <a:noFill/>
              <a:miter lim="800000"/>
              <a:headEnd/>
              <a:tailEnd/>
            </a:ln>
          </p:spPr>
        </p:pic>
        <p:sp>
          <p:nvSpPr>
            <p:cNvPr id="98324" name="Rectangle 13"/>
            <p:cNvSpPr>
              <a:spLocks noChangeArrowheads="1"/>
            </p:cNvSpPr>
            <p:nvPr/>
          </p:nvSpPr>
          <p:spPr bwMode="auto">
            <a:xfrm>
              <a:off x="381" y="1338"/>
              <a:ext cx="116" cy="194"/>
            </a:xfrm>
            <a:prstGeom prst="rect">
              <a:avLst/>
            </a:prstGeom>
            <a:noFill/>
            <a:ln w="9525">
              <a:noFill/>
              <a:miter lim="800000"/>
              <a:headEnd/>
              <a:tailEnd/>
            </a:ln>
          </p:spPr>
          <p:txBody>
            <a:bodyPr wrap="none">
              <a:prstTxWarp prst="textNoShape">
                <a:avLst/>
              </a:prstTxWarp>
              <a:spAutoFit/>
            </a:bodyPr>
            <a:lstStyle/>
            <a:p>
              <a:pPr eaLnBrk="0" hangingPunct="0"/>
              <a:endParaRPr lang="en-US" sz="1400">
                <a:solidFill>
                  <a:schemeClr val="bg1"/>
                </a:solidFill>
              </a:endParaRPr>
            </a:p>
          </p:txBody>
        </p:sp>
      </p:grpSp>
      <p:grpSp>
        <p:nvGrpSpPr>
          <p:cNvPr id="3" name="Group 19"/>
          <p:cNvGrpSpPr>
            <a:grpSpLocks/>
          </p:cNvGrpSpPr>
          <p:nvPr/>
        </p:nvGrpSpPr>
        <p:grpSpPr bwMode="auto">
          <a:xfrm>
            <a:off x="806450" y="2039938"/>
            <a:ext cx="3238500" cy="3238500"/>
            <a:chOff x="2147" y="766"/>
            <a:chExt cx="2040" cy="2040"/>
          </a:xfrm>
        </p:grpSpPr>
        <p:pic>
          <p:nvPicPr>
            <p:cNvPr id="98321" name="Picture 10" descr="HS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47" y="766"/>
              <a:ext cx="2040" cy="2040"/>
            </a:xfrm>
            <a:prstGeom prst="rect">
              <a:avLst/>
            </a:prstGeom>
            <a:noFill/>
            <a:ln w="9525">
              <a:noFill/>
              <a:miter lim="800000"/>
              <a:headEnd/>
              <a:tailEnd/>
            </a:ln>
          </p:spPr>
        </p:pic>
        <p:sp>
          <p:nvSpPr>
            <p:cNvPr id="98322" name="Rectangle 14"/>
            <p:cNvSpPr>
              <a:spLocks noChangeArrowheads="1"/>
            </p:cNvSpPr>
            <p:nvPr/>
          </p:nvSpPr>
          <p:spPr bwMode="auto">
            <a:xfrm>
              <a:off x="2274" y="900"/>
              <a:ext cx="1220" cy="194"/>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chemeClr val="bg1"/>
                  </a:solidFill>
                </a:rPr>
                <a:t>Hubble Space Telescope</a:t>
              </a:r>
            </a:p>
          </p:txBody>
        </p:sp>
      </p:grpSp>
      <p:grpSp>
        <p:nvGrpSpPr>
          <p:cNvPr id="4" name="Group 20"/>
          <p:cNvGrpSpPr>
            <a:grpSpLocks/>
          </p:cNvGrpSpPr>
          <p:nvPr/>
        </p:nvGrpSpPr>
        <p:grpSpPr bwMode="auto">
          <a:xfrm>
            <a:off x="806450" y="2039938"/>
            <a:ext cx="3238500" cy="3238500"/>
            <a:chOff x="4287" y="2155"/>
            <a:chExt cx="1814" cy="1814"/>
          </a:xfrm>
        </p:grpSpPr>
        <p:pic>
          <p:nvPicPr>
            <p:cNvPr id="98319" name="Picture 12" descr="VLT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87" y="2155"/>
              <a:ext cx="1814" cy="1814"/>
            </a:xfrm>
            <a:prstGeom prst="rect">
              <a:avLst/>
            </a:prstGeom>
            <a:noFill/>
            <a:ln w="9525">
              <a:noFill/>
              <a:miter lim="800000"/>
              <a:headEnd/>
              <a:tailEnd/>
            </a:ln>
          </p:spPr>
        </p:pic>
        <p:sp>
          <p:nvSpPr>
            <p:cNvPr id="98320" name="Rectangle 15"/>
            <p:cNvSpPr>
              <a:spLocks noChangeArrowheads="1"/>
            </p:cNvSpPr>
            <p:nvPr/>
          </p:nvSpPr>
          <p:spPr bwMode="auto">
            <a:xfrm>
              <a:off x="4385" y="2224"/>
              <a:ext cx="235" cy="172"/>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chemeClr val="bg1"/>
                  </a:solidFill>
                </a:rPr>
                <a:t>8m</a:t>
              </a:r>
            </a:p>
          </p:txBody>
        </p:sp>
      </p:grpSp>
      <p:grpSp>
        <p:nvGrpSpPr>
          <p:cNvPr id="5" name="Group 21"/>
          <p:cNvGrpSpPr>
            <a:grpSpLocks/>
          </p:cNvGrpSpPr>
          <p:nvPr/>
        </p:nvGrpSpPr>
        <p:grpSpPr bwMode="auto">
          <a:xfrm>
            <a:off x="806451" y="2039939"/>
            <a:ext cx="3236715" cy="3236715"/>
            <a:chOff x="2462" y="1645"/>
            <a:chExt cx="1813" cy="1813"/>
          </a:xfrm>
        </p:grpSpPr>
        <p:pic>
          <p:nvPicPr>
            <p:cNvPr id="98317" name="Picture 11" descr="EEL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62" y="1645"/>
              <a:ext cx="1813" cy="1813"/>
            </a:xfrm>
            <a:prstGeom prst="rect">
              <a:avLst/>
            </a:prstGeom>
            <a:noFill/>
            <a:ln w="9525">
              <a:noFill/>
              <a:miter lim="800000"/>
              <a:headEnd/>
              <a:tailEnd/>
            </a:ln>
          </p:spPr>
        </p:pic>
        <p:sp>
          <p:nvSpPr>
            <p:cNvPr id="98318" name="Rectangle 16"/>
            <p:cNvSpPr>
              <a:spLocks noChangeArrowheads="1"/>
            </p:cNvSpPr>
            <p:nvPr/>
          </p:nvSpPr>
          <p:spPr bwMode="auto">
            <a:xfrm>
              <a:off x="2504" y="1712"/>
              <a:ext cx="317" cy="172"/>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chemeClr val="bg1"/>
                  </a:solidFill>
                </a:rPr>
                <a:t>E-ELT</a:t>
              </a:r>
            </a:p>
          </p:txBody>
        </p:sp>
      </p:grpSp>
      <p:sp>
        <p:nvSpPr>
          <p:cNvPr id="19" name="Rectangle 18"/>
          <p:cNvSpPr/>
          <p:nvPr/>
        </p:nvSpPr>
        <p:spPr>
          <a:xfrm>
            <a:off x="4139951" y="3621090"/>
            <a:ext cx="5007914" cy="1261878"/>
          </a:xfrm>
          <a:prstGeom prst="rect">
            <a:avLst/>
          </a:prstGeom>
          <a:solidFill>
            <a:schemeClr val="tx1">
              <a:lumMod val="85000"/>
              <a:lumOff val="15000"/>
            </a:schemeClr>
          </a:solidFill>
        </p:spPr>
        <p:txBody>
          <a:bodyPr wrap="square" lIns="91432" tIns="45717" rIns="91432" bIns="45717">
            <a:spAutoFit/>
          </a:bodyPr>
          <a:lstStyle/>
          <a:p>
            <a:pPr algn="ctr" defTabSz="642884">
              <a:defRPr/>
            </a:pPr>
            <a:endParaRPr lang="en-US" dirty="0">
              <a:solidFill>
                <a:schemeClr val="bg1"/>
              </a:solidFill>
              <a:sym typeface="Gill Sans"/>
            </a:endParaRPr>
          </a:p>
          <a:p>
            <a:pPr algn="ctr" defTabSz="642884">
              <a:defRPr/>
            </a:pPr>
            <a:r>
              <a:rPr lang="en-US" sz="2000" dirty="0">
                <a:solidFill>
                  <a:srgbClr val="FF6600"/>
                </a:solidFill>
                <a:sym typeface="Gill Sans"/>
              </a:rPr>
              <a:t>Unprecedented sensitivity and angular </a:t>
            </a:r>
            <a:r>
              <a:rPr lang="en-US" sz="2000" dirty="0" err="1">
                <a:solidFill>
                  <a:srgbClr val="FF6600"/>
                </a:solidFill>
                <a:sym typeface="Gill Sans"/>
              </a:rPr>
              <a:t>resolutipn</a:t>
            </a:r>
            <a:endParaRPr lang="en-US" sz="2000" b="1" dirty="0">
              <a:solidFill>
                <a:schemeClr val="bg1"/>
              </a:solidFill>
              <a:sym typeface="Gill Sans"/>
            </a:endParaRPr>
          </a:p>
          <a:p>
            <a:pPr algn="ctr" defTabSz="642884">
              <a:defRPr/>
            </a:pPr>
            <a:endParaRPr lang="en-US" sz="2000" b="1" dirty="0">
              <a:solidFill>
                <a:schemeClr val="bg1"/>
              </a:solidFill>
              <a:sym typeface="Gill Sans"/>
            </a:endParaRPr>
          </a:p>
        </p:txBody>
      </p:sp>
      <p:sp>
        <p:nvSpPr>
          <p:cNvPr id="20" name="TextBox 4"/>
          <p:cNvSpPr txBox="1">
            <a:spLocks noChangeArrowheads="1"/>
          </p:cNvSpPr>
          <p:nvPr/>
        </p:nvSpPr>
        <p:spPr bwMode="auto">
          <a:xfrm>
            <a:off x="4152653" y="1297070"/>
            <a:ext cx="4995213" cy="2031319"/>
          </a:xfrm>
          <a:prstGeom prst="rect">
            <a:avLst/>
          </a:prstGeom>
          <a:solidFill>
            <a:schemeClr val="tx1">
              <a:lumMod val="85000"/>
              <a:lumOff val="15000"/>
            </a:schemeClr>
          </a:solidFill>
          <a:ln w="9525">
            <a:noFill/>
            <a:miter lim="800000"/>
            <a:headEnd/>
            <a:tailEnd/>
          </a:ln>
        </p:spPr>
        <p:txBody>
          <a:bodyPr wrap="square" lIns="91432" tIns="45717" rIns="91432" bIns="45717">
            <a:prstTxWarp prst="textNoShape">
              <a:avLst/>
            </a:prstTxWarp>
            <a:spAutoFit/>
          </a:bodyPr>
          <a:lstStyle/>
          <a:p>
            <a:pPr defTabSz="642884">
              <a:defRPr/>
            </a:pPr>
            <a:r>
              <a:rPr lang="en-US" dirty="0">
                <a:solidFill>
                  <a:schemeClr val="bg1"/>
                </a:solidFill>
                <a:sym typeface="Gill Sans" charset="0"/>
              </a:rPr>
              <a:t>E-ELT excels in </a:t>
            </a:r>
            <a:r>
              <a:rPr lang="en-US" b="1" dirty="0">
                <a:solidFill>
                  <a:srgbClr val="66FF66"/>
                </a:solidFill>
                <a:sym typeface="Gill Sans" charset="0"/>
              </a:rPr>
              <a:t>collecting power</a:t>
            </a:r>
            <a:r>
              <a:rPr lang="en-US" dirty="0">
                <a:solidFill>
                  <a:srgbClr val="66FF66"/>
                </a:solidFill>
                <a:sym typeface="Gill Sans" charset="0"/>
              </a:rPr>
              <a:t> </a:t>
            </a:r>
            <a:r>
              <a:rPr lang="en-US" i="1" dirty="0">
                <a:solidFill>
                  <a:schemeClr val="bg1"/>
                </a:solidFill>
                <a:sym typeface="Gill Sans" charset="0"/>
              </a:rPr>
              <a:t>and</a:t>
            </a:r>
            <a:r>
              <a:rPr lang="en-US" dirty="0">
                <a:solidFill>
                  <a:schemeClr val="bg1"/>
                </a:solidFill>
                <a:sym typeface="Gill Sans" charset="0"/>
              </a:rPr>
              <a:t> </a:t>
            </a:r>
            <a:r>
              <a:rPr lang="en-US" b="1" dirty="0">
                <a:solidFill>
                  <a:srgbClr val="66FF66"/>
                </a:solidFill>
                <a:sym typeface="Gill Sans" charset="0"/>
              </a:rPr>
              <a:t>angular resolution</a:t>
            </a:r>
          </a:p>
          <a:p>
            <a:pPr defTabSz="642884">
              <a:defRPr/>
            </a:pPr>
            <a:endParaRPr lang="en-US" dirty="0">
              <a:solidFill>
                <a:schemeClr val="bg1"/>
              </a:solidFill>
              <a:sym typeface="Gill Sans" charset="0"/>
            </a:endParaRPr>
          </a:p>
          <a:p>
            <a:pPr defTabSz="642884">
              <a:spcAft>
                <a:spcPts val="1200"/>
              </a:spcAft>
              <a:defRPr/>
            </a:pPr>
            <a:r>
              <a:rPr lang="en-US" dirty="0">
                <a:solidFill>
                  <a:schemeClr val="bg1"/>
                </a:solidFill>
                <a:sym typeface="Gill Sans" charset="0"/>
              </a:rPr>
              <a:t>39.3m telescope with </a:t>
            </a:r>
            <a:r>
              <a:rPr lang="en-US" b="1" dirty="0">
                <a:solidFill>
                  <a:srgbClr val="66FF66"/>
                </a:solidFill>
                <a:sym typeface="Gill Sans" charset="0"/>
              </a:rPr>
              <a:t>Adaptive Optics </a:t>
            </a:r>
            <a:r>
              <a:rPr lang="en-US" dirty="0">
                <a:solidFill>
                  <a:schemeClr val="bg1"/>
                </a:solidFill>
                <a:sym typeface="Gill Sans" charset="0"/>
              </a:rPr>
              <a:t>will deliver</a:t>
            </a:r>
          </a:p>
          <a:p>
            <a:pPr defTabSz="642884">
              <a:spcAft>
                <a:spcPts val="1200"/>
              </a:spcAft>
              <a:defRPr/>
            </a:pPr>
            <a:r>
              <a:rPr lang="en-US" dirty="0">
                <a:solidFill>
                  <a:schemeClr val="bg1"/>
                </a:solidFill>
                <a:sym typeface="Gill Sans" charset="0"/>
              </a:rPr>
              <a:t>	</a:t>
            </a:r>
            <a:r>
              <a:rPr lang="en-US" b="1" dirty="0" smtClean="0">
                <a:solidFill>
                  <a:srgbClr val="66FF66"/>
                </a:solidFill>
                <a:sym typeface="Gill Sans" charset="0"/>
              </a:rPr>
              <a:t>4.9 </a:t>
            </a:r>
            <a:r>
              <a:rPr lang="en-US" sz="1400" b="1" dirty="0">
                <a:solidFill>
                  <a:srgbClr val="66FF66"/>
                </a:solidFill>
                <a:latin typeface="Times New Roman"/>
                <a:cs typeface="Times New Roman"/>
                <a:sym typeface="Gill Sans" charset="0"/>
              </a:rPr>
              <a:t>X</a:t>
            </a:r>
            <a:r>
              <a:rPr lang="en-US" dirty="0">
                <a:solidFill>
                  <a:schemeClr val="bg1"/>
                </a:solidFill>
                <a:sym typeface="Gill Sans" charset="0"/>
              </a:rPr>
              <a:t> better angular resolution </a:t>
            </a:r>
            <a:r>
              <a:rPr lang="en-GB" dirty="0">
                <a:solidFill>
                  <a:schemeClr val="bg1"/>
                </a:solidFill>
              </a:rPr>
              <a:t>(1/D)</a:t>
            </a:r>
            <a:endParaRPr lang="en-US" dirty="0">
              <a:solidFill>
                <a:schemeClr val="bg1"/>
              </a:solidFill>
              <a:sym typeface="Gill Sans" charset="0"/>
            </a:endParaRPr>
          </a:p>
          <a:p>
            <a:pPr defTabSz="642884">
              <a:spcAft>
                <a:spcPts val="1200"/>
              </a:spcAft>
              <a:defRPr/>
            </a:pPr>
            <a:r>
              <a:rPr lang="en-US" dirty="0">
                <a:solidFill>
                  <a:schemeClr val="bg1"/>
                </a:solidFill>
                <a:sym typeface="Gill Sans" charset="0"/>
              </a:rPr>
              <a:t>	</a:t>
            </a:r>
            <a:r>
              <a:rPr lang="en-US" b="1" dirty="0" smtClean="0">
                <a:solidFill>
                  <a:srgbClr val="66FF66"/>
                </a:solidFill>
                <a:sym typeface="Gill Sans" charset="0"/>
              </a:rPr>
              <a:t>510</a:t>
            </a:r>
            <a:r>
              <a:rPr lang="en-US" b="1" dirty="0">
                <a:solidFill>
                  <a:srgbClr val="66FF66"/>
                </a:solidFill>
                <a:latin typeface="Times New Roman"/>
                <a:cs typeface="Times New Roman"/>
                <a:sym typeface="Gill Sans" charset="0"/>
              </a:rPr>
              <a:t> X</a:t>
            </a:r>
            <a:r>
              <a:rPr lang="en-US" dirty="0">
                <a:solidFill>
                  <a:schemeClr val="bg1"/>
                </a:solidFill>
                <a:sym typeface="Gill Sans" charset="0"/>
              </a:rPr>
              <a:t> faster </a:t>
            </a:r>
            <a:r>
              <a:rPr lang="en-GB" dirty="0">
                <a:solidFill>
                  <a:schemeClr val="bg1"/>
                </a:solidFill>
              </a:rPr>
              <a:t>exposure time (1/D</a:t>
            </a:r>
            <a:r>
              <a:rPr lang="en-GB" baseline="30000" dirty="0">
                <a:solidFill>
                  <a:schemeClr val="bg1"/>
                </a:solidFill>
              </a:rPr>
              <a:t>4</a:t>
            </a:r>
            <a:r>
              <a:rPr lang="en-GB" dirty="0">
                <a:solidFill>
                  <a:schemeClr val="bg1"/>
                </a:solidFill>
              </a:rPr>
              <a:t>) </a:t>
            </a:r>
          </a:p>
          <a:p>
            <a:pPr defTabSz="642884">
              <a:spcAft>
                <a:spcPts val="1200"/>
              </a:spcAft>
              <a:defRPr/>
            </a:pPr>
            <a:r>
              <a:rPr lang="en-GB" dirty="0">
                <a:solidFill>
                  <a:schemeClr val="bg1"/>
                </a:solidFill>
                <a:sym typeface="Gill Sans" charset="0"/>
              </a:rPr>
              <a:t>than existing 8m telescopes</a:t>
            </a:r>
          </a:p>
        </p:txBody>
      </p:sp>
      <p:sp>
        <p:nvSpPr>
          <p:cNvPr id="21" name="Slide Number Placeholder 6"/>
          <p:cNvSpPr>
            <a:spLocks noGrp="1"/>
          </p:cNvSpPr>
          <p:nvPr>
            <p:ph type="sldNum" sz="quarter" idx="4294967295"/>
          </p:nvPr>
        </p:nvSpPr>
        <p:spPr>
          <a:xfrm>
            <a:off x="8204204" y="6477001"/>
            <a:ext cx="733425" cy="274639"/>
          </a:xfrm>
          <a:prstGeom prst="rect">
            <a:avLst/>
          </a:prstGeom>
        </p:spPr>
        <p:txBody>
          <a:bodyPr/>
          <a:lstStyle/>
          <a:p>
            <a:fld id="{D3A0F672-CA65-44E1-B750-DA71AB4F260D}" type="slidenum">
              <a:rPr lang="en-GB"/>
              <a:pPr/>
              <a:t>14</a:t>
            </a:fld>
            <a:endParaRPr lang="en-GB"/>
          </a:p>
        </p:txBody>
      </p:sp>
      <p:cxnSp>
        <p:nvCxnSpPr>
          <p:cNvPr id="6" name="Straight Arrow Connector 5"/>
          <p:cNvCxnSpPr>
            <a:stCxn id="98307" idx="0"/>
          </p:cNvCxnSpPr>
          <p:nvPr/>
        </p:nvCxnSpPr>
        <p:spPr>
          <a:xfrm>
            <a:off x="646118" y="2052641"/>
            <a:ext cx="0" cy="322401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324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300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p:cNvSpPr>
          <p:nvPr/>
        </p:nvSpPr>
        <p:spPr bwMode="auto">
          <a:xfrm>
            <a:off x="5054601" y="1106489"/>
            <a:ext cx="4062413" cy="5480050"/>
          </a:xfrm>
          <a:prstGeom prst="rect">
            <a:avLst/>
          </a:prstGeom>
          <a:noFill/>
          <a:ln>
            <a:noFill/>
          </a:ln>
          <a:extLst/>
        </p:spPr>
        <p:txBody>
          <a:bodyPr lIns="0" tIns="0" rIns="0" bIns="0"/>
          <a:lstStyle/>
          <a:p>
            <a:pPr>
              <a:defRPr/>
            </a:pPr>
            <a:r>
              <a:rPr lang="en-US" sz="2000" dirty="0">
                <a:solidFill>
                  <a:schemeClr val="accent2"/>
                </a:solidFill>
                <a:cs typeface="Gill Sans" charset="0"/>
              </a:rPr>
              <a:t>Key cases that scale as ~D</a:t>
            </a:r>
            <a:r>
              <a:rPr lang="en-US" sz="2000" baseline="32000" dirty="0">
                <a:solidFill>
                  <a:schemeClr val="accent2"/>
                </a:solidFill>
                <a:cs typeface="Gill Sans" charset="0"/>
              </a:rPr>
              <a:t>0</a:t>
            </a:r>
            <a:r>
              <a:rPr lang="en-US" sz="2000" dirty="0">
                <a:solidFill>
                  <a:schemeClr val="accent2"/>
                </a:solidFill>
                <a:cs typeface="Gill Sans" charset="0"/>
              </a:rPr>
              <a:t>:</a:t>
            </a:r>
          </a:p>
          <a:p>
            <a:pPr>
              <a:buSzPct val="125000"/>
              <a:buFont typeface="Gill Sans" charset="0"/>
              <a:buChar char="•"/>
              <a:defRPr/>
            </a:pPr>
            <a:r>
              <a:rPr lang="en-US" sz="2000" dirty="0">
                <a:solidFill>
                  <a:schemeClr val="accent2"/>
                </a:solidFill>
                <a:cs typeface="Gill Sans" charset="0"/>
              </a:rPr>
              <a:t>RV search of </a:t>
            </a:r>
            <a:r>
              <a:rPr lang="en-US" sz="2000" dirty="0" smtClean="0">
                <a:solidFill>
                  <a:schemeClr val="accent2"/>
                </a:solidFill>
                <a:cs typeface="Gill Sans" charset="0"/>
              </a:rPr>
              <a:t>exoplanets</a:t>
            </a:r>
          </a:p>
          <a:p>
            <a:pPr lvl="1">
              <a:buSzPct val="125000"/>
              <a:buFont typeface="Gill Sans" charset="0"/>
              <a:buChar char="•"/>
              <a:defRPr/>
            </a:pPr>
            <a:r>
              <a:rPr lang="en-US" sz="2000" dirty="0" smtClean="0">
                <a:cs typeface="Gill Sans" charset="0"/>
              </a:rPr>
              <a:t>So don’t use E-ELT!</a:t>
            </a:r>
            <a:endParaRPr lang="en-US" sz="2000" dirty="0">
              <a:solidFill>
                <a:schemeClr val="accent2"/>
              </a:solidFill>
              <a:cs typeface="Gill Sans" charset="0"/>
            </a:endParaRPr>
          </a:p>
          <a:p>
            <a:pPr>
              <a:defRPr/>
            </a:pPr>
            <a:r>
              <a:rPr lang="en-US" sz="2000" dirty="0">
                <a:solidFill>
                  <a:schemeClr val="accent2"/>
                </a:solidFill>
                <a:cs typeface="Gill Sans" charset="0"/>
              </a:rPr>
              <a:t>Key cases that scale as ~D</a:t>
            </a:r>
            <a:r>
              <a:rPr lang="en-US" sz="2000" baseline="32000" dirty="0">
                <a:solidFill>
                  <a:schemeClr val="accent2"/>
                </a:solidFill>
                <a:cs typeface="Gill Sans" charset="0"/>
              </a:rPr>
              <a:t>1</a:t>
            </a:r>
            <a:r>
              <a:rPr lang="en-US" sz="2000" dirty="0">
                <a:solidFill>
                  <a:schemeClr val="accent2"/>
                </a:solidFill>
                <a:cs typeface="Gill Sans" charset="0"/>
              </a:rPr>
              <a:t>:</a:t>
            </a:r>
          </a:p>
          <a:p>
            <a:pPr>
              <a:buSzPct val="125000"/>
              <a:buFont typeface="Gill Sans" charset="0"/>
              <a:buChar char="•"/>
              <a:defRPr/>
            </a:pPr>
            <a:r>
              <a:rPr lang="en-US" sz="2000" dirty="0">
                <a:solidFill>
                  <a:schemeClr val="accent2"/>
                </a:solidFill>
                <a:cs typeface="Gill Sans" charset="0"/>
              </a:rPr>
              <a:t>resolution limited cases (e.g. resolved stellar pops)</a:t>
            </a:r>
          </a:p>
          <a:p>
            <a:pPr>
              <a:buSzPct val="125000"/>
              <a:buFont typeface="Gill Sans" charset="0"/>
              <a:buChar char="•"/>
              <a:defRPr/>
            </a:pPr>
            <a:endParaRPr lang="en-US" sz="2000" dirty="0">
              <a:solidFill>
                <a:schemeClr val="accent2"/>
              </a:solidFill>
              <a:cs typeface="Gill Sans" charset="0"/>
            </a:endParaRPr>
          </a:p>
          <a:p>
            <a:pPr>
              <a:defRPr/>
            </a:pPr>
            <a:r>
              <a:rPr lang="en-US" sz="2000" dirty="0">
                <a:solidFill>
                  <a:schemeClr val="accent2"/>
                </a:solidFill>
                <a:cs typeface="Gill Sans" charset="0"/>
              </a:rPr>
              <a:t>Key cases that scale as ~D</a:t>
            </a:r>
            <a:r>
              <a:rPr lang="en-US" sz="2000" baseline="32000" dirty="0">
                <a:solidFill>
                  <a:schemeClr val="accent2"/>
                </a:solidFill>
                <a:cs typeface="Gill Sans" charset="0"/>
              </a:rPr>
              <a:t>2</a:t>
            </a:r>
            <a:r>
              <a:rPr lang="en-US" sz="2000" dirty="0">
                <a:solidFill>
                  <a:schemeClr val="accent2"/>
                </a:solidFill>
                <a:cs typeface="Gill Sans" charset="0"/>
              </a:rPr>
              <a:t>:</a:t>
            </a:r>
          </a:p>
          <a:p>
            <a:pPr>
              <a:buSzPct val="125000"/>
              <a:buFont typeface="Gill Sans" charset="0"/>
              <a:buChar char="•"/>
              <a:defRPr/>
            </a:pPr>
            <a:r>
              <a:rPr lang="en-US" sz="2000" dirty="0">
                <a:solidFill>
                  <a:schemeClr val="accent2"/>
                </a:solidFill>
                <a:cs typeface="Gill Sans" charset="0"/>
              </a:rPr>
              <a:t>photon limited cases </a:t>
            </a:r>
            <a:br>
              <a:rPr lang="en-US" sz="2000" dirty="0">
                <a:solidFill>
                  <a:schemeClr val="accent2"/>
                </a:solidFill>
                <a:cs typeface="Gill Sans" charset="0"/>
              </a:rPr>
            </a:br>
            <a:r>
              <a:rPr lang="en-US" sz="2000" dirty="0">
                <a:solidFill>
                  <a:schemeClr val="accent2"/>
                </a:solidFill>
                <a:cs typeface="Gill Sans" charset="0"/>
              </a:rPr>
              <a:t>(e.g. cosmic expansion - </a:t>
            </a:r>
            <a:r>
              <a:rPr lang="en-US" dirty="0">
                <a:solidFill>
                  <a:schemeClr val="accent2"/>
                </a:solidFill>
                <a:cs typeface="Gill Sans" charset="0"/>
              </a:rPr>
              <a:t>CODEX</a:t>
            </a:r>
            <a:r>
              <a:rPr lang="en-US" sz="2000" dirty="0">
                <a:solidFill>
                  <a:schemeClr val="accent2"/>
                </a:solidFill>
                <a:cs typeface="Gill Sans" charset="0"/>
              </a:rPr>
              <a:t>)</a:t>
            </a:r>
          </a:p>
          <a:p>
            <a:pPr>
              <a:defRPr/>
            </a:pPr>
            <a:endParaRPr lang="en-US" sz="2000" dirty="0">
              <a:solidFill>
                <a:schemeClr val="accent2"/>
              </a:solidFill>
              <a:cs typeface="Gill Sans" charset="0"/>
            </a:endParaRPr>
          </a:p>
          <a:p>
            <a:pPr>
              <a:defRPr/>
            </a:pPr>
            <a:r>
              <a:rPr lang="en-US" sz="2000" dirty="0">
                <a:solidFill>
                  <a:schemeClr val="accent2"/>
                </a:solidFill>
                <a:cs typeface="Gill Sans" charset="0"/>
              </a:rPr>
              <a:t>Key cases that scale as ~D</a:t>
            </a:r>
            <a:r>
              <a:rPr lang="en-US" sz="2000" baseline="32000" dirty="0">
                <a:solidFill>
                  <a:schemeClr val="accent2"/>
                </a:solidFill>
                <a:cs typeface="Gill Sans" charset="0"/>
              </a:rPr>
              <a:t>4</a:t>
            </a:r>
            <a:r>
              <a:rPr lang="en-US" sz="2000" dirty="0">
                <a:solidFill>
                  <a:schemeClr val="accent2"/>
                </a:solidFill>
                <a:cs typeface="Gill Sans" charset="0"/>
              </a:rPr>
              <a:t>:</a:t>
            </a:r>
          </a:p>
          <a:p>
            <a:pPr>
              <a:buSzPct val="125000"/>
              <a:buFont typeface="Gill Sans" charset="0"/>
              <a:buChar char="•"/>
              <a:defRPr/>
            </a:pPr>
            <a:r>
              <a:rPr lang="en-US" sz="2000" dirty="0">
                <a:solidFill>
                  <a:schemeClr val="accent2"/>
                </a:solidFill>
                <a:cs typeface="Gill Sans" charset="0"/>
              </a:rPr>
              <a:t>AO limited cases (</a:t>
            </a:r>
            <a:r>
              <a:rPr lang="en-US" sz="2000" dirty="0" err="1">
                <a:solidFill>
                  <a:schemeClr val="accent2"/>
                </a:solidFill>
                <a:cs typeface="Gill Sans" charset="0"/>
              </a:rPr>
              <a:t>e.g</a:t>
            </a:r>
            <a:r>
              <a:rPr lang="en-US" sz="2000" dirty="0">
                <a:solidFill>
                  <a:schemeClr val="accent2"/>
                </a:solidFill>
                <a:cs typeface="Gill Sans" charset="0"/>
              </a:rPr>
              <a:t> spectroscopy of Virgo stars)</a:t>
            </a:r>
          </a:p>
          <a:p>
            <a:pPr>
              <a:defRPr/>
            </a:pPr>
            <a:endParaRPr lang="en-US" sz="2000" dirty="0">
              <a:solidFill>
                <a:schemeClr val="accent2"/>
              </a:solidFill>
              <a:cs typeface="Gill Sans" charset="0"/>
            </a:endParaRPr>
          </a:p>
          <a:p>
            <a:pPr>
              <a:defRPr/>
            </a:pPr>
            <a:r>
              <a:rPr lang="en-US" sz="2000" dirty="0">
                <a:solidFill>
                  <a:schemeClr val="accent2"/>
                </a:solidFill>
                <a:cs typeface="Gill Sans" charset="0"/>
              </a:rPr>
              <a:t>Key cases that scale as ~D</a:t>
            </a:r>
            <a:r>
              <a:rPr lang="en-US" sz="2000" baseline="32000" dirty="0">
                <a:solidFill>
                  <a:schemeClr val="accent2"/>
                </a:solidFill>
                <a:cs typeface="Gill Sans" charset="0"/>
              </a:rPr>
              <a:t>6+</a:t>
            </a:r>
            <a:r>
              <a:rPr lang="en-US" sz="2000" dirty="0">
                <a:solidFill>
                  <a:schemeClr val="accent2"/>
                </a:solidFill>
                <a:cs typeface="Gill Sans" charset="0"/>
              </a:rPr>
              <a:t>:</a:t>
            </a:r>
          </a:p>
          <a:p>
            <a:pPr>
              <a:buSzPct val="125000"/>
              <a:buFont typeface="Gill Sans" charset="0"/>
              <a:buChar char="•"/>
              <a:defRPr/>
            </a:pPr>
            <a:r>
              <a:rPr lang="en-US" sz="2000" dirty="0">
                <a:solidFill>
                  <a:schemeClr val="accent2"/>
                </a:solidFill>
                <a:cs typeface="Gill Sans" charset="0"/>
              </a:rPr>
              <a:t>direct imaging of </a:t>
            </a:r>
            <a:r>
              <a:rPr lang="en-US" sz="2000" dirty="0" smtClean="0">
                <a:solidFill>
                  <a:schemeClr val="accent2"/>
                </a:solidFill>
                <a:cs typeface="Gill Sans" charset="0"/>
              </a:rPr>
              <a:t>exoplanets</a:t>
            </a:r>
            <a:endParaRPr lang="en-US" sz="2000" dirty="0">
              <a:solidFill>
                <a:schemeClr val="accent2"/>
              </a:solidFill>
              <a:cs typeface="Gill Sans" charset="0"/>
            </a:endParaRPr>
          </a:p>
          <a:p>
            <a:pPr lvl="1">
              <a:buSzPct val="125000"/>
              <a:buFont typeface="Gill Sans" charset="0"/>
              <a:buChar char="•"/>
              <a:defRPr/>
            </a:pPr>
            <a:r>
              <a:rPr lang="en-US" sz="2000" dirty="0" smtClean="0">
                <a:cs typeface="Gill Sans" charset="0"/>
              </a:rPr>
              <a:t>E-ELT will have advantage over TMT &amp; GMT</a:t>
            </a:r>
          </a:p>
        </p:txBody>
      </p:sp>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1" y="1346200"/>
            <a:ext cx="4822825"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Line 4"/>
          <p:cNvSpPr>
            <a:spLocks noChangeShapeType="1"/>
          </p:cNvSpPr>
          <p:nvPr/>
        </p:nvSpPr>
        <p:spPr bwMode="auto">
          <a:xfrm rot="10800000" flipH="1">
            <a:off x="614364" y="3397250"/>
            <a:ext cx="4154487" cy="0"/>
          </a:xfrm>
          <a:prstGeom prst="line">
            <a:avLst/>
          </a:prstGeom>
          <a:noFill/>
          <a:ln w="38100">
            <a:solidFill>
              <a:srgbClr val="00CF43"/>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445" name="Line 5"/>
          <p:cNvSpPr>
            <a:spLocks noChangeShapeType="1"/>
          </p:cNvSpPr>
          <p:nvPr/>
        </p:nvSpPr>
        <p:spPr bwMode="auto">
          <a:xfrm rot="10800000" flipH="1">
            <a:off x="615951" y="3660775"/>
            <a:ext cx="4152900" cy="0"/>
          </a:xfrm>
          <a:prstGeom prst="line">
            <a:avLst/>
          </a:prstGeom>
          <a:noFill/>
          <a:ln w="38100">
            <a:solidFill>
              <a:srgbClr val="FFAA22"/>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446" name="Rectangle 6"/>
          <p:cNvSpPr>
            <a:spLocks/>
          </p:cNvSpPr>
          <p:nvPr/>
        </p:nvSpPr>
        <p:spPr bwMode="auto">
          <a:xfrm>
            <a:off x="4268788" y="3159289"/>
            <a:ext cx="38792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rgbClr val="DDDDDD"/>
                </a:solidFill>
                <a:latin typeface="Arial" pitchFamily="34" charset="0"/>
                <a:cs typeface="Arial" pitchFamily="34" charset="0"/>
              </a:defRPr>
            </a:lvl1pPr>
            <a:lvl2pPr marL="742950" indent="-285750" eaLnBrk="0" hangingPunct="0">
              <a:defRPr>
                <a:solidFill>
                  <a:srgbClr val="DDDDDD"/>
                </a:solidFill>
                <a:latin typeface="Arial" pitchFamily="34" charset="0"/>
                <a:cs typeface="Arial" pitchFamily="34" charset="0"/>
              </a:defRPr>
            </a:lvl2pPr>
            <a:lvl3pPr marL="1143000" indent="-228600" eaLnBrk="0" hangingPunct="0">
              <a:defRPr>
                <a:solidFill>
                  <a:srgbClr val="DDDDDD"/>
                </a:solidFill>
                <a:latin typeface="Arial" pitchFamily="34" charset="0"/>
                <a:cs typeface="Arial" pitchFamily="34" charset="0"/>
              </a:defRPr>
            </a:lvl3pPr>
            <a:lvl4pPr marL="1600200" indent="-228600" eaLnBrk="0" hangingPunct="0">
              <a:defRPr>
                <a:solidFill>
                  <a:srgbClr val="DDDDDD"/>
                </a:solidFill>
                <a:latin typeface="Arial" pitchFamily="34" charset="0"/>
                <a:cs typeface="Arial" pitchFamily="34" charset="0"/>
              </a:defRPr>
            </a:lvl4pPr>
            <a:lvl5pPr marL="2057400" indent="-228600" eaLnBrk="0" hangingPunct="0">
              <a:defRPr>
                <a:solidFill>
                  <a:srgbClr val="DDDDDD"/>
                </a:solidFill>
                <a:latin typeface="Arial" pitchFamily="34" charset="0"/>
                <a:cs typeface="Arial" pitchFamily="34" charset="0"/>
              </a:defRPr>
            </a:lvl5pPr>
            <a:lvl6pPr marL="2514600" indent="-228600" eaLnBrk="0" fontAlgn="base" hangingPunct="0">
              <a:spcBef>
                <a:spcPct val="0"/>
              </a:spcBef>
              <a:spcAft>
                <a:spcPct val="0"/>
              </a:spcAft>
              <a:defRPr>
                <a:solidFill>
                  <a:srgbClr val="DDDDDD"/>
                </a:solidFill>
                <a:latin typeface="Arial" pitchFamily="34" charset="0"/>
                <a:cs typeface="Arial" pitchFamily="34" charset="0"/>
              </a:defRPr>
            </a:lvl6pPr>
            <a:lvl7pPr marL="2971800" indent="-228600" eaLnBrk="0" fontAlgn="base" hangingPunct="0">
              <a:spcBef>
                <a:spcPct val="0"/>
              </a:spcBef>
              <a:spcAft>
                <a:spcPct val="0"/>
              </a:spcAft>
              <a:defRPr>
                <a:solidFill>
                  <a:srgbClr val="DDDDDD"/>
                </a:solidFill>
                <a:latin typeface="Arial" pitchFamily="34" charset="0"/>
                <a:cs typeface="Arial" pitchFamily="34" charset="0"/>
              </a:defRPr>
            </a:lvl7pPr>
            <a:lvl8pPr marL="3429000" indent="-228600" eaLnBrk="0" fontAlgn="base" hangingPunct="0">
              <a:spcBef>
                <a:spcPct val="0"/>
              </a:spcBef>
              <a:spcAft>
                <a:spcPct val="0"/>
              </a:spcAft>
              <a:defRPr>
                <a:solidFill>
                  <a:srgbClr val="DDDDDD"/>
                </a:solidFill>
                <a:latin typeface="Arial" pitchFamily="34" charset="0"/>
                <a:cs typeface="Arial" pitchFamily="34" charset="0"/>
              </a:defRPr>
            </a:lvl8pPr>
            <a:lvl9pPr marL="3886200" indent="-228600" eaLnBrk="0" fontAlgn="base" hangingPunct="0">
              <a:spcBef>
                <a:spcPct val="0"/>
              </a:spcBef>
              <a:spcAft>
                <a:spcPct val="0"/>
              </a:spcAft>
              <a:defRPr>
                <a:solidFill>
                  <a:srgbClr val="DDDDDD"/>
                </a:solidFill>
                <a:latin typeface="Arial" pitchFamily="34" charset="0"/>
                <a:cs typeface="Arial" pitchFamily="34" charset="0"/>
              </a:defRPr>
            </a:lvl9pPr>
          </a:lstStyle>
          <a:p>
            <a:pPr eaLnBrk="1" hangingPunct="1"/>
            <a:r>
              <a:rPr lang="en-US" altLang="en-US" sz="1700">
                <a:solidFill>
                  <a:srgbClr val="00CF43"/>
                </a:solidFill>
                <a:ea typeface="Gill Sans"/>
                <a:cs typeface="Gill Sans"/>
              </a:rPr>
              <a:t>-9%</a:t>
            </a:r>
          </a:p>
        </p:txBody>
      </p:sp>
      <p:sp>
        <p:nvSpPr>
          <p:cNvPr id="61447" name="Rectangle 7"/>
          <p:cNvSpPr>
            <a:spLocks/>
          </p:cNvSpPr>
          <p:nvPr/>
        </p:nvSpPr>
        <p:spPr bwMode="auto">
          <a:xfrm>
            <a:off x="4214814" y="3664113"/>
            <a:ext cx="50975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rgbClr val="DDDDDD"/>
                </a:solidFill>
                <a:latin typeface="Arial" pitchFamily="34" charset="0"/>
                <a:cs typeface="Arial" pitchFamily="34" charset="0"/>
              </a:defRPr>
            </a:lvl1pPr>
            <a:lvl2pPr marL="742950" indent="-285750" eaLnBrk="0" hangingPunct="0">
              <a:defRPr>
                <a:solidFill>
                  <a:srgbClr val="DDDDDD"/>
                </a:solidFill>
                <a:latin typeface="Arial" pitchFamily="34" charset="0"/>
                <a:cs typeface="Arial" pitchFamily="34" charset="0"/>
              </a:defRPr>
            </a:lvl2pPr>
            <a:lvl3pPr marL="1143000" indent="-228600" eaLnBrk="0" hangingPunct="0">
              <a:defRPr>
                <a:solidFill>
                  <a:srgbClr val="DDDDDD"/>
                </a:solidFill>
                <a:latin typeface="Arial" pitchFamily="34" charset="0"/>
                <a:cs typeface="Arial" pitchFamily="34" charset="0"/>
              </a:defRPr>
            </a:lvl3pPr>
            <a:lvl4pPr marL="1600200" indent="-228600" eaLnBrk="0" hangingPunct="0">
              <a:defRPr>
                <a:solidFill>
                  <a:srgbClr val="DDDDDD"/>
                </a:solidFill>
                <a:latin typeface="Arial" pitchFamily="34" charset="0"/>
                <a:cs typeface="Arial" pitchFamily="34" charset="0"/>
              </a:defRPr>
            </a:lvl4pPr>
            <a:lvl5pPr marL="2057400" indent="-228600" eaLnBrk="0" hangingPunct="0">
              <a:defRPr>
                <a:solidFill>
                  <a:srgbClr val="DDDDDD"/>
                </a:solidFill>
                <a:latin typeface="Arial" pitchFamily="34" charset="0"/>
                <a:cs typeface="Arial" pitchFamily="34" charset="0"/>
              </a:defRPr>
            </a:lvl5pPr>
            <a:lvl6pPr marL="2514600" indent="-228600" eaLnBrk="0" fontAlgn="base" hangingPunct="0">
              <a:spcBef>
                <a:spcPct val="0"/>
              </a:spcBef>
              <a:spcAft>
                <a:spcPct val="0"/>
              </a:spcAft>
              <a:defRPr>
                <a:solidFill>
                  <a:srgbClr val="DDDDDD"/>
                </a:solidFill>
                <a:latin typeface="Arial" pitchFamily="34" charset="0"/>
                <a:cs typeface="Arial" pitchFamily="34" charset="0"/>
              </a:defRPr>
            </a:lvl6pPr>
            <a:lvl7pPr marL="2971800" indent="-228600" eaLnBrk="0" fontAlgn="base" hangingPunct="0">
              <a:spcBef>
                <a:spcPct val="0"/>
              </a:spcBef>
              <a:spcAft>
                <a:spcPct val="0"/>
              </a:spcAft>
              <a:defRPr>
                <a:solidFill>
                  <a:srgbClr val="DDDDDD"/>
                </a:solidFill>
                <a:latin typeface="Arial" pitchFamily="34" charset="0"/>
                <a:cs typeface="Arial" pitchFamily="34" charset="0"/>
              </a:defRPr>
            </a:lvl7pPr>
            <a:lvl8pPr marL="3429000" indent="-228600" eaLnBrk="0" fontAlgn="base" hangingPunct="0">
              <a:spcBef>
                <a:spcPct val="0"/>
              </a:spcBef>
              <a:spcAft>
                <a:spcPct val="0"/>
              </a:spcAft>
              <a:defRPr>
                <a:solidFill>
                  <a:srgbClr val="DDDDDD"/>
                </a:solidFill>
                <a:latin typeface="Arial" pitchFamily="34" charset="0"/>
                <a:cs typeface="Arial" pitchFamily="34" charset="0"/>
              </a:defRPr>
            </a:lvl8pPr>
            <a:lvl9pPr marL="3886200" indent="-228600" eaLnBrk="0" fontAlgn="base" hangingPunct="0">
              <a:spcBef>
                <a:spcPct val="0"/>
              </a:spcBef>
              <a:spcAft>
                <a:spcPct val="0"/>
              </a:spcAft>
              <a:defRPr>
                <a:solidFill>
                  <a:srgbClr val="DDDDDD"/>
                </a:solidFill>
                <a:latin typeface="Arial" pitchFamily="34" charset="0"/>
                <a:cs typeface="Arial" pitchFamily="34" charset="0"/>
              </a:defRPr>
            </a:lvl9pPr>
          </a:lstStyle>
          <a:p>
            <a:pPr eaLnBrk="1" hangingPunct="1"/>
            <a:r>
              <a:rPr lang="en-US" altLang="en-US" sz="1700">
                <a:solidFill>
                  <a:srgbClr val="FFAA22"/>
                </a:solidFill>
                <a:ea typeface="Gill Sans"/>
                <a:cs typeface="Gill Sans"/>
              </a:rPr>
              <a:t>-17%</a:t>
            </a:r>
          </a:p>
        </p:txBody>
      </p:sp>
      <p:sp>
        <p:nvSpPr>
          <p:cNvPr id="61448" name="Oval 8"/>
          <p:cNvSpPr>
            <a:spLocks/>
          </p:cNvSpPr>
          <p:nvPr/>
        </p:nvSpPr>
        <p:spPr bwMode="auto">
          <a:xfrm>
            <a:off x="1670050" y="3303588"/>
            <a:ext cx="187325" cy="187325"/>
          </a:xfrm>
          <a:prstGeom prst="ellipse">
            <a:avLst/>
          </a:prstGeom>
          <a:noFill/>
          <a:ln w="25400">
            <a:solidFill>
              <a:srgbClr val="00CF43"/>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a:solidFill>
                  <a:srgbClr val="DDDDDD"/>
                </a:solidFill>
                <a:latin typeface="Arial" pitchFamily="34" charset="0"/>
                <a:cs typeface="Arial" pitchFamily="34" charset="0"/>
              </a:defRPr>
            </a:lvl1pPr>
            <a:lvl2pPr marL="742950" indent="-285750" eaLnBrk="0" hangingPunct="0">
              <a:defRPr>
                <a:solidFill>
                  <a:srgbClr val="DDDDDD"/>
                </a:solidFill>
                <a:latin typeface="Arial" pitchFamily="34" charset="0"/>
                <a:cs typeface="Arial" pitchFamily="34" charset="0"/>
              </a:defRPr>
            </a:lvl2pPr>
            <a:lvl3pPr marL="1143000" indent="-228600" eaLnBrk="0" hangingPunct="0">
              <a:defRPr>
                <a:solidFill>
                  <a:srgbClr val="DDDDDD"/>
                </a:solidFill>
                <a:latin typeface="Arial" pitchFamily="34" charset="0"/>
                <a:cs typeface="Arial" pitchFamily="34" charset="0"/>
              </a:defRPr>
            </a:lvl3pPr>
            <a:lvl4pPr marL="1600200" indent="-228600" eaLnBrk="0" hangingPunct="0">
              <a:defRPr>
                <a:solidFill>
                  <a:srgbClr val="DDDDDD"/>
                </a:solidFill>
                <a:latin typeface="Arial" pitchFamily="34" charset="0"/>
                <a:cs typeface="Arial" pitchFamily="34" charset="0"/>
              </a:defRPr>
            </a:lvl4pPr>
            <a:lvl5pPr marL="2057400" indent="-228600" eaLnBrk="0" hangingPunct="0">
              <a:defRPr>
                <a:solidFill>
                  <a:srgbClr val="DDDDDD"/>
                </a:solidFill>
                <a:latin typeface="Arial" pitchFamily="34" charset="0"/>
                <a:cs typeface="Arial" pitchFamily="34" charset="0"/>
              </a:defRPr>
            </a:lvl5pPr>
            <a:lvl6pPr marL="2514600" indent="-228600" eaLnBrk="0" fontAlgn="base" hangingPunct="0">
              <a:spcBef>
                <a:spcPct val="0"/>
              </a:spcBef>
              <a:spcAft>
                <a:spcPct val="0"/>
              </a:spcAft>
              <a:defRPr>
                <a:solidFill>
                  <a:srgbClr val="DDDDDD"/>
                </a:solidFill>
                <a:latin typeface="Arial" pitchFamily="34" charset="0"/>
                <a:cs typeface="Arial" pitchFamily="34" charset="0"/>
              </a:defRPr>
            </a:lvl6pPr>
            <a:lvl7pPr marL="2971800" indent="-228600" eaLnBrk="0" fontAlgn="base" hangingPunct="0">
              <a:spcBef>
                <a:spcPct val="0"/>
              </a:spcBef>
              <a:spcAft>
                <a:spcPct val="0"/>
              </a:spcAft>
              <a:defRPr>
                <a:solidFill>
                  <a:srgbClr val="DDDDDD"/>
                </a:solidFill>
                <a:latin typeface="Arial" pitchFamily="34" charset="0"/>
                <a:cs typeface="Arial" pitchFamily="34" charset="0"/>
              </a:defRPr>
            </a:lvl7pPr>
            <a:lvl8pPr marL="3429000" indent="-228600" eaLnBrk="0" fontAlgn="base" hangingPunct="0">
              <a:spcBef>
                <a:spcPct val="0"/>
              </a:spcBef>
              <a:spcAft>
                <a:spcPct val="0"/>
              </a:spcAft>
              <a:defRPr>
                <a:solidFill>
                  <a:srgbClr val="DDDDDD"/>
                </a:solidFill>
                <a:latin typeface="Arial" pitchFamily="34" charset="0"/>
                <a:cs typeface="Arial" pitchFamily="34" charset="0"/>
              </a:defRPr>
            </a:lvl8pPr>
            <a:lvl9pPr marL="3886200" indent="-228600" eaLnBrk="0" fontAlgn="base" hangingPunct="0">
              <a:spcBef>
                <a:spcPct val="0"/>
              </a:spcBef>
              <a:spcAft>
                <a:spcPct val="0"/>
              </a:spcAft>
              <a:defRPr>
                <a:solidFill>
                  <a:srgbClr val="DDDDDD"/>
                </a:solidFill>
                <a:latin typeface="Arial" pitchFamily="34" charset="0"/>
                <a:cs typeface="Arial" pitchFamily="34" charset="0"/>
              </a:defRPr>
            </a:lvl9pPr>
          </a:lstStyle>
          <a:p>
            <a:pPr eaLnBrk="1" hangingPunct="1"/>
            <a:endParaRPr lang="en-US" altLang="en-US"/>
          </a:p>
        </p:txBody>
      </p:sp>
      <p:sp>
        <p:nvSpPr>
          <p:cNvPr id="61449" name="Oval 9"/>
          <p:cNvSpPr>
            <a:spLocks/>
          </p:cNvSpPr>
          <p:nvPr/>
        </p:nvSpPr>
        <p:spPr bwMode="auto">
          <a:xfrm>
            <a:off x="1670050" y="3571875"/>
            <a:ext cx="187325" cy="187325"/>
          </a:xfrm>
          <a:prstGeom prst="ellipse">
            <a:avLst/>
          </a:prstGeom>
          <a:noFill/>
          <a:ln w="25400">
            <a:solidFill>
              <a:srgbClr val="FFAA2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a:solidFill>
                  <a:srgbClr val="DDDDDD"/>
                </a:solidFill>
                <a:latin typeface="Arial" pitchFamily="34" charset="0"/>
                <a:cs typeface="Arial" pitchFamily="34" charset="0"/>
              </a:defRPr>
            </a:lvl1pPr>
            <a:lvl2pPr marL="742950" indent="-285750" eaLnBrk="0" hangingPunct="0">
              <a:defRPr>
                <a:solidFill>
                  <a:srgbClr val="DDDDDD"/>
                </a:solidFill>
                <a:latin typeface="Arial" pitchFamily="34" charset="0"/>
                <a:cs typeface="Arial" pitchFamily="34" charset="0"/>
              </a:defRPr>
            </a:lvl2pPr>
            <a:lvl3pPr marL="1143000" indent="-228600" eaLnBrk="0" hangingPunct="0">
              <a:defRPr>
                <a:solidFill>
                  <a:srgbClr val="DDDDDD"/>
                </a:solidFill>
                <a:latin typeface="Arial" pitchFamily="34" charset="0"/>
                <a:cs typeface="Arial" pitchFamily="34" charset="0"/>
              </a:defRPr>
            </a:lvl3pPr>
            <a:lvl4pPr marL="1600200" indent="-228600" eaLnBrk="0" hangingPunct="0">
              <a:defRPr>
                <a:solidFill>
                  <a:srgbClr val="DDDDDD"/>
                </a:solidFill>
                <a:latin typeface="Arial" pitchFamily="34" charset="0"/>
                <a:cs typeface="Arial" pitchFamily="34" charset="0"/>
              </a:defRPr>
            </a:lvl4pPr>
            <a:lvl5pPr marL="2057400" indent="-228600" eaLnBrk="0" hangingPunct="0">
              <a:defRPr>
                <a:solidFill>
                  <a:srgbClr val="DDDDDD"/>
                </a:solidFill>
                <a:latin typeface="Arial" pitchFamily="34" charset="0"/>
                <a:cs typeface="Arial" pitchFamily="34" charset="0"/>
              </a:defRPr>
            </a:lvl5pPr>
            <a:lvl6pPr marL="2514600" indent="-228600" eaLnBrk="0" fontAlgn="base" hangingPunct="0">
              <a:spcBef>
                <a:spcPct val="0"/>
              </a:spcBef>
              <a:spcAft>
                <a:spcPct val="0"/>
              </a:spcAft>
              <a:defRPr>
                <a:solidFill>
                  <a:srgbClr val="DDDDDD"/>
                </a:solidFill>
                <a:latin typeface="Arial" pitchFamily="34" charset="0"/>
                <a:cs typeface="Arial" pitchFamily="34" charset="0"/>
              </a:defRPr>
            </a:lvl6pPr>
            <a:lvl7pPr marL="2971800" indent="-228600" eaLnBrk="0" fontAlgn="base" hangingPunct="0">
              <a:spcBef>
                <a:spcPct val="0"/>
              </a:spcBef>
              <a:spcAft>
                <a:spcPct val="0"/>
              </a:spcAft>
              <a:defRPr>
                <a:solidFill>
                  <a:srgbClr val="DDDDDD"/>
                </a:solidFill>
                <a:latin typeface="Arial" pitchFamily="34" charset="0"/>
                <a:cs typeface="Arial" pitchFamily="34" charset="0"/>
              </a:defRPr>
            </a:lvl7pPr>
            <a:lvl8pPr marL="3429000" indent="-228600" eaLnBrk="0" fontAlgn="base" hangingPunct="0">
              <a:spcBef>
                <a:spcPct val="0"/>
              </a:spcBef>
              <a:spcAft>
                <a:spcPct val="0"/>
              </a:spcAft>
              <a:defRPr>
                <a:solidFill>
                  <a:srgbClr val="DDDDDD"/>
                </a:solidFill>
                <a:latin typeface="Arial" pitchFamily="34" charset="0"/>
                <a:cs typeface="Arial" pitchFamily="34" charset="0"/>
              </a:defRPr>
            </a:lvl8pPr>
            <a:lvl9pPr marL="3886200" indent="-228600" eaLnBrk="0" fontAlgn="base" hangingPunct="0">
              <a:spcBef>
                <a:spcPct val="0"/>
              </a:spcBef>
              <a:spcAft>
                <a:spcPct val="0"/>
              </a:spcAft>
              <a:defRPr>
                <a:solidFill>
                  <a:srgbClr val="DDDDDD"/>
                </a:solidFill>
                <a:latin typeface="Arial" pitchFamily="34" charset="0"/>
                <a:cs typeface="Arial" pitchFamily="34" charset="0"/>
              </a:defRPr>
            </a:lvl9pPr>
          </a:lstStyle>
          <a:p>
            <a:pPr eaLnBrk="1" hangingPunct="1"/>
            <a:endParaRPr lang="en-US" altLang="en-US"/>
          </a:p>
        </p:txBody>
      </p:sp>
      <p:sp>
        <p:nvSpPr>
          <p:cNvPr id="61450" name="Oval 10"/>
          <p:cNvSpPr>
            <a:spLocks/>
          </p:cNvSpPr>
          <p:nvPr/>
        </p:nvSpPr>
        <p:spPr bwMode="auto">
          <a:xfrm>
            <a:off x="4187825" y="2214563"/>
            <a:ext cx="330200" cy="330200"/>
          </a:xfrm>
          <a:prstGeom prst="ellipse">
            <a:avLst/>
          </a:prstGeom>
          <a:noFill/>
          <a:ln w="25400">
            <a:solidFill>
              <a:srgbClr val="FFAA2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a:solidFill>
                  <a:srgbClr val="DDDDDD"/>
                </a:solidFill>
                <a:latin typeface="Arial" pitchFamily="34" charset="0"/>
                <a:cs typeface="Arial" pitchFamily="34" charset="0"/>
              </a:defRPr>
            </a:lvl1pPr>
            <a:lvl2pPr marL="742950" indent="-285750" eaLnBrk="0" hangingPunct="0">
              <a:defRPr>
                <a:solidFill>
                  <a:srgbClr val="DDDDDD"/>
                </a:solidFill>
                <a:latin typeface="Arial" pitchFamily="34" charset="0"/>
                <a:cs typeface="Arial" pitchFamily="34" charset="0"/>
              </a:defRPr>
            </a:lvl2pPr>
            <a:lvl3pPr marL="1143000" indent="-228600" eaLnBrk="0" hangingPunct="0">
              <a:defRPr>
                <a:solidFill>
                  <a:srgbClr val="DDDDDD"/>
                </a:solidFill>
                <a:latin typeface="Arial" pitchFamily="34" charset="0"/>
                <a:cs typeface="Arial" pitchFamily="34" charset="0"/>
              </a:defRPr>
            </a:lvl3pPr>
            <a:lvl4pPr marL="1600200" indent="-228600" eaLnBrk="0" hangingPunct="0">
              <a:defRPr>
                <a:solidFill>
                  <a:srgbClr val="DDDDDD"/>
                </a:solidFill>
                <a:latin typeface="Arial" pitchFamily="34" charset="0"/>
                <a:cs typeface="Arial" pitchFamily="34" charset="0"/>
              </a:defRPr>
            </a:lvl4pPr>
            <a:lvl5pPr marL="2057400" indent="-228600" eaLnBrk="0" hangingPunct="0">
              <a:defRPr>
                <a:solidFill>
                  <a:srgbClr val="DDDDDD"/>
                </a:solidFill>
                <a:latin typeface="Arial" pitchFamily="34" charset="0"/>
                <a:cs typeface="Arial" pitchFamily="34" charset="0"/>
              </a:defRPr>
            </a:lvl5pPr>
            <a:lvl6pPr marL="2514600" indent="-228600" eaLnBrk="0" fontAlgn="base" hangingPunct="0">
              <a:spcBef>
                <a:spcPct val="0"/>
              </a:spcBef>
              <a:spcAft>
                <a:spcPct val="0"/>
              </a:spcAft>
              <a:defRPr>
                <a:solidFill>
                  <a:srgbClr val="DDDDDD"/>
                </a:solidFill>
                <a:latin typeface="Arial" pitchFamily="34" charset="0"/>
                <a:cs typeface="Arial" pitchFamily="34" charset="0"/>
              </a:defRPr>
            </a:lvl6pPr>
            <a:lvl7pPr marL="2971800" indent="-228600" eaLnBrk="0" fontAlgn="base" hangingPunct="0">
              <a:spcBef>
                <a:spcPct val="0"/>
              </a:spcBef>
              <a:spcAft>
                <a:spcPct val="0"/>
              </a:spcAft>
              <a:defRPr>
                <a:solidFill>
                  <a:srgbClr val="DDDDDD"/>
                </a:solidFill>
                <a:latin typeface="Arial" pitchFamily="34" charset="0"/>
                <a:cs typeface="Arial" pitchFamily="34" charset="0"/>
              </a:defRPr>
            </a:lvl7pPr>
            <a:lvl8pPr marL="3429000" indent="-228600" eaLnBrk="0" fontAlgn="base" hangingPunct="0">
              <a:spcBef>
                <a:spcPct val="0"/>
              </a:spcBef>
              <a:spcAft>
                <a:spcPct val="0"/>
              </a:spcAft>
              <a:defRPr>
                <a:solidFill>
                  <a:srgbClr val="DDDDDD"/>
                </a:solidFill>
                <a:latin typeface="Arial" pitchFamily="34" charset="0"/>
                <a:cs typeface="Arial" pitchFamily="34" charset="0"/>
              </a:defRPr>
            </a:lvl8pPr>
            <a:lvl9pPr marL="3886200" indent="-228600" eaLnBrk="0" fontAlgn="base" hangingPunct="0">
              <a:spcBef>
                <a:spcPct val="0"/>
              </a:spcBef>
              <a:spcAft>
                <a:spcPct val="0"/>
              </a:spcAft>
              <a:defRPr>
                <a:solidFill>
                  <a:srgbClr val="DDDDDD"/>
                </a:solidFill>
                <a:latin typeface="Arial" pitchFamily="34" charset="0"/>
                <a:cs typeface="Arial" pitchFamily="34" charset="0"/>
              </a:defRPr>
            </a:lvl9pPr>
          </a:lstStyle>
          <a:p>
            <a:pPr eaLnBrk="1" hangingPunct="1"/>
            <a:endParaRPr lang="en-US" altLang="en-US"/>
          </a:p>
        </p:txBody>
      </p:sp>
      <p:sp>
        <p:nvSpPr>
          <p:cNvPr id="61451" name="Oval 11"/>
          <p:cNvSpPr>
            <a:spLocks/>
          </p:cNvSpPr>
          <p:nvPr/>
        </p:nvSpPr>
        <p:spPr bwMode="auto">
          <a:xfrm>
            <a:off x="4375150" y="2517775"/>
            <a:ext cx="330200" cy="330200"/>
          </a:xfrm>
          <a:prstGeom prst="ellipse">
            <a:avLst/>
          </a:prstGeom>
          <a:noFill/>
          <a:ln w="25400">
            <a:solidFill>
              <a:srgbClr val="00CF43"/>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a:solidFill>
                  <a:srgbClr val="DDDDDD"/>
                </a:solidFill>
                <a:latin typeface="Arial" pitchFamily="34" charset="0"/>
                <a:cs typeface="Arial" pitchFamily="34" charset="0"/>
              </a:defRPr>
            </a:lvl1pPr>
            <a:lvl2pPr marL="742950" indent="-285750" eaLnBrk="0" hangingPunct="0">
              <a:defRPr>
                <a:solidFill>
                  <a:srgbClr val="DDDDDD"/>
                </a:solidFill>
                <a:latin typeface="Arial" pitchFamily="34" charset="0"/>
                <a:cs typeface="Arial" pitchFamily="34" charset="0"/>
              </a:defRPr>
            </a:lvl2pPr>
            <a:lvl3pPr marL="1143000" indent="-228600" eaLnBrk="0" hangingPunct="0">
              <a:defRPr>
                <a:solidFill>
                  <a:srgbClr val="DDDDDD"/>
                </a:solidFill>
                <a:latin typeface="Arial" pitchFamily="34" charset="0"/>
                <a:cs typeface="Arial" pitchFamily="34" charset="0"/>
              </a:defRPr>
            </a:lvl3pPr>
            <a:lvl4pPr marL="1600200" indent="-228600" eaLnBrk="0" hangingPunct="0">
              <a:defRPr>
                <a:solidFill>
                  <a:srgbClr val="DDDDDD"/>
                </a:solidFill>
                <a:latin typeface="Arial" pitchFamily="34" charset="0"/>
                <a:cs typeface="Arial" pitchFamily="34" charset="0"/>
              </a:defRPr>
            </a:lvl4pPr>
            <a:lvl5pPr marL="2057400" indent="-228600" eaLnBrk="0" hangingPunct="0">
              <a:defRPr>
                <a:solidFill>
                  <a:srgbClr val="DDDDDD"/>
                </a:solidFill>
                <a:latin typeface="Arial" pitchFamily="34" charset="0"/>
                <a:cs typeface="Arial" pitchFamily="34" charset="0"/>
              </a:defRPr>
            </a:lvl5pPr>
            <a:lvl6pPr marL="2514600" indent="-228600" eaLnBrk="0" fontAlgn="base" hangingPunct="0">
              <a:spcBef>
                <a:spcPct val="0"/>
              </a:spcBef>
              <a:spcAft>
                <a:spcPct val="0"/>
              </a:spcAft>
              <a:defRPr>
                <a:solidFill>
                  <a:srgbClr val="DDDDDD"/>
                </a:solidFill>
                <a:latin typeface="Arial" pitchFamily="34" charset="0"/>
                <a:cs typeface="Arial" pitchFamily="34" charset="0"/>
              </a:defRPr>
            </a:lvl6pPr>
            <a:lvl7pPr marL="2971800" indent="-228600" eaLnBrk="0" fontAlgn="base" hangingPunct="0">
              <a:spcBef>
                <a:spcPct val="0"/>
              </a:spcBef>
              <a:spcAft>
                <a:spcPct val="0"/>
              </a:spcAft>
              <a:defRPr>
                <a:solidFill>
                  <a:srgbClr val="DDDDDD"/>
                </a:solidFill>
                <a:latin typeface="Arial" pitchFamily="34" charset="0"/>
                <a:cs typeface="Arial" pitchFamily="34" charset="0"/>
              </a:defRPr>
            </a:lvl7pPr>
            <a:lvl8pPr marL="3429000" indent="-228600" eaLnBrk="0" fontAlgn="base" hangingPunct="0">
              <a:spcBef>
                <a:spcPct val="0"/>
              </a:spcBef>
              <a:spcAft>
                <a:spcPct val="0"/>
              </a:spcAft>
              <a:defRPr>
                <a:solidFill>
                  <a:srgbClr val="DDDDDD"/>
                </a:solidFill>
                <a:latin typeface="Arial" pitchFamily="34" charset="0"/>
                <a:cs typeface="Arial" pitchFamily="34" charset="0"/>
              </a:defRPr>
            </a:lvl8pPr>
            <a:lvl9pPr marL="3886200" indent="-228600" eaLnBrk="0" fontAlgn="base" hangingPunct="0">
              <a:spcBef>
                <a:spcPct val="0"/>
              </a:spcBef>
              <a:spcAft>
                <a:spcPct val="0"/>
              </a:spcAft>
              <a:defRPr>
                <a:solidFill>
                  <a:srgbClr val="DDDDDD"/>
                </a:solidFill>
                <a:latin typeface="Arial" pitchFamily="34" charset="0"/>
                <a:cs typeface="Arial" pitchFamily="34" charset="0"/>
              </a:defRPr>
            </a:lvl9pPr>
          </a:lstStyle>
          <a:p>
            <a:pPr eaLnBrk="1" hangingPunct="1"/>
            <a:endParaRPr lang="en-US" altLang="en-US"/>
          </a:p>
        </p:txBody>
      </p:sp>
      <p:sp>
        <p:nvSpPr>
          <p:cNvPr id="61452" name="Line 12"/>
          <p:cNvSpPr>
            <a:spLocks noChangeShapeType="1"/>
          </p:cNvSpPr>
          <p:nvPr/>
        </p:nvSpPr>
        <p:spPr bwMode="auto">
          <a:xfrm rot="10800000" flipH="1">
            <a:off x="615951" y="4500563"/>
            <a:ext cx="4152900" cy="0"/>
          </a:xfrm>
          <a:prstGeom prst="line">
            <a:avLst/>
          </a:prstGeom>
          <a:noFill/>
          <a:ln w="38100">
            <a:solidFill>
              <a:srgbClr val="FF0603"/>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453" name="Rectangle 13"/>
          <p:cNvSpPr>
            <a:spLocks/>
          </p:cNvSpPr>
          <p:nvPr/>
        </p:nvSpPr>
        <p:spPr bwMode="auto">
          <a:xfrm>
            <a:off x="3524251" y="4226883"/>
            <a:ext cx="132408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rgbClr val="DDDDDD"/>
                </a:solidFill>
                <a:latin typeface="Arial" pitchFamily="34" charset="0"/>
                <a:cs typeface="Arial" pitchFamily="34" charset="0"/>
              </a:defRPr>
            </a:lvl1pPr>
            <a:lvl2pPr marL="742950" indent="-285750" eaLnBrk="0" hangingPunct="0">
              <a:defRPr>
                <a:solidFill>
                  <a:srgbClr val="DDDDDD"/>
                </a:solidFill>
                <a:latin typeface="Arial" pitchFamily="34" charset="0"/>
                <a:cs typeface="Arial" pitchFamily="34" charset="0"/>
              </a:defRPr>
            </a:lvl2pPr>
            <a:lvl3pPr marL="1143000" indent="-228600" eaLnBrk="0" hangingPunct="0">
              <a:defRPr>
                <a:solidFill>
                  <a:srgbClr val="DDDDDD"/>
                </a:solidFill>
                <a:latin typeface="Arial" pitchFamily="34" charset="0"/>
                <a:cs typeface="Arial" pitchFamily="34" charset="0"/>
              </a:defRPr>
            </a:lvl3pPr>
            <a:lvl4pPr marL="1600200" indent="-228600" eaLnBrk="0" hangingPunct="0">
              <a:defRPr>
                <a:solidFill>
                  <a:srgbClr val="DDDDDD"/>
                </a:solidFill>
                <a:latin typeface="Arial" pitchFamily="34" charset="0"/>
                <a:cs typeface="Arial" pitchFamily="34" charset="0"/>
              </a:defRPr>
            </a:lvl4pPr>
            <a:lvl5pPr marL="2057400" indent="-228600" eaLnBrk="0" hangingPunct="0">
              <a:defRPr>
                <a:solidFill>
                  <a:srgbClr val="DDDDDD"/>
                </a:solidFill>
                <a:latin typeface="Arial" pitchFamily="34" charset="0"/>
                <a:cs typeface="Arial" pitchFamily="34" charset="0"/>
              </a:defRPr>
            </a:lvl5pPr>
            <a:lvl6pPr marL="2514600" indent="-228600" eaLnBrk="0" fontAlgn="base" hangingPunct="0">
              <a:spcBef>
                <a:spcPct val="0"/>
              </a:spcBef>
              <a:spcAft>
                <a:spcPct val="0"/>
              </a:spcAft>
              <a:defRPr>
                <a:solidFill>
                  <a:srgbClr val="DDDDDD"/>
                </a:solidFill>
                <a:latin typeface="Arial" pitchFamily="34" charset="0"/>
                <a:cs typeface="Arial" pitchFamily="34" charset="0"/>
              </a:defRPr>
            </a:lvl6pPr>
            <a:lvl7pPr marL="2971800" indent="-228600" eaLnBrk="0" fontAlgn="base" hangingPunct="0">
              <a:spcBef>
                <a:spcPct val="0"/>
              </a:spcBef>
              <a:spcAft>
                <a:spcPct val="0"/>
              </a:spcAft>
              <a:defRPr>
                <a:solidFill>
                  <a:srgbClr val="DDDDDD"/>
                </a:solidFill>
                <a:latin typeface="Arial" pitchFamily="34" charset="0"/>
                <a:cs typeface="Arial" pitchFamily="34" charset="0"/>
              </a:defRPr>
            </a:lvl7pPr>
            <a:lvl8pPr marL="3429000" indent="-228600" eaLnBrk="0" fontAlgn="base" hangingPunct="0">
              <a:spcBef>
                <a:spcPct val="0"/>
              </a:spcBef>
              <a:spcAft>
                <a:spcPct val="0"/>
              </a:spcAft>
              <a:defRPr>
                <a:solidFill>
                  <a:srgbClr val="DDDDDD"/>
                </a:solidFill>
                <a:latin typeface="Arial" pitchFamily="34" charset="0"/>
                <a:cs typeface="Arial" pitchFamily="34" charset="0"/>
              </a:defRPr>
            </a:lvl8pPr>
            <a:lvl9pPr marL="3886200" indent="-228600" eaLnBrk="0" fontAlgn="base" hangingPunct="0">
              <a:spcBef>
                <a:spcPct val="0"/>
              </a:spcBef>
              <a:spcAft>
                <a:spcPct val="0"/>
              </a:spcAft>
              <a:defRPr>
                <a:solidFill>
                  <a:srgbClr val="DDDDDD"/>
                </a:solidFill>
                <a:latin typeface="Arial" pitchFamily="34" charset="0"/>
                <a:cs typeface="Arial" pitchFamily="34" charset="0"/>
              </a:defRPr>
            </a:lvl9pPr>
          </a:lstStyle>
          <a:p>
            <a:pPr eaLnBrk="1" hangingPunct="1"/>
            <a:r>
              <a:rPr lang="en-US" altLang="en-US" sz="1700">
                <a:solidFill>
                  <a:srgbClr val="FF0603"/>
                </a:solidFill>
                <a:ea typeface="Gill Sans"/>
                <a:cs typeface="Gill Sans"/>
              </a:rPr>
              <a:t>-44% to -50%</a:t>
            </a:r>
          </a:p>
        </p:txBody>
      </p:sp>
      <p:sp>
        <p:nvSpPr>
          <p:cNvPr id="61454" name="Oval 14"/>
          <p:cNvSpPr>
            <a:spLocks/>
          </p:cNvSpPr>
          <p:nvPr/>
        </p:nvSpPr>
        <p:spPr bwMode="auto">
          <a:xfrm>
            <a:off x="1670050" y="4292601"/>
            <a:ext cx="187325" cy="419100"/>
          </a:xfrm>
          <a:prstGeom prst="ellipse">
            <a:avLst/>
          </a:prstGeom>
          <a:noFill/>
          <a:ln w="25400">
            <a:solidFill>
              <a:srgbClr val="FF0603"/>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a:solidFill>
                  <a:srgbClr val="DDDDDD"/>
                </a:solidFill>
                <a:latin typeface="Arial" pitchFamily="34" charset="0"/>
                <a:cs typeface="Arial" pitchFamily="34" charset="0"/>
              </a:defRPr>
            </a:lvl1pPr>
            <a:lvl2pPr marL="742950" indent="-285750" eaLnBrk="0" hangingPunct="0">
              <a:defRPr>
                <a:solidFill>
                  <a:srgbClr val="DDDDDD"/>
                </a:solidFill>
                <a:latin typeface="Arial" pitchFamily="34" charset="0"/>
                <a:cs typeface="Arial" pitchFamily="34" charset="0"/>
              </a:defRPr>
            </a:lvl2pPr>
            <a:lvl3pPr marL="1143000" indent="-228600" eaLnBrk="0" hangingPunct="0">
              <a:defRPr>
                <a:solidFill>
                  <a:srgbClr val="DDDDDD"/>
                </a:solidFill>
                <a:latin typeface="Arial" pitchFamily="34" charset="0"/>
                <a:cs typeface="Arial" pitchFamily="34" charset="0"/>
              </a:defRPr>
            </a:lvl3pPr>
            <a:lvl4pPr marL="1600200" indent="-228600" eaLnBrk="0" hangingPunct="0">
              <a:defRPr>
                <a:solidFill>
                  <a:srgbClr val="DDDDDD"/>
                </a:solidFill>
                <a:latin typeface="Arial" pitchFamily="34" charset="0"/>
                <a:cs typeface="Arial" pitchFamily="34" charset="0"/>
              </a:defRPr>
            </a:lvl4pPr>
            <a:lvl5pPr marL="2057400" indent="-228600" eaLnBrk="0" hangingPunct="0">
              <a:defRPr>
                <a:solidFill>
                  <a:srgbClr val="DDDDDD"/>
                </a:solidFill>
                <a:latin typeface="Arial" pitchFamily="34" charset="0"/>
                <a:cs typeface="Arial" pitchFamily="34" charset="0"/>
              </a:defRPr>
            </a:lvl5pPr>
            <a:lvl6pPr marL="2514600" indent="-228600" eaLnBrk="0" fontAlgn="base" hangingPunct="0">
              <a:spcBef>
                <a:spcPct val="0"/>
              </a:spcBef>
              <a:spcAft>
                <a:spcPct val="0"/>
              </a:spcAft>
              <a:defRPr>
                <a:solidFill>
                  <a:srgbClr val="DDDDDD"/>
                </a:solidFill>
                <a:latin typeface="Arial" pitchFamily="34" charset="0"/>
                <a:cs typeface="Arial" pitchFamily="34" charset="0"/>
              </a:defRPr>
            </a:lvl6pPr>
            <a:lvl7pPr marL="2971800" indent="-228600" eaLnBrk="0" fontAlgn="base" hangingPunct="0">
              <a:spcBef>
                <a:spcPct val="0"/>
              </a:spcBef>
              <a:spcAft>
                <a:spcPct val="0"/>
              </a:spcAft>
              <a:defRPr>
                <a:solidFill>
                  <a:srgbClr val="DDDDDD"/>
                </a:solidFill>
                <a:latin typeface="Arial" pitchFamily="34" charset="0"/>
                <a:cs typeface="Arial" pitchFamily="34" charset="0"/>
              </a:defRPr>
            </a:lvl7pPr>
            <a:lvl8pPr marL="3429000" indent="-228600" eaLnBrk="0" fontAlgn="base" hangingPunct="0">
              <a:spcBef>
                <a:spcPct val="0"/>
              </a:spcBef>
              <a:spcAft>
                <a:spcPct val="0"/>
              </a:spcAft>
              <a:defRPr>
                <a:solidFill>
                  <a:srgbClr val="DDDDDD"/>
                </a:solidFill>
                <a:latin typeface="Arial" pitchFamily="34" charset="0"/>
                <a:cs typeface="Arial" pitchFamily="34" charset="0"/>
              </a:defRPr>
            </a:lvl8pPr>
            <a:lvl9pPr marL="3886200" indent="-228600" eaLnBrk="0" fontAlgn="base" hangingPunct="0">
              <a:spcBef>
                <a:spcPct val="0"/>
              </a:spcBef>
              <a:spcAft>
                <a:spcPct val="0"/>
              </a:spcAft>
              <a:defRPr>
                <a:solidFill>
                  <a:srgbClr val="DDDDDD"/>
                </a:solidFill>
                <a:latin typeface="Arial" pitchFamily="34" charset="0"/>
                <a:cs typeface="Arial" pitchFamily="34" charset="0"/>
              </a:defRPr>
            </a:lvl9pPr>
          </a:lstStyle>
          <a:p>
            <a:pPr eaLnBrk="1" hangingPunct="1"/>
            <a:endParaRPr lang="en-US" altLang="en-US"/>
          </a:p>
        </p:txBody>
      </p:sp>
      <p:sp>
        <p:nvSpPr>
          <p:cNvPr id="61455" name="Oval 15"/>
          <p:cNvSpPr>
            <a:spLocks/>
          </p:cNvSpPr>
          <p:nvPr/>
        </p:nvSpPr>
        <p:spPr bwMode="auto">
          <a:xfrm>
            <a:off x="3670300" y="1608138"/>
            <a:ext cx="330200" cy="330200"/>
          </a:xfrm>
          <a:prstGeom prst="ellipse">
            <a:avLst/>
          </a:prstGeom>
          <a:noFill/>
          <a:ln w="25400">
            <a:solidFill>
              <a:srgbClr val="FF0603"/>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a:solidFill>
                  <a:srgbClr val="DDDDDD"/>
                </a:solidFill>
                <a:latin typeface="Arial" pitchFamily="34" charset="0"/>
                <a:cs typeface="Arial" pitchFamily="34" charset="0"/>
              </a:defRPr>
            </a:lvl1pPr>
            <a:lvl2pPr marL="742950" indent="-285750" eaLnBrk="0" hangingPunct="0">
              <a:defRPr>
                <a:solidFill>
                  <a:srgbClr val="DDDDDD"/>
                </a:solidFill>
                <a:latin typeface="Arial" pitchFamily="34" charset="0"/>
                <a:cs typeface="Arial" pitchFamily="34" charset="0"/>
              </a:defRPr>
            </a:lvl2pPr>
            <a:lvl3pPr marL="1143000" indent="-228600" eaLnBrk="0" hangingPunct="0">
              <a:defRPr>
                <a:solidFill>
                  <a:srgbClr val="DDDDDD"/>
                </a:solidFill>
                <a:latin typeface="Arial" pitchFamily="34" charset="0"/>
                <a:cs typeface="Arial" pitchFamily="34" charset="0"/>
              </a:defRPr>
            </a:lvl3pPr>
            <a:lvl4pPr marL="1600200" indent="-228600" eaLnBrk="0" hangingPunct="0">
              <a:defRPr>
                <a:solidFill>
                  <a:srgbClr val="DDDDDD"/>
                </a:solidFill>
                <a:latin typeface="Arial" pitchFamily="34" charset="0"/>
                <a:cs typeface="Arial" pitchFamily="34" charset="0"/>
              </a:defRPr>
            </a:lvl4pPr>
            <a:lvl5pPr marL="2057400" indent="-228600" eaLnBrk="0" hangingPunct="0">
              <a:defRPr>
                <a:solidFill>
                  <a:srgbClr val="DDDDDD"/>
                </a:solidFill>
                <a:latin typeface="Arial" pitchFamily="34" charset="0"/>
                <a:cs typeface="Arial" pitchFamily="34" charset="0"/>
              </a:defRPr>
            </a:lvl5pPr>
            <a:lvl6pPr marL="2514600" indent="-228600" eaLnBrk="0" fontAlgn="base" hangingPunct="0">
              <a:spcBef>
                <a:spcPct val="0"/>
              </a:spcBef>
              <a:spcAft>
                <a:spcPct val="0"/>
              </a:spcAft>
              <a:defRPr>
                <a:solidFill>
                  <a:srgbClr val="DDDDDD"/>
                </a:solidFill>
                <a:latin typeface="Arial" pitchFamily="34" charset="0"/>
                <a:cs typeface="Arial" pitchFamily="34" charset="0"/>
              </a:defRPr>
            </a:lvl6pPr>
            <a:lvl7pPr marL="2971800" indent="-228600" eaLnBrk="0" fontAlgn="base" hangingPunct="0">
              <a:spcBef>
                <a:spcPct val="0"/>
              </a:spcBef>
              <a:spcAft>
                <a:spcPct val="0"/>
              </a:spcAft>
              <a:defRPr>
                <a:solidFill>
                  <a:srgbClr val="DDDDDD"/>
                </a:solidFill>
                <a:latin typeface="Arial" pitchFamily="34" charset="0"/>
                <a:cs typeface="Arial" pitchFamily="34" charset="0"/>
              </a:defRPr>
            </a:lvl7pPr>
            <a:lvl8pPr marL="3429000" indent="-228600" eaLnBrk="0" fontAlgn="base" hangingPunct="0">
              <a:spcBef>
                <a:spcPct val="0"/>
              </a:spcBef>
              <a:spcAft>
                <a:spcPct val="0"/>
              </a:spcAft>
              <a:defRPr>
                <a:solidFill>
                  <a:srgbClr val="DDDDDD"/>
                </a:solidFill>
                <a:latin typeface="Arial" pitchFamily="34" charset="0"/>
                <a:cs typeface="Arial" pitchFamily="34" charset="0"/>
              </a:defRPr>
            </a:lvl8pPr>
            <a:lvl9pPr marL="3886200" indent="-228600" eaLnBrk="0" fontAlgn="base" hangingPunct="0">
              <a:spcBef>
                <a:spcPct val="0"/>
              </a:spcBef>
              <a:spcAft>
                <a:spcPct val="0"/>
              </a:spcAft>
              <a:defRPr>
                <a:solidFill>
                  <a:srgbClr val="DDDDDD"/>
                </a:solidFill>
                <a:latin typeface="Arial" pitchFamily="34" charset="0"/>
                <a:cs typeface="Arial" pitchFamily="34" charset="0"/>
              </a:defRPr>
            </a:lvl9pPr>
          </a:lstStyle>
          <a:p>
            <a:pPr eaLnBrk="1" hangingPunct="1"/>
            <a:endParaRPr lang="en-US" altLang="en-US"/>
          </a:p>
        </p:txBody>
      </p:sp>
      <p:sp>
        <p:nvSpPr>
          <p:cNvPr id="61456" name="Title 1"/>
          <p:cNvSpPr>
            <a:spLocks noGrp="1"/>
          </p:cNvSpPr>
          <p:nvPr>
            <p:ph type="title"/>
          </p:nvPr>
        </p:nvSpPr>
        <p:spPr>
          <a:xfrm>
            <a:off x="260350" y="32048"/>
            <a:ext cx="8229600" cy="1143000"/>
          </a:xfrm>
        </p:spPr>
        <p:txBody>
          <a:bodyPr>
            <a:normAutofit fontScale="90000"/>
          </a:bodyPr>
          <a:lstStyle/>
          <a:p>
            <a:r>
              <a:rPr lang="en-GB" altLang="en-US" dirty="0" smtClean="0">
                <a:ea typeface="ＭＳ Ｐゴシック" pitchFamily="34" charset="-128"/>
                <a:cs typeface="Gill Sans"/>
              </a:rPr>
              <a:t>How do Science Cases Scale with Diameter?</a:t>
            </a:r>
          </a:p>
        </p:txBody>
      </p:sp>
      <p:sp>
        <p:nvSpPr>
          <p:cNvPr id="2" name="TextBox 1"/>
          <p:cNvSpPr txBox="1"/>
          <p:nvPr/>
        </p:nvSpPr>
        <p:spPr>
          <a:xfrm>
            <a:off x="614364" y="6586539"/>
            <a:ext cx="1860446" cy="338554"/>
          </a:xfrm>
          <a:prstGeom prst="rect">
            <a:avLst/>
          </a:prstGeom>
          <a:noFill/>
        </p:spPr>
        <p:txBody>
          <a:bodyPr wrap="none" rtlCol="0">
            <a:spAutoFit/>
          </a:bodyPr>
          <a:lstStyle/>
          <a:p>
            <a:r>
              <a:rPr lang="en-GB" dirty="0" smtClean="0"/>
              <a:t>Markus </a:t>
            </a:r>
            <a:r>
              <a:rPr lang="en-GB" dirty="0" err="1" smtClean="0"/>
              <a:t>Kissler-Patig</a:t>
            </a:r>
            <a:endParaRPr lang="en-GB" dirty="0"/>
          </a:p>
        </p:txBody>
      </p:sp>
    </p:spTree>
    <p:extLst>
      <p:ext uri="{BB962C8B-B14F-4D97-AF65-F5344CB8AC3E}">
        <p14:creationId xmlns:p14="http://schemas.microsoft.com/office/powerpoint/2010/main" val="3667260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so.org/public/archives/images/screen/E-ELT_labels_5000_Aug20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4222" y="93627"/>
            <a:ext cx="7586695" cy="73436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3748" y="0"/>
            <a:ext cx="8229600" cy="1143000"/>
          </a:xfrm>
        </p:spPr>
        <p:txBody>
          <a:bodyPr>
            <a:normAutofit/>
          </a:bodyPr>
          <a:lstStyle/>
          <a:p>
            <a:r>
              <a:rPr lang="en-GB" dirty="0"/>
              <a:t>What are the </a:t>
            </a:r>
            <a:r>
              <a:rPr lang="en-GB" dirty="0" smtClean="0"/>
              <a:t>E-ELT challenges?</a:t>
            </a:r>
            <a:endParaRPr lang="en-GB" dirty="0"/>
          </a:p>
        </p:txBody>
      </p:sp>
      <p:sp>
        <p:nvSpPr>
          <p:cNvPr id="3" name="Slide Number Placeholder 2"/>
          <p:cNvSpPr>
            <a:spLocks noGrp="1"/>
          </p:cNvSpPr>
          <p:nvPr>
            <p:ph type="sldNum" sz="quarter" idx="10"/>
          </p:nvPr>
        </p:nvSpPr>
        <p:spPr/>
        <p:txBody>
          <a:bodyPr/>
          <a:lstStyle/>
          <a:p>
            <a:pPr>
              <a:defRPr/>
            </a:pPr>
            <a:fld id="{DA2EB52B-7193-4A70-BDB3-9EEEE7B918F0}" type="slidenum">
              <a:rPr lang="en-US" smtClean="0"/>
              <a:pPr>
                <a:defRPr/>
              </a:pPr>
              <a:t>16</a:t>
            </a:fld>
            <a:endParaRPr lang="en-US" dirty="0"/>
          </a:p>
        </p:txBody>
      </p:sp>
      <p:sp>
        <p:nvSpPr>
          <p:cNvPr id="5" name="Slide Number Placeholder 6"/>
          <p:cNvSpPr txBox="1">
            <a:spLocks/>
          </p:cNvSpPr>
          <p:nvPr/>
        </p:nvSpPr>
        <p:spPr bwMode="auto">
          <a:xfrm>
            <a:off x="8204204" y="6477001"/>
            <a:ext cx="733425" cy="274639"/>
          </a:xfrm>
          <a:prstGeom prst="rect">
            <a:avLst/>
          </a:prstGeom>
          <a:noFill/>
          <a:ln w="9525">
            <a:noFill/>
            <a:miter lim="800000"/>
            <a:headEnd/>
            <a:tailEnd/>
          </a:ln>
          <a:effectLst/>
        </p:spPr>
        <p:txBody>
          <a:bodyPr vert="horz" wrap="square" lIns="91432" tIns="45717" rIns="91432" bIns="45717" numCol="1" anchor="t" anchorCtr="0" compatLnSpc="1">
            <a:prstTxWarp prst="textNoShape">
              <a:avLst/>
            </a:prstTxWarp>
          </a:bodyPr>
          <a:lstStyle>
            <a:defPPr>
              <a:defRPr lang="en-US"/>
            </a:defPPr>
            <a:lvl1pPr marL="0" algn="r" defTabSz="914400" rtl="0" eaLnBrk="1" latinLnBrk="0" hangingPunct="1">
              <a:spcBef>
                <a:spcPct val="0"/>
              </a:spcBef>
              <a:buFontTx/>
              <a:buNone/>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A0F672-CA65-44E1-B750-DA71AB4F260D}" type="slidenum">
              <a:rPr lang="en-GB" smtClean="0"/>
              <a:pPr/>
              <a:t>16</a:t>
            </a:fld>
            <a:endParaRPr lang="en-GB"/>
          </a:p>
        </p:txBody>
      </p:sp>
    </p:spTree>
    <p:extLst>
      <p:ext uri="{BB962C8B-B14F-4D97-AF65-F5344CB8AC3E}">
        <p14:creationId xmlns:p14="http://schemas.microsoft.com/office/powerpoint/2010/main" val="2453743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itle 4" descr="Realz"/>
          <p:cNvSpPr>
            <a:spLocks noGrp="1"/>
          </p:cNvSpPr>
          <p:nvPr>
            <p:ph type="title"/>
          </p:nvPr>
        </p:nvSpPr>
        <p:spPr>
          <a:xfrm>
            <a:off x="1835696" y="252415"/>
            <a:ext cx="6858000" cy="622300"/>
          </a:xfrm>
        </p:spPr>
        <p:txBody>
          <a:bodyPr>
            <a:normAutofit fontScale="90000"/>
          </a:bodyPr>
          <a:lstStyle/>
          <a:p>
            <a:r>
              <a:rPr lang="en-US" dirty="0" smtClean="0"/>
              <a:t>E-ELT Primary Mirror</a:t>
            </a:r>
          </a:p>
        </p:txBody>
      </p:sp>
      <p:sp>
        <p:nvSpPr>
          <p:cNvPr id="73733" name="Rectangle 3"/>
          <p:cNvSpPr>
            <a:spLocks noGrp="1" noChangeArrowheads="1"/>
          </p:cNvSpPr>
          <p:nvPr>
            <p:ph type="body" sz="half" idx="1"/>
          </p:nvPr>
        </p:nvSpPr>
        <p:spPr>
          <a:xfrm>
            <a:off x="5094288" y="5646740"/>
            <a:ext cx="3706812" cy="1211263"/>
          </a:xfrm>
        </p:spPr>
        <p:txBody>
          <a:bodyPr>
            <a:normAutofit fontScale="92500"/>
          </a:bodyPr>
          <a:lstStyle/>
          <a:p>
            <a:pPr marL="282551" indent="-282551" defTabSz="903212">
              <a:lnSpc>
                <a:spcPct val="89000"/>
              </a:lnSpc>
              <a:spcBef>
                <a:spcPct val="30000"/>
              </a:spcBef>
              <a:buClr>
                <a:schemeClr val="hlink"/>
              </a:buClr>
              <a:buSzPct val="64000"/>
              <a:buFont typeface="Wingdings" charset="2"/>
              <a:buChar char="l"/>
            </a:pPr>
            <a:r>
              <a:rPr lang="en-US" sz="1800">
                <a:solidFill>
                  <a:srgbClr val="000000"/>
                </a:solidFill>
              </a:rPr>
              <a:t>Partial correction of image wander induced by atmospheric turbulence </a:t>
            </a:r>
          </a:p>
          <a:p>
            <a:pPr marL="282551" indent="-282551" defTabSz="903212">
              <a:lnSpc>
                <a:spcPct val="89000"/>
              </a:lnSpc>
              <a:spcBef>
                <a:spcPct val="30000"/>
              </a:spcBef>
              <a:buClr>
                <a:schemeClr val="hlink"/>
              </a:buClr>
              <a:buSzPct val="64000"/>
              <a:buFont typeface="Wingdings" charset="2"/>
              <a:buChar char="l"/>
            </a:pPr>
            <a:r>
              <a:rPr lang="en-US" sz="1800">
                <a:solidFill>
                  <a:srgbClr val="000000"/>
                </a:solidFill>
              </a:rPr>
              <a:t>Produces excellent image quality at infrared wavelengths</a:t>
            </a:r>
          </a:p>
        </p:txBody>
      </p:sp>
      <p:sp>
        <p:nvSpPr>
          <p:cNvPr id="73732" name="Rectangle 7"/>
          <p:cNvSpPr>
            <a:spLocks/>
          </p:cNvSpPr>
          <p:nvPr/>
        </p:nvSpPr>
        <p:spPr bwMode="auto">
          <a:xfrm>
            <a:off x="0" y="3503728"/>
            <a:ext cx="9144000" cy="3354272"/>
          </a:xfrm>
          <a:prstGeom prst="rect">
            <a:avLst/>
          </a:prstGeom>
          <a:solidFill>
            <a:srgbClr val="FFFFFF"/>
          </a:solidFill>
          <a:ln w="12700">
            <a:noFill/>
            <a:miter lim="800000"/>
            <a:headEnd/>
            <a:tailEnd/>
          </a:ln>
        </p:spPr>
        <p:txBody>
          <a:bodyPr lIns="0" tIns="0" rIns="0" bIns="0">
            <a:prstTxWarp prst="textNoShape">
              <a:avLst/>
            </a:prstTxWarp>
          </a:bodyPr>
          <a:lstStyle/>
          <a:p>
            <a:r>
              <a:rPr lang="en-US" dirty="0" smtClean="0"/>
              <a:t>   798 </a:t>
            </a:r>
            <a:r>
              <a:rPr lang="en-US" dirty="0"/>
              <a:t>segments + 133 spares (1/family)</a:t>
            </a:r>
          </a:p>
        </p:txBody>
      </p:sp>
      <p:sp>
        <p:nvSpPr>
          <p:cNvPr id="73734" name="Rectangle 19"/>
          <p:cNvSpPr>
            <a:spLocks noChangeArrowheads="1"/>
          </p:cNvSpPr>
          <p:nvPr/>
        </p:nvSpPr>
        <p:spPr bwMode="auto">
          <a:xfrm>
            <a:off x="577488" y="1129140"/>
            <a:ext cx="4252682" cy="2030037"/>
          </a:xfrm>
          <a:prstGeom prst="rect">
            <a:avLst/>
          </a:prstGeom>
          <a:noFill/>
          <a:ln w="9525">
            <a:noFill/>
            <a:miter lim="800000"/>
            <a:headEnd/>
            <a:tailEnd/>
          </a:ln>
        </p:spPr>
        <p:txBody>
          <a:bodyPr wrap="square" lIns="91432" tIns="45717" rIns="91432" bIns="45717">
            <a:prstTxWarp prst="textNoShape">
              <a:avLst/>
            </a:prstTxWarp>
            <a:spAutoFit/>
          </a:bodyPr>
          <a:lstStyle/>
          <a:p>
            <a:pPr marL="282551" indent="-282551" defTabSz="903212" eaLnBrk="0" hangingPunct="0">
              <a:lnSpc>
                <a:spcPct val="89000"/>
              </a:lnSpc>
              <a:spcBef>
                <a:spcPct val="30000"/>
              </a:spcBef>
              <a:buClr>
                <a:schemeClr val="hlink"/>
              </a:buClr>
              <a:buSzPct val="64000"/>
              <a:buFont typeface="Wingdings" charset="2"/>
              <a:buChar char="l"/>
            </a:pPr>
            <a:r>
              <a:rPr lang="en-GB" sz="2200" dirty="0">
                <a:solidFill>
                  <a:srgbClr val="000000"/>
                </a:solidFill>
              </a:rPr>
              <a:t>Maintain the shape and position of the  telescope mirrors</a:t>
            </a:r>
          </a:p>
          <a:p>
            <a:pPr marL="282551" indent="-282551" defTabSz="903212" eaLnBrk="0" hangingPunct="0">
              <a:lnSpc>
                <a:spcPct val="89000"/>
              </a:lnSpc>
              <a:spcBef>
                <a:spcPct val="30000"/>
              </a:spcBef>
              <a:buClr>
                <a:schemeClr val="hlink"/>
              </a:buClr>
              <a:buSzPct val="64000"/>
              <a:buFont typeface="Wingdings" charset="2"/>
              <a:buChar char="l"/>
            </a:pPr>
            <a:r>
              <a:rPr lang="en-GB" sz="2200" dirty="0">
                <a:solidFill>
                  <a:srgbClr val="000000"/>
                </a:solidFill>
              </a:rPr>
              <a:t>Compensate for changing gravity as telescope moves around the sky</a:t>
            </a:r>
          </a:p>
          <a:p>
            <a:pPr marL="282551" indent="-282551" defTabSz="903212" eaLnBrk="0" hangingPunct="0">
              <a:lnSpc>
                <a:spcPct val="89000"/>
              </a:lnSpc>
              <a:spcBef>
                <a:spcPct val="30000"/>
              </a:spcBef>
              <a:buClr>
                <a:schemeClr val="hlink"/>
              </a:buClr>
              <a:buSzPct val="64000"/>
              <a:buFont typeface="Wingdings" charset="2"/>
              <a:buChar char="l"/>
            </a:pPr>
            <a:r>
              <a:rPr lang="en-GB" sz="1800" dirty="0">
                <a:solidFill>
                  <a:srgbClr val="000000"/>
                </a:solidFill>
              </a:rPr>
              <a:t>Compensates for temperature changes</a:t>
            </a:r>
            <a:endParaRPr lang="en-GB" sz="2200" dirty="0">
              <a:solidFill>
                <a:srgbClr val="000000"/>
              </a:solidFill>
            </a:endParaRPr>
          </a:p>
        </p:txBody>
      </p:sp>
      <p:pic>
        <p:nvPicPr>
          <p:cNvPr id="73736" name="Picture 4"/>
          <p:cNvPicPr>
            <a:picLocks noChangeAspect="1" noChangeArrowheads="1"/>
          </p:cNvPicPr>
          <p:nvPr/>
        </p:nvPicPr>
        <p:blipFill>
          <a:blip r:embed="rId3"/>
          <a:srcRect/>
          <a:stretch>
            <a:fillRect/>
          </a:stretch>
        </p:blipFill>
        <p:spPr bwMode="auto">
          <a:xfrm>
            <a:off x="725657" y="3909055"/>
            <a:ext cx="4104513" cy="2640330"/>
          </a:xfrm>
          <a:prstGeom prst="rect">
            <a:avLst/>
          </a:prstGeom>
          <a:noFill/>
          <a:ln w="9525">
            <a:noFill/>
            <a:miter lim="800000"/>
            <a:headEnd/>
            <a:tailEnd/>
          </a:ln>
        </p:spPr>
      </p:pic>
      <p:pic>
        <p:nvPicPr>
          <p:cNvPr id="73737" name="Picture 5"/>
          <p:cNvPicPr>
            <a:picLocks noChangeArrowheads="1"/>
          </p:cNvPicPr>
          <p:nvPr/>
        </p:nvPicPr>
        <p:blipFill>
          <a:blip r:embed="rId4"/>
          <a:srcRect/>
          <a:stretch>
            <a:fillRect/>
          </a:stretch>
        </p:blipFill>
        <p:spPr bwMode="auto">
          <a:xfrm>
            <a:off x="5364611" y="3503730"/>
            <a:ext cx="3411538" cy="2518886"/>
          </a:xfrm>
          <a:prstGeom prst="rect">
            <a:avLst/>
          </a:prstGeom>
          <a:noFill/>
          <a:ln w="9525">
            <a:noFill/>
            <a:miter lim="800000"/>
            <a:headEnd/>
            <a:tailEnd/>
          </a:ln>
        </p:spPr>
      </p:pic>
      <p:pic>
        <p:nvPicPr>
          <p:cNvPr id="73730" name="Picture 1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1387" y="905198"/>
            <a:ext cx="2451475" cy="2432210"/>
          </a:xfrm>
          <a:prstGeom prst="rect">
            <a:avLst/>
          </a:prstGeom>
          <a:noFill/>
          <a:ln w="9525">
            <a:noFill/>
            <a:miter lim="800000"/>
            <a:headEnd/>
            <a:tailEnd/>
          </a:ln>
        </p:spPr>
      </p:pic>
      <p:sp>
        <p:nvSpPr>
          <p:cNvPr id="9" name="Slide Number Placeholder 6"/>
          <p:cNvSpPr>
            <a:spLocks noGrp="1"/>
          </p:cNvSpPr>
          <p:nvPr>
            <p:ph type="sldNum" sz="quarter" idx="4294967295"/>
          </p:nvPr>
        </p:nvSpPr>
        <p:spPr>
          <a:xfrm>
            <a:off x="8204204" y="6477001"/>
            <a:ext cx="733425" cy="274639"/>
          </a:xfrm>
          <a:prstGeom prst="rect">
            <a:avLst/>
          </a:prstGeom>
        </p:spPr>
        <p:txBody>
          <a:bodyPr/>
          <a:lstStyle/>
          <a:p>
            <a:fld id="{D3A0F672-CA65-44E1-B750-DA71AB4F260D}" type="slidenum">
              <a:rPr lang="en-GB"/>
              <a:pPr/>
              <a:t>17</a:t>
            </a:fld>
            <a:endParaRPr lang="en-GB"/>
          </a:p>
        </p:txBody>
      </p:sp>
    </p:spTree>
    <p:extLst>
      <p:ext uri="{BB962C8B-B14F-4D97-AF65-F5344CB8AC3E}">
        <p14:creationId xmlns:p14="http://schemas.microsoft.com/office/powerpoint/2010/main" val="1290777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43436" y="461724"/>
            <a:ext cx="8229600" cy="1143000"/>
          </a:xfrm>
        </p:spPr>
        <p:txBody>
          <a:bodyPr>
            <a:normAutofit fontScale="90000"/>
          </a:bodyPr>
          <a:lstStyle/>
          <a:p>
            <a:r>
              <a:rPr lang="en-GB" dirty="0" smtClean="0"/>
              <a:t>Segmented M4: </a:t>
            </a:r>
            <a:r>
              <a:rPr lang="en-GB" altLang="en-US" dirty="0">
                <a:sym typeface="Arial" charset="0"/>
              </a:rPr>
              <a:t>2.5m flat adaptive mirror</a:t>
            </a:r>
            <a:br>
              <a:rPr lang="en-GB" altLang="en-US" dirty="0">
                <a:sym typeface="Arial" charset="0"/>
              </a:rPr>
            </a:br>
            <a:r>
              <a:rPr lang="en-GB" altLang="en-US" dirty="0">
                <a:sym typeface="Arial" charset="0"/>
              </a:rPr>
              <a:t>5790 actuator</a:t>
            </a:r>
            <a:r>
              <a:rPr lang="en-GB" altLang="en-US" dirty="0">
                <a:solidFill>
                  <a:srgbClr val="16165D"/>
                </a:solidFill>
                <a:latin typeface="Arial" charset="0"/>
                <a:ea typeface="ヒラギノ角ゴ Pro W3" charset="-128"/>
                <a:sym typeface="Arial" charset="0"/>
              </a:rPr>
              <a:t>s</a:t>
            </a:r>
            <a:r>
              <a:rPr lang="en-US" altLang="en-US" dirty="0">
                <a:solidFill>
                  <a:srgbClr val="16165D"/>
                </a:solidFill>
                <a:latin typeface="Arial" charset="0"/>
                <a:ea typeface="ヒラギノ角ゴ Pro W3" charset="-128"/>
                <a:sym typeface="Arial" charset="0"/>
              </a:rPr>
              <a:t/>
            </a:r>
            <a:br>
              <a:rPr lang="en-US" altLang="en-US" dirty="0">
                <a:solidFill>
                  <a:srgbClr val="16165D"/>
                </a:solidFill>
                <a:latin typeface="Arial" charset="0"/>
                <a:ea typeface="ヒラギノ角ゴ Pro W3" charset="-128"/>
                <a:sym typeface="Arial" charset="0"/>
              </a:rPr>
            </a:br>
            <a:r>
              <a:rPr lang="en-GB" dirty="0" smtClean="0"/>
              <a:t> </a:t>
            </a:r>
            <a:endParaRPr lang="en-GB" dirty="0"/>
          </a:p>
        </p:txBody>
      </p:sp>
      <p:sp>
        <p:nvSpPr>
          <p:cNvPr id="8" name="Content Placeholder 7"/>
          <p:cNvSpPr>
            <a:spLocks noGrp="1"/>
          </p:cNvSpPr>
          <p:nvPr>
            <p:ph idx="1"/>
          </p:nvPr>
        </p:nvSpPr>
        <p:spPr>
          <a:xfrm>
            <a:off x="457201" y="1600201"/>
            <a:ext cx="3480698" cy="4525963"/>
          </a:xfrm>
        </p:spPr>
        <p:txBody>
          <a:bodyPr/>
          <a:lstStyle/>
          <a:p>
            <a:endParaRPr lang="en-GB" dirty="0"/>
          </a:p>
        </p:txBody>
      </p:sp>
      <p:sp>
        <p:nvSpPr>
          <p:cNvPr id="6" name="Slide Number Placeholder 5"/>
          <p:cNvSpPr>
            <a:spLocks noGrp="1"/>
          </p:cNvSpPr>
          <p:nvPr>
            <p:ph type="sldNum" sz="quarter" idx="12"/>
          </p:nvPr>
        </p:nvSpPr>
        <p:spPr/>
        <p:txBody>
          <a:bodyPr/>
          <a:lstStyle/>
          <a:p>
            <a:pPr>
              <a:defRPr/>
            </a:pPr>
            <a:fld id="{80A1201D-53F3-4BEE-BC6B-185AEF0C4FFB}" type="slidenum">
              <a:rPr lang="en-US" smtClean="0"/>
              <a:pPr>
                <a:defRPr/>
              </a:pPr>
              <a:t>18</a:t>
            </a:fld>
            <a:endParaRPr lang="en-US" dirty="0"/>
          </a:p>
        </p:txBody>
      </p:sp>
      <p:pic>
        <p:nvPicPr>
          <p:cNvPr id="9" name="Picture 2" descr="http://www.eso.org/public/archives/images/screen/ann12032a.jpg"/>
          <p:cNvPicPr>
            <a:picLocks noChangeAspect="1" noChangeArrowheads="1"/>
          </p:cNvPicPr>
          <p:nvPr/>
        </p:nvPicPr>
        <p:blipFill>
          <a:blip r:embed="rId2" cstate="screen"/>
          <a:srcRect/>
          <a:stretch>
            <a:fillRect/>
          </a:stretch>
        </p:blipFill>
        <p:spPr bwMode="auto">
          <a:xfrm>
            <a:off x="4952461" y="1931485"/>
            <a:ext cx="3677791" cy="3677791"/>
          </a:xfrm>
          <a:prstGeom prst="rect">
            <a:avLst/>
          </a:prstGeom>
          <a:noFill/>
          <a:ln w="12700">
            <a:noFill/>
            <a:miter lim="800000"/>
            <a:headEnd/>
            <a:tailEnd/>
          </a:ln>
        </p:spPr>
      </p:pic>
      <p:pic>
        <p:nvPicPr>
          <p:cNvPr id="10" name="Picture 3" descr="All_Flat_Fringes"/>
          <p:cNvPicPr>
            <a:picLocks noChangeAspect="1" noChangeArrowheads="1"/>
          </p:cNvPicPr>
          <p:nvPr/>
        </p:nvPicPr>
        <p:blipFill>
          <a:blip r:embed="rId3" cstate="print"/>
          <a:srcRect/>
          <a:stretch>
            <a:fillRect/>
          </a:stretch>
        </p:blipFill>
        <p:spPr bwMode="auto">
          <a:xfrm>
            <a:off x="1959808" y="4412564"/>
            <a:ext cx="2798428" cy="2394941"/>
          </a:xfrm>
          <a:prstGeom prst="rect">
            <a:avLst/>
          </a:prstGeom>
          <a:noFill/>
          <a:ln w="9525">
            <a:noFill/>
            <a:miter lim="800000"/>
            <a:headEnd/>
            <a:tailEnd/>
          </a:ln>
        </p:spPr>
      </p:pic>
      <p:pic>
        <p:nvPicPr>
          <p:cNvPr id="1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017" y="1604724"/>
            <a:ext cx="3314061" cy="266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extLst>
      <p:ext uri="{BB962C8B-B14F-4D97-AF65-F5344CB8AC3E}">
        <p14:creationId xmlns:p14="http://schemas.microsoft.com/office/powerpoint/2010/main" val="2053109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smtClean="0"/>
              <a:t>Markus Kasper, ESO E-ELT Exoplanets Meeting</a:t>
            </a:r>
            <a:endParaRPr lang="en-GB" dirty="0"/>
          </a:p>
        </p:txBody>
      </p:sp>
      <p:sp>
        <p:nvSpPr>
          <p:cNvPr id="5" name="Slide Number Placeholder 4"/>
          <p:cNvSpPr>
            <a:spLocks noGrp="1"/>
          </p:cNvSpPr>
          <p:nvPr>
            <p:ph type="sldNum" sz="quarter" idx="12"/>
          </p:nvPr>
        </p:nvSpPr>
        <p:spPr/>
        <p:txBody>
          <a:bodyPr/>
          <a:lstStyle/>
          <a:p>
            <a:fld id="{040C9947-5526-4E1A-8FB6-3AEA29668156}" type="slidenum">
              <a:rPr lang="en-GB" smtClean="0"/>
              <a:t>19</a:t>
            </a:fld>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619" y="229765"/>
            <a:ext cx="7421246" cy="5990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9441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OPTICON Innovation </a:t>
            </a:r>
            <a:r>
              <a:rPr lang="en-GB" dirty="0" smtClean="0"/>
              <a:t>Network: Objectives</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Running technology focussed workshops that will bring together scientists, engineers and technologists from the astronomy community and in particular the OPTICON R&amp;D work packages (WP1-6) with their peers from industry, knowledge transfer professionals and other relevant science sectors</a:t>
            </a:r>
          </a:p>
          <a:p>
            <a:endParaRPr lang="en-GB" dirty="0" smtClean="0"/>
          </a:p>
          <a:p>
            <a:r>
              <a:rPr lang="en-GB" dirty="0" smtClean="0">
                <a:solidFill>
                  <a:schemeClr val="accent1"/>
                </a:solidFill>
              </a:rPr>
              <a:t>Further developing the technology roadmap that has been a fundamental tool of the previous Key Technology Network, and using this to encourage academic/industrial consortia to bid for further technology development funding</a:t>
            </a:r>
          </a:p>
          <a:p>
            <a:endParaRPr lang="en-GB" dirty="0" smtClean="0">
              <a:solidFill>
                <a:schemeClr val="accent1"/>
              </a:solidFill>
            </a:endParaRPr>
          </a:p>
          <a:p>
            <a:r>
              <a:rPr lang="en-GB" dirty="0" smtClean="0">
                <a:solidFill>
                  <a:schemeClr val="accent1"/>
                </a:solidFill>
              </a:rPr>
              <a:t>Setting up an Industry Club to bring together companies that wish to bid for contracts and develop technology in Optical and Infrared Astronomy, and to exploit our technology in other fields.</a:t>
            </a:r>
          </a:p>
          <a:p>
            <a:endParaRPr lang="en-GB" dirty="0">
              <a:solidFill>
                <a:schemeClr val="accent1"/>
              </a:solidFill>
            </a:endParaRPr>
          </a:p>
        </p:txBody>
      </p:sp>
    </p:spTree>
    <p:extLst>
      <p:ext uri="{BB962C8B-B14F-4D97-AF65-F5344CB8AC3E}">
        <p14:creationId xmlns:p14="http://schemas.microsoft.com/office/powerpoint/2010/main" val="312167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1588" y="0"/>
            <a:ext cx="9142412" cy="102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eaLnBrk="0" hangingPunct="0">
              <a:spcBef>
                <a:spcPct val="20000"/>
              </a:spcBef>
              <a:buChar char="•"/>
              <a:defRPr sz="2400">
                <a:solidFill>
                  <a:schemeClr val="bg1"/>
                </a:solidFill>
                <a:latin typeface="Trebuchet MS" charset="0"/>
                <a:ea typeface="ＭＳ Ｐゴシック" charset="-128"/>
              </a:defRPr>
            </a:lvl1pPr>
            <a:lvl2pPr marL="37931725" indent="-37474525" eaLnBrk="0" hangingPunct="0">
              <a:spcBef>
                <a:spcPct val="20000"/>
              </a:spcBef>
              <a:buChar char="–"/>
              <a:defRPr sz="2000">
                <a:solidFill>
                  <a:srgbClr val="000000"/>
                </a:solidFill>
                <a:latin typeface="Trebuchet MS" charset="0"/>
                <a:ea typeface="ＭＳ Ｐゴシック" charset="-128"/>
              </a:defRPr>
            </a:lvl2pPr>
            <a:lvl3pPr marL="1143000" indent="-228600" eaLnBrk="0" hangingPunct="0">
              <a:spcBef>
                <a:spcPct val="20000"/>
              </a:spcBef>
              <a:buChar char="•"/>
              <a:defRPr sz="2000">
                <a:solidFill>
                  <a:srgbClr val="000000"/>
                </a:solidFill>
                <a:latin typeface="Trebuchet MS" charset="0"/>
                <a:ea typeface="ＭＳ Ｐゴシック" charset="-128"/>
              </a:defRPr>
            </a:lvl3pPr>
            <a:lvl4pPr marL="1600200" indent="-228600" eaLnBrk="0" hangingPunct="0">
              <a:spcBef>
                <a:spcPct val="20000"/>
              </a:spcBef>
              <a:buChar char="–"/>
              <a:defRPr sz="2000">
                <a:solidFill>
                  <a:srgbClr val="000000"/>
                </a:solidFill>
                <a:latin typeface="Trebuchet MS" charset="0"/>
                <a:ea typeface="ＭＳ Ｐゴシック" charset="-128"/>
              </a:defRPr>
            </a:lvl4pPr>
            <a:lvl5pPr marL="2057400" indent="-228600" eaLnBrk="0" hangingPunct="0">
              <a:spcBef>
                <a:spcPct val="20000"/>
              </a:spcBef>
              <a:buChar char="»"/>
              <a:defRPr sz="2000">
                <a:solidFill>
                  <a:srgbClr val="000000"/>
                </a:solidFill>
                <a:latin typeface="Trebuchet MS" charset="0"/>
                <a:ea typeface="ＭＳ Ｐゴシック" charset="-128"/>
              </a:defRPr>
            </a:lvl5pPr>
            <a:lvl6pPr marL="2514600" indent="-228600" eaLnBrk="0" fontAlgn="base" hangingPunct="0">
              <a:spcBef>
                <a:spcPct val="20000"/>
              </a:spcBef>
              <a:spcAft>
                <a:spcPct val="0"/>
              </a:spcAft>
              <a:buChar char="»"/>
              <a:defRPr sz="2000">
                <a:solidFill>
                  <a:srgbClr val="000000"/>
                </a:solidFill>
                <a:latin typeface="Trebuchet MS" charset="0"/>
                <a:ea typeface="ＭＳ Ｐゴシック" charset="-128"/>
              </a:defRPr>
            </a:lvl6pPr>
            <a:lvl7pPr marL="2971800" indent="-228600" eaLnBrk="0" fontAlgn="base" hangingPunct="0">
              <a:spcBef>
                <a:spcPct val="20000"/>
              </a:spcBef>
              <a:spcAft>
                <a:spcPct val="0"/>
              </a:spcAft>
              <a:buChar char="»"/>
              <a:defRPr sz="2000">
                <a:solidFill>
                  <a:srgbClr val="000000"/>
                </a:solidFill>
                <a:latin typeface="Trebuchet MS" charset="0"/>
                <a:ea typeface="ＭＳ Ｐゴシック" charset="-128"/>
              </a:defRPr>
            </a:lvl7pPr>
            <a:lvl8pPr marL="3429000" indent="-228600" eaLnBrk="0" fontAlgn="base" hangingPunct="0">
              <a:spcBef>
                <a:spcPct val="20000"/>
              </a:spcBef>
              <a:spcAft>
                <a:spcPct val="0"/>
              </a:spcAft>
              <a:buChar char="»"/>
              <a:defRPr sz="2000">
                <a:solidFill>
                  <a:srgbClr val="000000"/>
                </a:solidFill>
                <a:latin typeface="Trebuchet MS" charset="0"/>
                <a:ea typeface="ＭＳ Ｐゴシック" charset="-128"/>
              </a:defRPr>
            </a:lvl8pPr>
            <a:lvl9pPr marL="3886200" indent="-228600" eaLnBrk="0" fontAlgn="base" hangingPunct="0">
              <a:spcBef>
                <a:spcPct val="20000"/>
              </a:spcBef>
              <a:spcAft>
                <a:spcPct val="0"/>
              </a:spcAft>
              <a:buChar char="»"/>
              <a:defRPr sz="2000">
                <a:solidFill>
                  <a:srgbClr val="000000"/>
                </a:solidFill>
                <a:latin typeface="Trebuchet MS" charset="0"/>
                <a:ea typeface="ＭＳ Ｐゴシック" charset="-128"/>
              </a:defRPr>
            </a:lvl9pPr>
          </a:lstStyle>
          <a:p>
            <a:pPr eaLnBrk="1" hangingPunct="1">
              <a:spcBef>
                <a:spcPct val="0"/>
              </a:spcBef>
              <a:buFontTx/>
              <a:buNone/>
            </a:pPr>
            <a:endParaRPr lang="en-GB" altLang="en-US" b="1" dirty="0">
              <a:solidFill>
                <a:srgbClr val="262699"/>
              </a:solidFill>
            </a:endParaRPr>
          </a:p>
          <a:p>
            <a:pPr eaLnBrk="1" hangingPunct="1">
              <a:spcBef>
                <a:spcPct val="0"/>
              </a:spcBef>
              <a:buFontTx/>
              <a:buNone/>
            </a:pPr>
            <a:r>
              <a:rPr lang="en-GB" altLang="en-US" sz="3600" dirty="0">
                <a:solidFill>
                  <a:schemeClr val="tx1"/>
                </a:solidFill>
                <a:latin typeface="+mj-lt"/>
                <a:ea typeface="+mj-ea"/>
                <a:cs typeface="+mj-cs"/>
                <a:sym typeface="Times New Roman" pitchFamily="18" charset="0"/>
              </a:rPr>
              <a:t>    E-ELT Instrumentation: ESO Roadmap</a:t>
            </a:r>
            <a:endParaRPr lang="en-US" altLang="en-US" sz="3600" dirty="0">
              <a:solidFill>
                <a:schemeClr val="tx1"/>
              </a:solidFill>
              <a:latin typeface="+mj-lt"/>
              <a:ea typeface="+mj-ea"/>
              <a:cs typeface="+mj-cs"/>
              <a:sym typeface="Times New Roman" pitchFamily="18" charset="0"/>
            </a:endParaRPr>
          </a:p>
        </p:txBody>
      </p:sp>
      <p:pic>
        <p:nvPicPr>
          <p:cNvPr id="40967" name="Picture 16"/>
          <p:cNvPicPr>
            <a:picLocks noChangeAspect="1"/>
          </p:cNvPicPr>
          <p:nvPr/>
        </p:nvPicPr>
        <p:blipFill>
          <a:blip r:embed="rId3">
            <a:extLst>
              <a:ext uri="{28A0092B-C50C-407E-A947-70E740481C1C}">
                <a14:useLocalDpi xmlns:a14="http://schemas.microsoft.com/office/drawing/2010/main" val="0"/>
              </a:ext>
            </a:extLst>
          </a:blip>
          <a:srcRect b="17593"/>
          <a:stretch>
            <a:fillRect/>
          </a:stretch>
        </p:blipFill>
        <p:spPr bwMode="auto">
          <a:xfrm>
            <a:off x="412750" y="2362200"/>
            <a:ext cx="831215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13"/>
          <p:cNvSpPr txBox="1">
            <a:spLocks noChangeArrowheads="1"/>
          </p:cNvSpPr>
          <p:nvPr/>
        </p:nvSpPr>
        <p:spPr bwMode="auto">
          <a:xfrm>
            <a:off x="541610" y="1027210"/>
            <a:ext cx="8013700" cy="8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eaLnBrk="0" hangingPunct="0">
              <a:spcBef>
                <a:spcPct val="20000"/>
              </a:spcBef>
              <a:buChar char="•"/>
              <a:defRPr sz="2400">
                <a:solidFill>
                  <a:schemeClr val="bg1"/>
                </a:solidFill>
                <a:latin typeface="Trebuchet MS" charset="0"/>
                <a:ea typeface="ＭＳ Ｐゴシック" charset="-128"/>
              </a:defRPr>
            </a:lvl1pPr>
            <a:lvl2pPr marL="37931725" indent="-37474525" eaLnBrk="0" hangingPunct="0">
              <a:spcBef>
                <a:spcPct val="20000"/>
              </a:spcBef>
              <a:buChar char="–"/>
              <a:defRPr sz="2000">
                <a:solidFill>
                  <a:srgbClr val="000000"/>
                </a:solidFill>
                <a:latin typeface="Trebuchet MS" charset="0"/>
                <a:ea typeface="ＭＳ Ｐゴシック" charset="-128"/>
              </a:defRPr>
            </a:lvl2pPr>
            <a:lvl3pPr marL="1143000" indent="-228600" eaLnBrk="0" hangingPunct="0">
              <a:spcBef>
                <a:spcPct val="20000"/>
              </a:spcBef>
              <a:buChar char="•"/>
              <a:defRPr sz="2000">
                <a:solidFill>
                  <a:srgbClr val="000000"/>
                </a:solidFill>
                <a:latin typeface="Trebuchet MS" charset="0"/>
                <a:ea typeface="ＭＳ Ｐゴシック" charset="-128"/>
              </a:defRPr>
            </a:lvl3pPr>
            <a:lvl4pPr marL="1600200" indent="-228600" eaLnBrk="0" hangingPunct="0">
              <a:spcBef>
                <a:spcPct val="20000"/>
              </a:spcBef>
              <a:buChar char="–"/>
              <a:defRPr sz="2000">
                <a:solidFill>
                  <a:srgbClr val="000000"/>
                </a:solidFill>
                <a:latin typeface="Trebuchet MS" charset="0"/>
                <a:ea typeface="ＭＳ Ｐゴシック" charset="-128"/>
              </a:defRPr>
            </a:lvl4pPr>
            <a:lvl5pPr marL="2057400" indent="-228600" eaLnBrk="0" hangingPunct="0">
              <a:spcBef>
                <a:spcPct val="20000"/>
              </a:spcBef>
              <a:buChar char="»"/>
              <a:defRPr sz="2000">
                <a:solidFill>
                  <a:srgbClr val="000000"/>
                </a:solidFill>
                <a:latin typeface="Trebuchet MS" charset="0"/>
                <a:ea typeface="ＭＳ Ｐゴシック" charset="-128"/>
              </a:defRPr>
            </a:lvl5pPr>
            <a:lvl6pPr marL="2514600" indent="-228600" eaLnBrk="0" fontAlgn="base" hangingPunct="0">
              <a:spcBef>
                <a:spcPct val="20000"/>
              </a:spcBef>
              <a:spcAft>
                <a:spcPct val="0"/>
              </a:spcAft>
              <a:buChar char="»"/>
              <a:defRPr sz="2000">
                <a:solidFill>
                  <a:srgbClr val="000000"/>
                </a:solidFill>
                <a:latin typeface="Trebuchet MS" charset="0"/>
                <a:ea typeface="ＭＳ Ｐゴシック" charset="-128"/>
              </a:defRPr>
            </a:lvl6pPr>
            <a:lvl7pPr marL="2971800" indent="-228600" eaLnBrk="0" fontAlgn="base" hangingPunct="0">
              <a:spcBef>
                <a:spcPct val="20000"/>
              </a:spcBef>
              <a:spcAft>
                <a:spcPct val="0"/>
              </a:spcAft>
              <a:buChar char="»"/>
              <a:defRPr sz="2000">
                <a:solidFill>
                  <a:srgbClr val="000000"/>
                </a:solidFill>
                <a:latin typeface="Trebuchet MS" charset="0"/>
                <a:ea typeface="ＭＳ Ｐゴシック" charset="-128"/>
              </a:defRPr>
            </a:lvl7pPr>
            <a:lvl8pPr marL="3429000" indent="-228600" eaLnBrk="0" fontAlgn="base" hangingPunct="0">
              <a:spcBef>
                <a:spcPct val="20000"/>
              </a:spcBef>
              <a:spcAft>
                <a:spcPct val="0"/>
              </a:spcAft>
              <a:buChar char="»"/>
              <a:defRPr sz="2000">
                <a:solidFill>
                  <a:srgbClr val="000000"/>
                </a:solidFill>
                <a:latin typeface="Trebuchet MS" charset="0"/>
                <a:ea typeface="ＭＳ Ｐゴシック" charset="-128"/>
              </a:defRPr>
            </a:lvl8pPr>
            <a:lvl9pPr marL="3886200" indent="-228600" eaLnBrk="0" fontAlgn="base" hangingPunct="0">
              <a:spcBef>
                <a:spcPct val="20000"/>
              </a:spcBef>
              <a:spcAft>
                <a:spcPct val="0"/>
              </a:spcAft>
              <a:buChar char="»"/>
              <a:defRPr sz="2000">
                <a:solidFill>
                  <a:srgbClr val="000000"/>
                </a:solidFill>
                <a:latin typeface="Trebuchet MS" charset="0"/>
                <a:ea typeface="ＭＳ Ｐゴシック" charset="-128"/>
              </a:defRPr>
            </a:lvl9pPr>
          </a:lstStyle>
          <a:p>
            <a:pPr algn="ctr" eaLnBrk="1" hangingPunct="1">
              <a:spcBef>
                <a:spcPct val="0"/>
              </a:spcBef>
              <a:buFontTx/>
              <a:buNone/>
            </a:pPr>
            <a:r>
              <a:rPr lang="en-US" altLang="en-US" sz="1900">
                <a:solidFill>
                  <a:srgbClr val="16165D"/>
                </a:solidFill>
              </a:rPr>
              <a:t>Two 1</a:t>
            </a:r>
            <a:r>
              <a:rPr lang="en-US" altLang="en-US" sz="1900" baseline="30000">
                <a:solidFill>
                  <a:srgbClr val="16165D"/>
                </a:solidFill>
              </a:rPr>
              <a:t>st</a:t>
            </a:r>
            <a:r>
              <a:rPr lang="en-US" altLang="en-US" sz="1900">
                <a:solidFill>
                  <a:srgbClr val="16165D"/>
                </a:solidFill>
              </a:rPr>
              <a:t>-light instruments </a:t>
            </a:r>
          </a:p>
          <a:p>
            <a:pPr algn="ctr" eaLnBrk="1" hangingPunct="1">
              <a:spcBef>
                <a:spcPct val="0"/>
              </a:spcBef>
              <a:buFontTx/>
              <a:buNone/>
            </a:pPr>
            <a:endParaRPr lang="en-US" altLang="en-US" sz="800">
              <a:solidFill>
                <a:srgbClr val="16165D"/>
              </a:solidFill>
            </a:endParaRPr>
          </a:p>
          <a:p>
            <a:pPr algn="ctr" eaLnBrk="1" hangingPunct="1">
              <a:spcBef>
                <a:spcPct val="0"/>
              </a:spcBef>
              <a:buFontTx/>
              <a:buNone/>
            </a:pPr>
            <a:r>
              <a:rPr lang="en-US" altLang="en-US" sz="1900">
                <a:solidFill>
                  <a:srgbClr val="16165D"/>
                </a:solidFill>
              </a:rPr>
              <a:t>Future decision points mapped out</a:t>
            </a:r>
          </a:p>
        </p:txBody>
      </p:sp>
      <p:sp>
        <p:nvSpPr>
          <p:cNvPr id="32" name="Text Box 14"/>
          <p:cNvSpPr txBox="1">
            <a:spLocks noChangeArrowheads="1"/>
          </p:cNvSpPr>
          <p:nvPr/>
        </p:nvSpPr>
        <p:spPr bwMode="auto">
          <a:xfrm>
            <a:off x="760094" y="2665913"/>
            <a:ext cx="1435642" cy="583176"/>
          </a:xfrm>
          <a:prstGeom prst="rect">
            <a:avLst/>
          </a:prstGeom>
          <a:ln>
            <a:headEnd/>
            <a:tailEnd/>
          </a:ln>
          <a:effectLst>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wrap="square" lIns="143988" tIns="143988" rIns="143988" bIns="143988">
            <a:spAutoFit/>
          </a:bodyPr>
          <a:lstStyle/>
          <a:p>
            <a:pPr algn="ctr" defTabSz="4690669">
              <a:spcBef>
                <a:spcPct val="50000"/>
              </a:spcBef>
              <a:defRPr/>
            </a:pPr>
            <a:r>
              <a:rPr lang="en-US" sz="1900" dirty="0">
                <a:solidFill>
                  <a:schemeClr val="accent6">
                    <a:lumMod val="50000"/>
                  </a:schemeClr>
                </a:solidFill>
                <a:ea typeface="Times New Roman" charset="0"/>
                <a:cs typeface="Trebuchet MS"/>
              </a:rPr>
              <a:t>HARMONI</a:t>
            </a:r>
          </a:p>
        </p:txBody>
      </p:sp>
      <p:sp>
        <p:nvSpPr>
          <p:cNvPr id="33" name="Text Box 14"/>
          <p:cNvSpPr txBox="1">
            <a:spLocks noChangeArrowheads="1"/>
          </p:cNvSpPr>
          <p:nvPr/>
        </p:nvSpPr>
        <p:spPr bwMode="auto">
          <a:xfrm>
            <a:off x="3020695" y="2665913"/>
            <a:ext cx="1360090" cy="583176"/>
          </a:xfrm>
          <a:prstGeom prst="rect">
            <a:avLst/>
          </a:prstGeom>
          <a:ln>
            <a:headEnd/>
            <a:tailEnd/>
          </a:ln>
          <a:effectLst>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lIns="143988" tIns="143988" rIns="143988" bIns="143988">
            <a:spAutoFit/>
          </a:bodyPr>
          <a:lstStyle/>
          <a:p>
            <a:pPr algn="ctr" defTabSz="4690669">
              <a:spcBef>
                <a:spcPct val="50000"/>
              </a:spcBef>
              <a:defRPr/>
            </a:pPr>
            <a:r>
              <a:rPr lang="en-US" sz="1900" dirty="0">
                <a:solidFill>
                  <a:schemeClr val="accent6">
                    <a:lumMod val="50000"/>
                  </a:schemeClr>
                </a:solidFill>
                <a:ea typeface="Times New Roman" charset="0"/>
                <a:cs typeface="Trebuchet MS"/>
              </a:rPr>
              <a:t>METIS</a:t>
            </a:r>
          </a:p>
        </p:txBody>
      </p:sp>
      <p:sp>
        <p:nvSpPr>
          <p:cNvPr id="34" name="Text Box 14"/>
          <p:cNvSpPr txBox="1">
            <a:spLocks noChangeArrowheads="1"/>
          </p:cNvSpPr>
          <p:nvPr/>
        </p:nvSpPr>
        <p:spPr bwMode="auto">
          <a:xfrm>
            <a:off x="4122144" y="2667000"/>
            <a:ext cx="1360090" cy="583176"/>
          </a:xfrm>
          <a:prstGeom prst="rect">
            <a:avLst/>
          </a:prstGeom>
          <a:ln>
            <a:noFill/>
            <a:headEnd/>
            <a:tailEnd/>
          </a:ln>
          <a:effectLst>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lIns="143988" tIns="143988" rIns="143988" bIns="143988">
            <a:spAutoFit/>
          </a:bodyPr>
          <a:lstStyle/>
          <a:p>
            <a:pPr algn="ctr" defTabSz="4690669">
              <a:spcBef>
                <a:spcPct val="50000"/>
              </a:spcBef>
              <a:defRPr/>
            </a:pPr>
            <a:r>
              <a:rPr lang="en-US" sz="1900" dirty="0">
                <a:solidFill>
                  <a:schemeClr val="accent6">
                    <a:lumMod val="50000"/>
                  </a:schemeClr>
                </a:solidFill>
                <a:ea typeface="Times New Roman" charset="0"/>
                <a:cs typeface="Trebuchet MS"/>
              </a:rPr>
              <a:t>MOSAIC</a:t>
            </a:r>
          </a:p>
        </p:txBody>
      </p:sp>
      <p:sp>
        <p:nvSpPr>
          <p:cNvPr id="36" name="Text Box 14"/>
          <p:cNvSpPr txBox="1">
            <a:spLocks noChangeArrowheads="1"/>
          </p:cNvSpPr>
          <p:nvPr/>
        </p:nvSpPr>
        <p:spPr bwMode="auto">
          <a:xfrm>
            <a:off x="5217794" y="2665913"/>
            <a:ext cx="1360090" cy="583176"/>
          </a:xfrm>
          <a:prstGeom prst="rect">
            <a:avLst/>
          </a:prstGeom>
          <a:ln>
            <a:headEnd/>
            <a:tailEnd/>
          </a:ln>
          <a:effectLst>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lIns="143988" tIns="143988" rIns="143988" bIns="143988">
            <a:spAutoFit/>
          </a:bodyPr>
          <a:lstStyle/>
          <a:p>
            <a:pPr algn="ctr" defTabSz="4690669">
              <a:spcBef>
                <a:spcPct val="50000"/>
              </a:spcBef>
              <a:defRPr/>
            </a:pPr>
            <a:r>
              <a:rPr lang="en-US" sz="1900" dirty="0">
                <a:solidFill>
                  <a:schemeClr val="accent6">
                    <a:lumMod val="50000"/>
                  </a:schemeClr>
                </a:solidFill>
                <a:ea typeface="Times New Roman" charset="0"/>
                <a:cs typeface="Trebuchet MS"/>
              </a:rPr>
              <a:t>HIRES</a:t>
            </a:r>
          </a:p>
        </p:txBody>
      </p:sp>
      <p:sp>
        <p:nvSpPr>
          <p:cNvPr id="37" name="Text Box 14"/>
          <p:cNvSpPr txBox="1">
            <a:spLocks noChangeArrowheads="1"/>
          </p:cNvSpPr>
          <p:nvPr/>
        </p:nvSpPr>
        <p:spPr bwMode="auto">
          <a:xfrm>
            <a:off x="7424143" y="2667000"/>
            <a:ext cx="1360090" cy="583176"/>
          </a:xfrm>
          <a:prstGeom prst="rect">
            <a:avLst/>
          </a:prstGeom>
          <a:ln>
            <a:noFill/>
            <a:headEnd/>
            <a:tailEnd/>
          </a:ln>
          <a:effectLst>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lIns="143988" tIns="143988" rIns="143988" bIns="143988">
            <a:spAutoFit/>
          </a:bodyPr>
          <a:lstStyle/>
          <a:p>
            <a:pPr algn="ctr" defTabSz="4690669">
              <a:spcBef>
                <a:spcPct val="50000"/>
              </a:spcBef>
              <a:defRPr/>
            </a:pPr>
            <a:r>
              <a:rPr lang="en-US" sz="1900" dirty="0">
                <a:solidFill>
                  <a:schemeClr val="accent6">
                    <a:lumMod val="50000"/>
                  </a:schemeClr>
                </a:solidFill>
                <a:ea typeface="Times New Roman" charset="0"/>
                <a:cs typeface="Trebuchet MS"/>
              </a:rPr>
              <a:t>EPICS</a:t>
            </a:r>
          </a:p>
        </p:txBody>
      </p:sp>
    </p:spTree>
    <p:extLst>
      <p:ext uri="{BB962C8B-B14F-4D97-AF65-F5344CB8AC3E}">
        <p14:creationId xmlns:p14="http://schemas.microsoft.com/office/powerpoint/2010/main" val="1315535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Which of the instruments have exoplanet science cases?</a:t>
            </a:r>
          </a:p>
        </p:txBody>
      </p:sp>
      <p:sp>
        <p:nvSpPr>
          <p:cNvPr id="3" name="Content Placeholder 2"/>
          <p:cNvSpPr>
            <a:spLocks noGrp="1"/>
          </p:cNvSpPr>
          <p:nvPr>
            <p:ph idx="1"/>
          </p:nvPr>
        </p:nvSpPr>
        <p:spPr/>
        <p:txBody>
          <a:bodyPr>
            <a:normAutofit fontScale="85000" lnSpcReduction="20000"/>
          </a:bodyPr>
          <a:lstStyle/>
          <a:p>
            <a:r>
              <a:rPr lang="en-GB" dirty="0" smtClean="0"/>
              <a:t>HARMONI: Integral field spectroscopy to separate planet from speckles. High contrast performance as exoplanet </a:t>
            </a:r>
            <a:r>
              <a:rPr lang="en-GB" dirty="0" err="1" smtClean="0"/>
              <a:t>precurser</a:t>
            </a:r>
            <a:r>
              <a:rPr lang="en-GB" dirty="0" smtClean="0"/>
              <a:t> instrument being evaluated</a:t>
            </a:r>
          </a:p>
          <a:p>
            <a:r>
              <a:rPr lang="en-GB" dirty="0" smtClean="0"/>
              <a:t>MICADO: Imager: may feature coronagraph, but we need PCS for full E-ELT performance </a:t>
            </a:r>
          </a:p>
          <a:p>
            <a:r>
              <a:rPr lang="en-GB" b="1" dirty="0" smtClean="0"/>
              <a:t>METIS: high resolution transit spectroscopy and </a:t>
            </a:r>
            <a:r>
              <a:rPr lang="en-GB" b="1" dirty="0" err="1" smtClean="0"/>
              <a:t>coronagraphy</a:t>
            </a:r>
            <a:endParaRPr lang="en-GB" b="1" dirty="0" smtClean="0"/>
          </a:p>
          <a:p>
            <a:r>
              <a:rPr lang="en-GB" b="1" dirty="0" smtClean="0"/>
              <a:t>HIRES: </a:t>
            </a:r>
            <a:r>
              <a:rPr lang="en-GB" b="1" dirty="0"/>
              <a:t>high resolution t</a:t>
            </a:r>
            <a:r>
              <a:rPr lang="en-GB" b="1" dirty="0" smtClean="0"/>
              <a:t>ransit spectroscopy</a:t>
            </a:r>
          </a:p>
          <a:p>
            <a:r>
              <a:rPr lang="en-GB" dirty="0" smtClean="0"/>
              <a:t>MOSAIC</a:t>
            </a:r>
            <a:r>
              <a:rPr lang="en-GB" dirty="0"/>
              <a:t>: RV-searches for giant planets in Galactic star clusters</a:t>
            </a:r>
          </a:p>
          <a:p>
            <a:r>
              <a:rPr lang="en-GB" b="1" dirty="0" smtClean="0"/>
              <a:t>PCS: Direct Imaging and Spectroscopy</a:t>
            </a:r>
          </a:p>
          <a:p>
            <a:r>
              <a:rPr lang="en-GB" b="1" dirty="0" smtClean="0"/>
              <a:t>ELT 6 ???</a:t>
            </a:r>
          </a:p>
          <a:p>
            <a:endParaRPr lang="en-GB"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0C9947-5526-4E1A-8FB6-3AEA29668156}" type="slidenum">
              <a:rPr lang="en-GB" smtClean="0"/>
              <a:t>21</a:t>
            </a:fld>
            <a:endParaRPr lang="en-GB"/>
          </a:p>
        </p:txBody>
      </p:sp>
    </p:spTree>
    <p:extLst>
      <p:ext uri="{BB962C8B-B14F-4D97-AF65-F5344CB8AC3E}">
        <p14:creationId xmlns:p14="http://schemas.microsoft.com/office/powerpoint/2010/main" val="420690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body" idx="1"/>
          </p:nvPr>
        </p:nvSpPr>
        <p:spPr>
          <a:xfrm>
            <a:off x="2699792" y="950914"/>
            <a:ext cx="6444208" cy="546100"/>
          </a:xfrm>
        </p:spPr>
        <p:txBody>
          <a:bodyPr rIns="132069"/>
          <a:lstStyle/>
          <a:p>
            <a:pPr algn="r" eaLnBrk="1" hangingPunct="1">
              <a:lnSpc>
                <a:spcPct val="90000"/>
              </a:lnSpc>
              <a:buFontTx/>
              <a:buNone/>
            </a:pPr>
            <a:r>
              <a:rPr lang="en-GB" sz="1200" dirty="0">
                <a:sym typeface="Gill Sans" charset="0"/>
              </a:rPr>
              <a:t>PI: Niranjan Thatte (Oxford), UK ATC &amp; consortium partners (France, Spain)</a:t>
            </a:r>
          </a:p>
          <a:p>
            <a:pPr algn="r" eaLnBrk="1" hangingPunct="1">
              <a:lnSpc>
                <a:spcPct val="90000"/>
              </a:lnSpc>
              <a:buFont typeface="Times New Roman" charset="0"/>
              <a:buNone/>
            </a:pPr>
            <a:endParaRPr lang="en-GB" sz="1000" b="1" dirty="0">
              <a:solidFill>
                <a:schemeClr val="accent2"/>
              </a:solidFill>
              <a:sym typeface="Gill Sans" charset="0"/>
            </a:endParaRPr>
          </a:p>
        </p:txBody>
      </p:sp>
      <p:sp>
        <p:nvSpPr>
          <p:cNvPr id="117763" name="Rectangle 4" descr="Realz"/>
          <p:cNvSpPr>
            <a:spLocks noGrp="1" noChangeArrowheads="1"/>
          </p:cNvSpPr>
          <p:nvPr>
            <p:ph type="title"/>
          </p:nvPr>
        </p:nvSpPr>
        <p:spPr>
          <a:xfrm>
            <a:off x="971600" y="15875"/>
            <a:ext cx="8172400" cy="963613"/>
          </a:xfrm>
        </p:spPr>
        <p:txBody>
          <a:bodyPr rIns="132069">
            <a:normAutofit fontScale="90000"/>
          </a:bodyPr>
          <a:lstStyle/>
          <a:p>
            <a:pPr eaLnBrk="1" hangingPunct="1"/>
            <a:r>
              <a:rPr lang="en-US" dirty="0" smtClean="0">
                <a:ea typeface="ヒラギノ角ゴ Pro W3" charset="-128"/>
                <a:cs typeface="ヒラギノ角ゴ Pro W3" charset="-128"/>
                <a:sym typeface="Gill Sans" charset="0"/>
              </a:rPr>
              <a:t> HARMONI</a:t>
            </a:r>
            <a:br>
              <a:rPr lang="en-US" dirty="0" smtClean="0">
                <a:ea typeface="ヒラギノ角ゴ Pro W3" charset="-128"/>
                <a:cs typeface="ヒラギノ角ゴ Pro W3" charset="-128"/>
                <a:sym typeface="Gill Sans" charset="0"/>
              </a:rPr>
            </a:br>
            <a:r>
              <a:rPr lang="en-US" sz="2400" dirty="0">
                <a:ea typeface="ヒラギノ角ゴ Pro W3" charset="-128"/>
                <a:cs typeface="ヒラギノ角ゴ Pro W3" charset="-128"/>
                <a:sym typeface="Gill Sans" charset="0"/>
              </a:rPr>
              <a:t>Integral Field Spectrometer</a:t>
            </a:r>
            <a:endParaRPr lang="en-US" dirty="0" smtClean="0">
              <a:ea typeface="ヒラギノ角ゴ Pro W3" charset="-128"/>
              <a:cs typeface="ヒラギノ角ゴ Pro W3" charset="-128"/>
              <a:sym typeface="Gill Sans" charset="0"/>
            </a:endParaRPr>
          </a:p>
        </p:txBody>
      </p:sp>
      <p:pic>
        <p:nvPicPr>
          <p:cNvPr id="117764" name="Picture 7"/>
          <p:cNvPicPr>
            <a:picLocks noChangeAspect="1" noChangeArrowheads="1"/>
          </p:cNvPicPr>
          <p:nvPr/>
        </p:nvPicPr>
        <p:blipFill>
          <a:blip r:embed="rId3">
            <a:clrChange>
              <a:clrFrom>
                <a:srgbClr val="FFFFFF"/>
              </a:clrFrom>
              <a:clrTo>
                <a:srgbClr val="FFFFFF">
                  <a:alpha val="0"/>
                </a:srgbClr>
              </a:clrTo>
            </a:clrChange>
          </a:blip>
          <a:srcRect l="13139" t="1421" r="14067" b="1582"/>
          <a:stretch>
            <a:fillRect/>
          </a:stretch>
        </p:blipFill>
        <p:spPr bwMode="auto">
          <a:xfrm>
            <a:off x="5148064" y="1484784"/>
            <a:ext cx="3678238" cy="3613150"/>
          </a:xfrm>
          <a:prstGeom prst="rect">
            <a:avLst/>
          </a:prstGeom>
          <a:solidFill>
            <a:schemeClr val="bg1"/>
          </a:solidFill>
          <a:ln w="9525">
            <a:noFill/>
            <a:miter lim="800000"/>
            <a:headEnd/>
            <a:tailEnd/>
          </a:ln>
        </p:spPr>
      </p:pic>
      <p:pic>
        <p:nvPicPr>
          <p:cNvPr id="117765" name="Picture 5"/>
          <p:cNvPicPr>
            <a:picLocks noChangeAspect="1"/>
          </p:cNvPicPr>
          <p:nvPr/>
        </p:nvPicPr>
        <p:blipFill>
          <a:blip r:embed="rId4"/>
          <a:srcRect l="4243" t="3970" r="4243" b="3970"/>
          <a:stretch>
            <a:fillRect/>
          </a:stretch>
        </p:blipFill>
        <p:spPr bwMode="auto">
          <a:xfrm>
            <a:off x="272318" y="764704"/>
            <a:ext cx="2859522" cy="3074732"/>
          </a:xfrm>
          <a:prstGeom prst="rect">
            <a:avLst/>
          </a:prstGeom>
          <a:noFill/>
          <a:ln w="9525">
            <a:noFill/>
            <a:miter lim="800000"/>
            <a:headEnd/>
            <a:tailEnd/>
          </a:ln>
        </p:spPr>
      </p:pic>
      <p:sp>
        <p:nvSpPr>
          <p:cNvPr id="6" name="Rectangle 5"/>
          <p:cNvSpPr/>
          <p:nvPr/>
        </p:nvSpPr>
        <p:spPr>
          <a:xfrm>
            <a:off x="5085160" y="5519173"/>
            <a:ext cx="4036349" cy="1338822"/>
          </a:xfrm>
          <a:prstGeom prst="rect">
            <a:avLst/>
          </a:prstGeom>
        </p:spPr>
        <p:txBody>
          <a:bodyPr wrap="square" lIns="91432" tIns="45717" rIns="91432" bIns="45717">
            <a:spAutoFit/>
          </a:bodyPr>
          <a:lstStyle/>
          <a:p>
            <a:pPr marL="285726" indent="-285726">
              <a:lnSpc>
                <a:spcPct val="90000"/>
              </a:lnSpc>
              <a:buFont typeface="Arial" panose="020B0604020202020204" pitchFamily="34" charset="0"/>
              <a:buChar char="•"/>
            </a:pPr>
            <a:r>
              <a:rPr lang="en-GB" sz="1800" dirty="0">
                <a:sym typeface="Gill Sans" charset="0"/>
              </a:rPr>
              <a:t>Low-Moderate spectral Resolution</a:t>
            </a:r>
          </a:p>
          <a:p>
            <a:pPr marL="285726" indent="-285726">
              <a:lnSpc>
                <a:spcPct val="90000"/>
              </a:lnSpc>
              <a:buFont typeface="Arial" panose="020B0604020202020204" pitchFamily="34" charset="0"/>
              <a:buChar char="•"/>
            </a:pPr>
            <a:r>
              <a:rPr lang="en-GB" sz="1800" dirty="0">
                <a:sym typeface="Gill Sans" charset="0"/>
              </a:rPr>
              <a:t>Multiple </a:t>
            </a:r>
            <a:r>
              <a:rPr lang="en-GB" sz="1800" dirty="0" err="1">
                <a:sym typeface="Gill Sans" charset="0"/>
              </a:rPr>
              <a:t>spaxel</a:t>
            </a:r>
            <a:r>
              <a:rPr lang="en-GB" sz="1800" dirty="0">
                <a:sym typeface="Gill Sans" charset="0"/>
              </a:rPr>
              <a:t> scales </a:t>
            </a:r>
            <a:endParaRPr lang="en-GB" sz="1800" dirty="0">
              <a:latin typeface="Wingdings"/>
              <a:ea typeface="Wingdings"/>
              <a:cs typeface="Wingdings"/>
              <a:sym typeface="Gill Sans" charset="0"/>
            </a:endParaRPr>
          </a:p>
          <a:p>
            <a:pPr marL="285726" indent="-285726">
              <a:lnSpc>
                <a:spcPct val="90000"/>
              </a:lnSpc>
              <a:buFont typeface="Arial" panose="020B0604020202020204" pitchFamily="34" charset="0"/>
              <a:buChar char="•"/>
            </a:pPr>
            <a:r>
              <a:rPr lang="en-GB" sz="1800" dirty="0">
                <a:sym typeface="Gill Sans" charset="0"/>
              </a:rPr>
              <a:t>NIR + extension to ~0.5</a:t>
            </a:r>
            <a:r>
              <a:rPr lang="en-GB" sz="1800" dirty="0">
                <a:latin typeface="Lucida Grande"/>
                <a:ea typeface="Lucida Grande"/>
                <a:cs typeface="Lucida Grande"/>
                <a:sym typeface="Gill Sans" charset="0"/>
              </a:rPr>
              <a:t>μ</a:t>
            </a:r>
            <a:r>
              <a:rPr lang="en-GB" sz="1800" dirty="0">
                <a:sym typeface="Gill Sans" charset="0"/>
              </a:rPr>
              <a:t>m</a:t>
            </a:r>
          </a:p>
          <a:p>
            <a:pPr marL="285726" indent="-285726">
              <a:lnSpc>
                <a:spcPct val="90000"/>
              </a:lnSpc>
              <a:buFont typeface="Arial" panose="020B0604020202020204" pitchFamily="34" charset="0"/>
              <a:buChar char="•"/>
            </a:pPr>
            <a:r>
              <a:rPr lang="en-GB" sz="1800" dirty="0">
                <a:sym typeface="Gill Sans" charset="0"/>
              </a:rPr>
              <a:t>Fed by natural seeing or various AO modes</a:t>
            </a:r>
            <a:endParaRPr lang="en-US" sz="1800" dirty="0">
              <a:sym typeface="Gill Sans" charset="0"/>
            </a:endParaRP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3933057"/>
            <a:ext cx="3964391" cy="286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77642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GB" dirty="0"/>
              <a:t>So Spectral </a:t>
            </a:r>
            <a:r>
              <a:rPr lang="en-GB" dirty="0" err="1"/>
              <a:t>Deconvolution</a:t>
            </a:r>
            <a:r>
              <a:rPr lang="en-GB" dirty="0"/>
              <a:t> with Integral Field Spectroscopy will be key</a:t>
            </a:r>
            <a:br>
              <a:rPr lang="en-GB" dirty="0"/>
            </a:br>
            <a:endParaRPr lang="en-GB"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0C9947-5526-4E1A-8FB6-3AEA29668156}" type="slidenum">
              <a:rPr lang="en-GB" smtClean="0"/>
              <a:t>23</a:t>
            </a:fld>
            <a:endParaRPr lang="en-GB"/>
          </a:p>
        </p:txBody>
      </p:sp>
      <p:pic>
        <p:nvPicPr>
          <p:cNvPr id="7" name="superspkl_final.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95736" y="1484784"/>
            <a:ext cx="5667720" cy="4748630"/>
          </a:xfrm>
          <a:prstGeom prst="rect">
            <a:avLst/>
          </a:prstGeom>
        </p:spPr>
      </p:pic>
      <p:sp>
        <p:nvSpPr>
          <p:cNvPr id="8" name="Rectangle 27"/>
          <p:cNvSpPr txBox="1">
            <a:spLocks noChangeArrowheads="1"/>
          </p:cNvSpPr>
          <p:nvPr/>
        </p:nvSpPr>
        <p:spPr bwMode="auto">
          <a:xfrm>
            <a:off x="3685933" y="6354252"/>
            <a:ext cx="1772136" cy="369326"/>
          </a:xfrm>
          <a:prstGeom prst="rect">
            <a:avLst/>
          </a:prstGeom>
          <a:noFill/>
          <a:ln w="9525">
            <a:noFill/>
            <a:miter lim="800000"/>
            <a:headEnd/>
            <a:tailEnd/>
          </a:ln>
        </p:spPr>
        <p:txBody>
          <a:bodyPr vert="horz" wrap="none" lIns="91432" tIns="45717" rIns="91432" bIns="45717" rtlCol="0" anchor="ctr">
            <a:prstTxWarp prst="textNoShape">
              <a:avLst/>
            </a:prstTxWarp>
            <a:spAutoFit/>
          </a:bodyPr>
          <a:lstStyle>
            <a:defPPr>
              <a:defRPr lang="en-US"/>
            </a:defPPr>
            <a:lvl1pPr marL="0" algn="ctr" defTabSz="829544" rtl="0" eaLnBrk="1" latinLnBrk="0" hangingPunct="1">
              <a:defRPr sz="1100" kern="1200">
                <a:solidFill>
                  <a:schemeClr val="tx1">
                    <a:tint val="75000"/>
                  </a:schemeClr>
                </a:solidFill>
                <a:latin typeface="+mn-lt"/>
                <a:ea typeface="+mn-ea"/>
                <a:cs typeface="+mn-cs"/>
              </a:defRPr>
            </a:lvl1pPr>
            <a:lvl2pPr marL="414772" algn="l" defTabSz="829544" rtl="0" eaLnBrk="1" latinLnBrk="0" hangingPunct="1">
              <a:defRPr sz="1600" kern="1200">
                <a:solidFill>
                  <a:schemeClr val="tx1"/>
                </a:solidFill>
                <a:latin typeface="+mn-lt"/>
                <a:ea typeface="+mn-ea"/>
                <a:cs typeface="+mn-cs"/>
              </a:defRPr>
            </a:lvl2pPr>
            <a:lvl3pPr marL="829544" algn="l" defTabSz="829544" rtl="0" eaLnBrk="1" latinLnBrk="0" hangingPunct="1">
              <a:defRPr sz="1600" kern="1200">
                <a:solidFill>
                  <a:schemeClr val="tx1"/>
                </a:solidFill>
                <a:latin typeface="+mn-lt"/>
                <a:ea typeface="+mn-ea"/>
                <a:cs typeface="+mn-cs"/>
              </a:defRPr>
            </a:lvl3pPr>
            <a:lvl4pPr marL="1244316" algn="l" defTabSz="829544" rtl="0" eaLnBrk="1" latinLnBrk="0" hangingPunct="1">
              <a:defRPr sz="1600" kern="1200">
                <a:solidFill>
                  <a:schemeClr val="tx1"/>
                </a:solidFill>
                <a:latin typeface="+mn-lt"/>
                <a:ea typeface="+mn-ea"/>
                <a:cs typeface="+mn-cs"/>
              </a:defRPr>
            </a:lvl4pPr>
            <a:lvl5pPr marL="1659087" algn="l" defTabSz="829544" rtl="0" eaLnBrk="1" latinLnBrk="0" hangingPunct="1">
              <a:defRPr sz="1600" kern="1200">
                <a:solidFill>
                  <a:schemeClr val="tx1"/>
                </a:solidFill>
                <a:latin typeface="+mn-lt"/>
                <a:ea typeface="+mn-ea"/>
                <a:cs typeface="+mn-cs"/>
              </a:defRPr>
            </a:lvl5pPr>
            <a:lvl6pPr marL="2073859" algn="l" defTabSz="829544" rtl="0" eaLnBrk="1" latinLnBrk="0" hangingPunct="1">
              <a:defRPr sz="1600" kern="1200">
                <a:solidFill>
                  <a:schemeClr val="tx1"/>
                </a:solidFill>
                <a:latin typeface="+mn-lt"/>
                <a:ea typeface="+mn-ea"/>
                <a:cs typeface="+mn-cs"/>
              </a:defRPr>
            </a:lvl6pPr>
            <a:lvl7pPr marL="2488631" algn="l" defTabSz="829544" rtl="0" eaLnBrk="1" latinLnBrk="0" hangingPunct="1">
              <a:defRPr sz="1600" kern="1200">
                <a:solidFill>
                  <a:schemeClr val="tx1"/>
                </a:solidFill>
                <a:latin typeface="+mn-lt"/>
                <a:ea typeface="+mn-ea"/>
                <a:cs typeface="+mn-cs"/>
              </a:defRPr>
            </a:lvl7pPr>
            <a:lvl8pPr marL="2903403" algn="l" defTabSz="829544" rtl="0" eaLnBrk="1" latinLnBrk="0" hangingPunct="1">
              <a:defRPr sz="1600" kern="1200">
                <a:solidFill>
                  <a:schemeClr val="tx1"/>
                </a:solidFill>
                <a:latin typeface="+mn-lt"/>
                <a:ea typeface="+mn-ea"/>
                <a:cs typeface="+mn-cs"/>
              </a:defRPr>
            </a:lvl8pPr>
            <a:lvl9pPr marL="3318175" algn="l" defTabSz="829544" rtl="0" eaLnBrk="1" latinLnBrk="0" hangingPunct="1">
              <a:defRPr sz="1600" kern="1200">
                <a:solidFill>
                  <a:schemeClr val="tx1"/>
                </a:solidFill>
                <a:latin typeface="+mn-lt"/>
                <a:ea typeface="+mn-ea"/>
                <a:cs typeface="+mn-cs"/>
              </a:defRPr>
            </a:lvl9pPr>
          </a:lstStyle>
          <a:p>
            <a:pPr eaLnBrk="0" hangingPunct="0"/>
            <a:r>
              <a:rPr lang="en-GB" sz="1800" smtClean="0">
                <a:solidFill>
                  <a:srgbClr val="33CCFF"/>
                </a:solidFill>
                <a:ea typeface="Arial" charset="0"/>
                <a:cs typeface="Arial" charset="0"/>
              </a:rPr>
              <a:t>Thatte et al 2007</a:t>
            </a:r>
            <a:endParaRPr lang="en-US" sz="1800" dirty="0"/>
          </a:p>
        </p:txBody>
      </p:sp>
    </p:spTree>
    <p:extLst>
      <p:ext uri="{BB962C8B-B14F-4D97-AF65-F5344CB8AC3E}">
        <p14:creationId xmlns:p14="http://schemas.microsoft.com/office/powerpoint/2010/main" val="106793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0C9947-5526-4E1A-8FB6-3AEA29668156}" type="slidenum">
              <a:rPr lang="en-GB" smtClean="0"/>
              <a:t>24</a:t>
            </a:fld>
            <a:endParaRPr lang="en-GB"/>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222" y="70531"/>
            <a:ext cx="8354157" cy="6716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2550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0C9947-5526-4E1A-8FB6-3AEA29668156}" type="slidenum">
              <a:rPr lang="en-GB" smtClean="0"/>
              <a:t>25</a:t>
            </a:fld>
            <a:endParaRPr lang="en-GB"/>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927" y="433972"/>
            <a:ext cx="6177369" cy="610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3666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Exoplanets with HIRES</a:t>
            </a:r>
            <a:endParaRPr lang="en-GB" dirty="0"/>
          </a:p>
        </p:txBody>
      </p:sp>
      <p:sp>
        <p:nvSpPr>
          <p:cNvPr id="5" name="Content Placeholder 4"/>
          <p:cNvSpPr>
            <a:spLocks noGrp="1"/>
          </p:cNvSpPr>
          <p:nvPr>
            <p:ph idx="1"/>
          </p:nvPr>
        </p:nvSpPr>
        <p:spPr>
          <a:xfrm>
            <a:off x="467544" y="1628800"/>
            <a:ext cx="8229600" cy="4525963"/>
          </a:xfrm>
        </p:spPr>
        <p:txBody>
          <a:bodyPr/>
          <a:lstStyle/>
          <a:p>
            <a:r>
              <a:rPr lang="en-GB" dirty="0" smtClean="0"/>
              <a:t>Radial Velocity measurements – probably not best use of scarce E-ELT time</a:t>
            </a:r>
          </a:p>
          <a:p>
            <a:r>
              <a:rPr lang="en-GB" dirty="0" smtClean="0"/>
              <a:t>But transiting exoplanets will have starlight passing through planetary atmosphere, modulated by radial velocity</a:t>
            </a:r>
          </a:p>
          <a:p>
            <a:pPr lvl="1"/>
            <a:r>
              <a:rPr lang="en-GB" dirty="0" smtClean="0"/>
              <a:t>Discover signs of life?</a:t>
            </a:r>
            <a:endParaRPr lang="en-GB" dirty="0"/>
          </a:p>
        </p:txBody>
      </p:sp>
      <p:sp>
        <p:nvSpPr>
          <p:cNvPr id="3" name="Footer Placeholder 2"/>
          <p:cNvSpPr>
            <a:spLocks noGrp="1"/>
          </p:cNvSpPr>
          <p:nvPr>
            <p:ph type="ftr" sz="quarter" idx="11"/>
          </p:nvPr>
        </p:nvSpPr>
        <p:spPr>
          <a:xfrm>
            <a:off x="1619672" y="5373216"/>
            <a:ext cx="3543672" cy="365125"/>
          </a:xfrm>
        </p:spPr>
        <p:txBody>
          <a:bodyPr/>
          <a:lstStyle/>
          <a:p>
            <a:r>
              <a:rPr lang="en-GB" sz="1800" dirty="0"/>
              <a:t>Domenico Ghirlandaio</a:t>
            </a:r>
            <a:r>
              <a:rPr lang="en-GB" sz="1800" dirty="0" smtClean="0"/>
              <a:t>,</a:t>
            </a:r>
          </a:p>
          <a:p>
            <a:r>
              <a:rPr lang="it-IT" sz="1800" dirty="0" smtClean="0"/>
              <a:t>La </a:t>
            </a:r>
            <a:r>
              <a:rPr lang="it-IT" sz="1800" dirty="0"/>
              <a:t>Madonna E San </a:t>
            </a:r>
            <a:r>
              <a:rPr lang="it-IT" sz="1800" dirty="0" smtClean="0"/>
              <a:t>Giovannino</a:t>
            </a:r>
            <a:endParaRPr lang="en-GB" sz="1800" dirty="0"/>
          </a:p>
          <a:p>
            <a:r>
              <a:rPr lang="en-GB" sz="1800" i="1" dirty="0"/>
              <a:t>In Palazzo </a:t>
            </a:r>
            <a:r>
              <a:rPr lang="en-GB" sz="1800" i="1" dirty="0" err="1"/>
              <a:t>Vecchio</a:t>
            </a:r>
            <a:r>
              <a:rPr lang="en-GB" sz="1800" i="1" dirty="0"/>
              <a:t> (Florence)</a:t>
            </a:r>
          </a:p>
        </p:txBody>
      </p:sp>
      <p:sp>
        <p:nvSpPr>
          <p:cNvPr id="4" name="Slide Number Placeholder 3"/>
          <p:cNvSpPr>
            <a:spLocks noGrp="1"/>
          </p:cNvSpPr>
          <p:nvPr>
            <p:ph type="sldNum" sz="quarter" idx="12"/>
          </p:nvPr>
        </p:nvSpPr>
        <p:spPr/>
        <p:txBody>
          <a:bodyPr/>
          <a:lstStyle/>
          <a:p>
            <a:fld id="{040C9947-5526-4E1A-8FB6-3AEA29668156}" type="slidenum">
              <a:rPr lang="en-GB" smtClean="0"/>
              <a:t>26</a:t>
            </a:fld>
            <a:endParaRPr lang="en-GB"/>
          </a:p>
        </p:txBody>
      </p:sp>
      <p:pic>
        <p:nvPicPr>
          <p:cNvPr id="11270" name="Picture 6" descr="http://upload.wikimedia.org/wikipedia/commons/9/94/Madonna_Col_Bambino_e_San_Giovannino_-_1400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617640"/>
            <a:ext cx="3240360"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8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0C9947-5526-4E1A-8FB6-3AEA29668156}" type="slidenum">
              <a:rPr lang="en-GB" smtClean="0"/>
              <a:t>27</a:t>
            </a:fld>
            <a:endParaRPr lang="en-GB"/>
          </a:p>
        </p:txBody>
      </p:sp>
      <p:pic>
        <p:nvPicPr>
          <p:cNvPr id="6" name="Picture 6" descr="http://upload.wikimedia.org/wikipedia/commons/9/94/Madonna_Col_Bambino_e_San_Giovannino_-_1400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968" y="-702840"/>
            <a:ext cx="15121680" cy="1512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119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GB" sz="2400" dirty="0"/>
              <a:t>Finding </a:t>
            </a:r>
            <a:r>
              <a:rPr lang="en-GB" sz="2400" dirty="0" err="1"/>
              <a:t>extraterrestrial</a:t>
            </a:r>
            <a:r>
              <a:rPr lang="en-GB" sz="2400" dirty="0"/>
              <a:t> life using ground-based high-dispersion</a:t>
            </a:r>
            <a:br>
              <a:rPr lang="en-GB" sz="2400" dirty="0"/>
            </a:br>
            <a:r>
              <a:rPr lang="en-GB" sz="2400" dirty="0"/>
              <a:t>spectroscopy</a:t>
            </a:r>
            <a:br>
              <a:rPr lang="en-GB" sz="2400" dirty="0"/>
            </a:br>
            <a:r>
              <a:rPr lang="en-GB" sz="1400" dirty="0"/>
              <a:t>I.A.G. </a:t>
            </a:r>
            <a:r>
              <a:rPr lang="en-GB" sz="1400" dirty="0" smtClean="0"/>
              <a:t>Snellen, </a:t>
            </a:r>
            <a:r>
              <a:rPr lang="en-GB" sz="1400" dirty="0"/>
              <a:t>R.J. de </a:t>
            </a:r>
            <a:r>
              <a:rPr lang="en-GB" sz="1400" dirty="0" err="1" smtClean="0"/>
              <a:t>Kok</a:t>
            </a:r>
            <a:r>
              <a:rPr lang="en-GB" sz="1400" dirty="0" smtClean="0"/>
              <a:t>, </a:t>
            </a:r>
            <a:r>
              <a:rPr lang="en-GB" sz="1400" dirty="0"/>
              <a:t>R. le </a:t>
            </a:r>
            <a:r>
              <a:rPr lang="en-GB" sz="1400" dirty="0" smtClean="0"/>
              <a:t>Poole, </a:t>
            </a:r>
            <a:r>
              <a:rPr lang="en-GB" sz="1400" dirty="0"/>
              <a:t>M. </a:t>
            </a:r>
            <a:r>
              <a:rPr lang="en-GB" sz="1400" dirty="0" err="1" smtClean="0"/>
              <a:t>Brogi</a:t>
            </a:r>
            <a:r>
              <a:rPr lang="en-GB" sz="1400" dirty="0" smtClean="0"/>
              <a:t>, </a:t>
            </a:r>
            <a:r>
              <a:rPr lang="en-GB" sz="1400" dirty="0"/>
              <a:t>&amp; J. Birkby1</a:t>
            </a:r>
            <a:br>
              <a:rPr lang="en-GB" sz="1400" dirty="0"/>
            </a:br>
            <a:endParaRPr lang="en-GB" sz="1400"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0C9947-5526-4E1A-8FB6-3AEA29668156}" type="slidenum">
              <a:rPr lang="en-GB" smtClean="0"/>
              <a:t>28</a:t>
            </a:fld>
            <a:endParaRPr lang="en-GB"/>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268760"/>
            <a:ext cx="6991350"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56729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body" idx="1"/>
          </p:nvPr>
        </p:nvSpPr>
        <p:spPr>
          <a:xfrm>
            <a:off x="1" y="1455114"/>
            <a:ext cx="4627656" cy="5113337"/>
          </a:xfrm>
        </p:spPr>
        <p:txBody>
          <a:bodyPr rIns="132069"/>
          <a:lstStyle/>
          <a:p>
            <a:pPr eaLnBrk="1" hangingPunct="1"/>
            <a:r>
              <a:rPr lang="en-GB" sz="2000" dirty="0">
                <a:solidFill>
                  <a:srgbClr val="FFFFFF"/>
                </a:solidFill>
                <a:ea typeface="ヒラギノ角ゴ Pro W3" charset="-128"/>
                <a:cs typeface="ヒラギノ角ゴ Pro W3" charset="-128"/>
                <a:sym typeface="Gill Sans" charset="0"/>
              </a:rPr>
              <a:t>PI: </a:t>
            </a:r>
            <a:r>
              <a:rPr lang="en-GB" sz="2000" dirty="0">
                <a:ea typeface="ヒラギノ角ゴ Pro W3" charset="-128"/>
                <a:cs typeface="ヒラギノ角ゴ Pro W3" charset="-128"/>
                <a:sym typeface="Gill Sans" charset="0"/>
              </a:rPr>
              <a:t>Bernhard </a:t>
            </a:r>
            <a:r>
              <a:rPr lang="en-GB" sz="2000" dirty="0" err="1">
                <a:ea typeface="ヒラギノ角ゴ Pro W3" charset="-128"/>
                <a:cs typeface="ヒラギノ角ゴ Pro W3" charset="-128"/>
                <a:sym typeface="Gill Sans" charset="0"/>
              </a:rPr>
              <a:t>Brandl</a:t>
            </a:r>
            <a:r>
              <a:rPr lang="en-GB" sz="2000" dirty="0">
                <a:ea typeface="ヒラギノ角ゴ Pro W3" charset="-128"/>
                <a:cs typeface="ヒラギノ角ゴ Pro W3" charset="-128"/>
                <a:sym typeface="Gill Sans" charset="0"/>
              </a:rPr>
              <a:t> (Leiden)</a:t>
            </a:r>
          </a:p>
          <a:p>
            <a:pPr eaLnBrk="1" hangingPunct="1">
              <a:buFont typeface="Times New Roman" charset="0"/>
              <a:buNone/>
            </a:pPr>
            <a:endParaRPr lang="en-GB" sz="900" b="1" dirty="0">
              <a:ea typeface="ヒラギノ角ゴ Pro W3" charset="-128"/>
              <a:cs typeface="ヒラギノ角ゴ Pro W3" charset="-128"/>
              <a:sym typeface="Gill Sans" charset="0"/>
            </a:endParaRPr>
          </a:p>
          <a:p>
            <a:pPr eaLnBrk="1" hangingPunct="1"/>
            <a:r>
              <a:rPr lang="en-GB" sz="2000" dirty="0">
                <a:ea typeface="ヒラギノ角ゴ Pro W3" charset="-128"/>
                <a:cs typeface="ヒラギノ角ゴ Pro W3" charset="-128"/>
                <a:sym typeface="Gill Sans" charset="0"/>
              </a:rPr>
              <a:t>Institutes: </a:t>
            </a:r>
            <a:r>
              <a:rPr lang="en-GB" sz="1800" dirty="0">
                <a:ea typeface="ヒラギノ角ゴ Pro W3" charset="-128"/>
                <a:cs typeface="ヒラギノ角ゴ Pro W3" charset="-128"/>
                <a:sym typeface="Gill Sans" charset="0"/>
              </a:rPr>
              <a:t>Leiden, UKATC, MPIA (Heidelberg), </a:t>
            </a:r>
            <a:r>
              <a:rPr lang="en-GB" sz="1800" dirty="0" err="1">
                <a:ea typeface="ヒラギノ角ゴ Pro W3" charset="-128"/>
                <a:cs typeface="ヒラギノ角ゴ Pro W3" charset="-128"/>
                <a:sym typeface="Gill Sans" charset="0"/>
              </a:rPr>
              <a:t>Saclay</a:t>
            </a:r>
            <a:r>
              <a:rPr lang="en-GB" sz="1800" dirty="0">
                <a:ea typeface="ヒラギノ角ゴ Pro W3" charset="-128"/>
                <a:cs typeface="ヒラギノ角ゴ Pro W3" charset="-128"/>
                <a:sym typeface="Gill Sans" charset="0"/>
              </a:rPr>
              <a:t>, Leuven</a:t>
            </a:r>
            <a:endParaRPr lang="en-GB" sz="2000" dirty="0">
              <a:ea typeface="ヒラギノ角ゴ Pro W3" charset="-128"/>
              <a:cs typeface="ヒラギノ角ゴ Pro W3" charset="-128"/>
              <a:sym typeface="Gill Sans" charset="0"/>
            </a:endParaRPr>
          </a:p>
          <a:p>
            <a:pPr eaLnBrk="1" hangingPunct="1">
              <a:buFontTx/>
              <a:buNone/>
            </a:pPr>
            <a:endParaRPr lang="en-GB" sz="900" b="1" dirty="0">
              <a:ea typeface="ヒラギノ角ゴ Pro W3" charset="-128"/>
              <a:cs typeface="ヒラギノ角ゴ Pro W3" charset="-128"/>
              <a:sym typeface="Gill Sans" charset="0"/>
            </a:endParaRPr>
          </a:p>
          <a:p>
            <a:pPr eaLnBrk="1" hangingPunct="1"/>
            <a:endParaRPr lang="en-GB" sz="2000" dirty="0">
              <a:ea typeface="ヒラギノ角ゴ Pro W3" charset="-128"/>
              <a:cs typeface="ヒラギノ角ゴ Pro W3" charset="-128"/>
              <a:sym typeface="Gill Sans" charset="0"/>
            </a:endParaRPr>
          </a:p>
          <a:p>
            <a:pPr lvl="1" eaLnBrk="1" hangingPunct="1">
              <a:buFontTx/>
              <a:buChar char="•"/>
            </a:pPr>
            <a:r>
              <a:rPr lang="en-GB" sz="1800" dirty="0">
                <a:sym typeface="Gill Sans" charset="0"/>
              </a:rPr>
              <a:t>3-14</a:t>
            </a:r>
            <a:r>
              <a:rPr lang="en-GB" sz="1800" dirty="0">
                <a:latin typeface="Symbol" charset="2"/>
                <a:sym typeface="Gill Sans" charset="0"/>
              </a:rPr>
              <a:t>m</a:t>
            </a:r>
            <a:r>
              <a:rPr lang="en-GB" sz="1800" dirty="0">
                <a:sym typeface="Gill Sans" charset="0"/>
              </a:rPr>
              <a:t>m</a:t>
            </a:r>
          </a:p>
          <a:p>
            <a:pPr lvl="1" eaLnBrk="1" hangingPunct="1">
              <a:buFontTx/>
              <a:buChar char="•"/>
            </a:pPr>
            <a:r>
              <a:rPr lang="en-GB" sz="1800" dirty="0">
                <a:sym typeface="Gill Sans" charset="0"/>
              </a:rPr>
              <a:t>Imager: (FOV : 18”x18”, LMN)</a:t>
            </a:r>
          </a:p>
          <a:p>
            <a:pPr lvl="2" eaLnBrk="1" hangingPunct="1"/>
            <a:r>
              <a:rPr lang="en-US" sz="1600" b="1" dirty="0" err="1"/>
              <a:t>Coronagraphy</a:t>
            </a:r>
            <a:r>
              <a:rPr lang="en-US" sz="1600" b="1" dirty="0"/>
              <a:t> LMN</a:t>
            </a:r>
            <a:endParaRPr lang="en-GB" sz="1600" dirty="0">
              <a:sym typeface="Gill Sans" charset="0"/>
            </a:endParaRPr>
          </a:p>
          <a:p>
            <a:pPr lvl="2" eaLnBrk="1" hangingPunct="1"/>
            <a:r>
              <a:rPr lang="en-GB" sz="1800" dirty="0" err="1">
                <a:sym typeface="Gill Sans" charset="0"/>
              </a:rPr>
              <a:t>LowR</a:t>
            </a:r>
            <a:r>
              <a:rPr lang="en-GB" sz="1800" dirty="0">
                <a:sym typeface="Gill Sans" charset="0"/>
              </a:rPr>
              <a:t> (&lt;5000) LMN long-slit spectroscopy</a:t>
            </a:r>
          </a:p>
          <a:p>
            <a:pPr lvl="2" eaLnBrk="1" hangingPunct="1"/>
            <a:r>
              <a:rPr lang="en-GB" dirty="0" smtClean="0">
                <a:sym typeface="Gill Sans" charset="0"/>
              </a:rPr>
              <a:t>N-band </a:t>
            </a:r>
            <a:r>
              <a:rPr lang="en-GB" dirty="0" err="1" smtClean="0">
                <a:sym typeface="Gill Sans" charset="0"/>
              </a:rPr>
              <a:t>polarimtery</a:t>
            </a:r>
            <a:r>
              <a:rPr lang="en-GB" dirty="0" smtClean="0">
                <a:sym typeface="Gill Sans" charset="0"/>
              </a:rPr>
              <a:t> (TBD)</a:t>
            </a:r>
            <a:endParaRPr lang="en-GB" sz="1800" dirty="0">
              <a:sym typeface="Gill Sans" charset="0"/>
            </a:endParaRPr>
          </a:p>
          <a:p>
            <a:pPr lvl="1" eaLnBrk="1" hangingPunct="1">
              <a:buFontTx/>
              <a:buChar char="•"/>
            </a:pPr>
            <a:r>
              <a:rPr lang="en-GB" sz="1800" b="1" dirty="0">
                <a:sym typeface="Gill Sans" charset="0"/>
              </a:rPr>
              <a:t>IFU mode (2.9um-5um, R=100,000, </a:t>
            </a:r>
            <a:r>
              <a:rPr lang="en-GB" sz="1800" b="1" dirty="0" err="1">
                <a:sym typeface="Gill Sans" charset="0"/>
              </a:rPr>
              <a:t>FoV</a:t>
            </a:r>
            <a:r>
              <a:rPr lang="en-GB" sz="1800" b="1" dirty="0">
                <a:sym typeface="Gill Sans" charset="0"/>
              </a:rPr>
              <a:t> 1.4”x1.5”)</a:t>
            </a:r>
          </a:p>
          <a:p>
            <a:pPr eaLnBrk="1" hangingPunct="1">
              <a:buFont typeface="Times New Roman" charset="0"/>
              <a:buNone/>
            </a:pPr>
            <a:endParaRPr lang="en-GB" sz="2000" dirty="0">
              <a:solidFill>
                <a:srgbClr val="FFFFFF"/>
              </a:solidFill>
              <a:ea typeface="ヒラギノ角ゴ Pro W3" charset="-128"/>
              <a:cs typeface="ヒラギノ角ゴ Pro W3" charset="-128"/>
              <a:sym typeface="Gill Sans" charset="0"/>
            </a:endParaRPr>
          </a:p>
          <a:p>
            <a:pPr eaLnBrk="1" hangingPunct="1">
              <a:buFont typeface="Times New Roman" charset="0"/>
              <a:buNone/>
            </a:pPr>
            <a:endParaRPr lang="en-US" sz="2000" dirty="0">
              <a:solidFill>
                <a:srgbClr val="FFFFFF"/>
              </a:solidFill>
              <a:ea typeface="ヒラギノ角ゴ Pro W3" charset="-128"/>
              <a:cs typeface="ヒラギノ角ゴ Pro W3" charset="-128"/>
              <a:sym typeface="Gill Sans" charset="0"/>
            </a:endParaRPr>
          </a:p>
        </p:txBody>
      </p:sp>
      <p:pic>
        <p:nvPicPr>
          <p:cNvPr id="110595" name="Picture 3"/>
          <p:cNvPicPr>
            <a:picLocks noChangeArrowheads="1"/>
          </p:cNvPicPr>
          <p:nvPr/>
        </p:nvPicPr>
        <p:blipFill>
          <a:blip r:embed="rId2"/>
          <a:srcRect/>
          <a:stretch>
            <a:fillRect/>
          </a:stretch>
        </p:blipFill>
        <p:spPr bwMode="auto">
          <a:xfrm>
            <a:off x="228600" y="304801"/>
            <a:ext cx="1524000" cy="631825"/>
          </a:xfrm>
          <a:prstGeom prst="rect">
            <a:avLst/>
          </a:prstGeom>
          <a:noFill/>
          <a:ln w="12700">
            <a:noFill/>
            <a:miter lim="800000"/>
            <a:headEnd/>
            <a:tailEnd/>
          </a:ln>
        </p:spPr>
      </p:pic>
      <p:sp>
        <p:nvSpPr>
          <p:cNvPr id="110596" name="Rectangle 4" descr="Realz"/>
          <p:cNvSpPr>
            <a:spLocks noGrp="1" noChangeArrowheads="1"/>
          </p:cNvSpPr>
          <p:nvPr>
            <p:ph type="title"/>
          </p:nvPr>
        </p:nvSpPr>
        <p:spPr>
          <a:xfrm>
            <a:off x="1828800" y="304800"/>
            <a:ext cx="7035800" cy="963613"/>
          </a:xfrm>
        </p:spPr>
        <p:txBody>
          <a:bodyPr rIns="132069">
            <a:normAutofit fontScale="90000"/>
          </a:bodyPr>
          <a:lstStyle/>
          <a:p>
            <a:pPr eaLnBrk="1" hangingPunct="1"/>
            <a:r>
              <a:rPr lang="en-US" smtClean="0">
                <a:ea typeface="ヒラギノ角ゴ Pro W3" charset="-128"/>
                <a:cs typeface="ヒラギノ角ゴ Pro W3" charset="-128"/>
                <a:sym typeface="Gill Sans" charset="0"/>
              </a:rPr>
              <a:t> METIS</a:t>
            </a:r>
            <a:br>
              <a:rPr lang="en-US" smtClean="0">
                <a:ea typeface="ヒラギノ角ゴ Pro W3" charset="-128"/>
                <a:cs typeface="ヒラギノ角ゴ Pro W3" charset="-128"/>
                <a:sym typeface="Gill Sans" charset="0"/>
              </a:rPr>
            </a:br>
            <a:r>
              <a:rPr lang="en-US" sz="2400">
                <a:ea typeface="ヒラギノ角ゴ Pro W3" charset="-128"/>
                <a:cs typeface="ヒラギノ角ゴ Pro W3" charset="-128"/>
                <a:sym typeface="Gill Sans" charset="0"/>
              </a:rPr>
              <a:t>Mid-infrared ELT Imager &amp; Spectrometer</a:t>
            </a:r>
            <a:endParaRPr lang="en-US" smtClean="0">
              <a:ea typeface="ヒラギノ角ゴ Pro W3" charset="-128"/>
              <a:cs typeface="ヒラギノ角ゴ Pro W3" charset="-128"/>
              <a:sym typeface="Gill Sans" charset="0"/>
            </a:endParaRPr>
          </a:p>
        </p:txBody>
      </p:sp>
      <p:grpSp>
        <p:nvGrpSpPr>
          <p:cNvPr id="2" name="Group 6"/>
          <p:cNvGrpSpPr>
            <a:grpSpLocks/>
          </p:cNvGrpSpPr>
          <p:nvPr/>
        </p:nvGrpSpPr>
        <p:grpSpPr bwMode="auto">
          <a:xfrm>
            <a:off x="4724401" y="1371600"/>
            <a:ext cx="4206875" cy="5105400"/>
            <a:chOff x="3016" y="961"/>
            <a:chExt cx="2746" cy="3364"/>
          </a:xfrm>
        </p:grpSpPr>
        <p:pic>
          <p:nvPicPr>
            <p:cNvPr id="110599" name="Picture 7" descr="Folie2"/>
            <p:cNvPicPr>
              <a:picLocks noChangeAspect="1" noChangeArrowheads="1"/>
            </p:cNvPicPr>
            <p:nvPr/>
          </p:nvPicPr>
          <p:blipFill>
            <a:blip r:embed="rId3"/>
            <a:srcRect/>
            <a:stretch>
              <a:fillRect/>
            </a:stretch>
          </p:blipFill>
          <p:spPr bwMode="auto">
            <a:xfrm>
              <a:off x="3041" y="961"/>
              <a:ext cx="2720" cy="2041"/>
            </a:xfrm>
            <a:prstGeom prst="rect">
              <a:avLst/>
            </a:prstGeom>
            <a:noFill/>
            <a:ln w="9525">
              <a:noFill/>
              <a:miter lim="800000"/>
              <a:headEnd/>
              <a:tailEnd/>
            </a:ln>
          </p:spPr>
        </p:pic>
        <p:pic>
          <p:nvPicPr>
            <p:cNvPr id="110600" name="Picture 5"/>
            <p:cNvPicPr>
              <a:picLocks noChangeAspect="1" noChangeArrowheads="1"/>
            </p:cNvPicPr>
            <p:nvPr/>
          </p:nvPicPr>
          <p:blipFill>
            <a:blip r:embed="rId4"/>
            <a:srcRect l="25040" t="26891" r="24860" b="28094"/>
            <a:stretch>
              <a:fillRect/>
            </a:stretch>
          </p:blipFill>
          <p:spPr bwMode="auto">
            <a:xfrm>
              <a:off x="3042" y="2907"/>
              <a:ext cx="2720" cy="1418"/>
            </a:xfrm>
            <a:prstGeom prst="rect">
              <a:avLst/>
            </a:prstGeom>
            <a:noFill/>
            <a:ln w="9525">
              <a:noFill/>
              <a:miter lim="800000"/>
              <a:headEnd/>
              <a:tailEnd/>
            </a:ln>
          </p:spPr>
        </p:pic>
        <p:sp>
          <p:nvSpPr>
            <p:cNvPr id="110601" name="Text Box 9"/>
            <p:cNvSpPr txBox="1">
              <a:spLocks/>
            </p:cNvSpPr>
            <p:nvPr/>
          </p:nvSpPr>
          <p:spPr bwMode="auto">
            <a:xfrm>
              <a:off x="4228" y="981"/>
              <a:ext cx="1076" cy="268"/>
            </a:xfrm>
            <a:prstGeom prst="rect">
              <a:avLst/>
            </a:prstGeom>
            <a:noFill/>
            <a:ln w="12700">
              <a:noFill/>
              <a:miter lim="800000"/>
              <a:headEnd/>
              <a:tailEnd/>
            </a:ln>
          </p:spPr>
          <p:txBody>
            <a:bodyPr>
              <a:prstTxWarp prst="textNoShape">
                <a:avLst/>
              </a:prstTxWarp>
              <a:spAutoFit/>
            </a:bodyPr>
            <a:lstStyle/>
            <a:p>
              <a:r>
                <a:rPr lang="en-GB" sz="2000">
                  <a:solidFill>
                    <a:schemeClr val="bg1"/>
                  </a:solidFill>
                </a:rPr>
                <a:t>Imager</a:t>
              </a:r>
            </a:p>
          </p:txBody>
        </p:sp>
        <p:sp>
          <p:nvSpPr>
            <p:cNvPr id="110602" name="Text Box 10"/>
            <p:cNvSpPr txBox="1">
              <a:spLocks/>
            </p:cNvSpPr>
            <p:nvPr/>
          </p:nvSpPr>
          <p:spPr bwMode="auto">
            <a:xfrm>
              <a:off x="3016" y="2915"/>
              <a:ext cx="1343" cy="268"/>
            </a:xfrm>
            <a:prstGeom prst="rect">
              <a:avLst/>
            </a:prstGeom>
            <a:noFill/>
            <a:ln w="12700">
              <a:noFill/>
              <a:miter lim="800000"/>
              <a:headEnd/>
              <a:tailEnd/>
            </a:ln>
          </p:spPr>
          <p:txBody>
            <a:bodyPr>
              <a:prstTxWarp prst="textNoShape">
                <a:avLst/>
              </a:prstTxWarp>
              <a:spAutoFit/>
            </a:bodyPr>
            <a:lstStyle/>
            <a:p>
              <a:r>
                <a:rPr lang="en-GB" sz="2000">
                  <a:solidFill>
                    <a:schemeClr val="bg1"/>
                  </a:solidFill>
                </a:rPr>
                <a:t>Spectrometer</a:t>
              </a:r>
            </a:p>
          </p:txBody>
        </p:sp>
      </p:grpSp>
      <p:pic>
        <p:nvPicPr>
          <p:cNvPr id="110598" name="Picture 6" descr="logo_no_text_no_background.png"/>
          <p:cNvPicPr>
            <a:picLocks noChangeAspect="1"/>
          </p:cNvPicPr>
          <p:nvPr/>
        </p:nvPicPr>
        <p:blipFill>
          <a:blip r:embed="rId5"/>
          <a:srcRect/>
          <a:stretch>
            <a:fillRect/>
          </a:stretch>
        </p:blipFill>
        <p:spPr bwMode="auto">
          <a:xfrm>
            <a:off x="922775" y="203513"/>
            <a:ext cx="1620837" cy="903287"/>
          </a:xfrm>
          <a:prstGeom prst="rect">
            <a:avLst/>
          </a:prstGeom>
          <a:noFill/>
          <a:ln w="9525">
            <a:noFill/>
            <a:miter lim="800000"/>
            <a:headEnd/>
            <a:tailEnd/>
          </a:ln>
        </p:spPr>
      </p:pic>
    </p:spTree>
    <p:extLst>
      <p:ext uri="{BB962C8B-B14F-4D97-AF65-F5344CB8AC3E}">
        <p14:creationId xmlns:p14="http://schemas.microsoft.com/office/powerpoint/2010/main" val="71764376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OPTICON Innovation Network Workshop</a:t>
            </a:r>
            <a:endParaRPr lang="en-GB" dirty="0"/>
          </a:p>
        </p:txBody>
      </p:sp>
      <p:sp>
        <p:nvSpPr>
          <p:cNvPr id="5" name="Content Placeholder 4"/>
          <p:cNvSpPr>
            <a:spLocks noGrp="1"/>
          </p:cNvSpPr>
          <p:nvPr>
            <p:ph idx="1"/>
          </p:nvPr>
        </p:nvSpPr>
        <p:spPr>
          <a:xfrm>
            <a:off x="386927" y="1386935"/>
            <a:ext cx="8229600" cy="3131166"/>
          </a:xfrm>
        </p:spPr>
        <p:txBody>
          <a:bodyPr>
            <a:normAutofit fontScale="77500" lnSpcReduction="20000"/>
          </a:bodyPr>
          <a:lstStyle/>
          <a:p>
            <a:pPr marL="0" indent="0" algn="ctr">
              <a:buNone/>
            </a:pPr>
            <a:r>
              <a:rPr lang="en-GB" sz="4000" dirty="0" smtClean="0"/>
              <a:t>‘Photonic Technologies </a:t>
            </a:r>
            <a:r>
              <a:rPr lang="en-GB" sz="4000" dirty="0"/>
              <a:t>and Techniques for Exo-planet instrumentation’</a:t>
            </a:r>
          </a:p>
          <a:p>
            <a:r>
              <a:rPr lang="en-GB" dirty="0" smtClean="0"/>
              <a:t>Novel </a:t>
            </a:r>
            <a:r>
              <a:rPr lang="en-GB" dirty="0" err="1" smtClean="0"/>
              <a:t>coronagraphic</a:t>
            </a:r>
            <a:r>
              <a:rPr lang="en-GB" dirty="0" smtClean="0"/>
              <a:t> techniques</a:t>
            </a:r>
          </a:p>
          <a:p>
            <a:r>
              <a:rPr lang="en-GB" dirty="0" smtClean="0"/>
              <a:t>Detectors</a:t>
            </a:r>
          </a:p>
          <a:p>
            <a:r>
              <a:rPr lang="en-GB" dirty="0" smtClean="0"/>
              <a:t>High resolution </a:t>
            </a:r>
            <a:r>
              <a:rPr lang="en-GB" dirty="0" smtClean="0"/>
              <a:t>spectroscopy</a:t>
            </a:r>
          </a:p>
          <a:p>
            <a:r>
              <a:rPr lang="en-GB" dirty="0" smtClean="0"/>
              <a:t>Calibration – Laser Combs </a:t>
            </a:r>
            <a:endParaRPr lang="en-GB" dirty="0" smtClean="0"/>
          </a:p>
          <a:p>
            <a:r>
              <a:rPr lang="en-GB" dirty="0" err="1" smtClean="0"/>
              <a:t>Astrophotonic</a:t>
            </a:r>
            <a:r>
              <a:rPr lang="en-GB" dirty="0" smtClean="0"/>
              <a:t> devices</a:t>
            </a:r>
          </a:p>
          <a:p>
            <a:r>
              <a:rPr lang="en-GB" dirty="0" smtClean="0"/>
              <a:t>New ideas?</a:t>
            </a:r>
          </a:p>
          <a:p>
            <a:endParaRPr lang="en-GB" dirty="0"/>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40C9947-5526-4E1A-8FB6-3AEA29668156}" type="slidenum">
              <a:rPr lang="en-GB" smtClean="0"/>
              <a:t>3</a:t>
            </a:fld>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5764" y="4801607"/>
            <a:ext cx="1199748" cy="10337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823" y="4722307"/>
            <a:ext cx="867735" cy="1192301"/>
          </a:xfrm>
          <a:prstGeom prst="rect">
            <a:avLst/>
          </a:prstGeom>
        </p:spPr>
      </p:pic>
    </p:spTree>
    <p:extLst>
      <p:ext uri="{BB962C8B-B14F-4D97-AF65-F5344CB8AC3E}">
        <p14:creationId xmlns:p14="http://schemas.microsoft.com/office/powerpoint/2010/main" val="16809880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t>Bernhard </a:t>
            </a:r>
            <a:r>
              <a:rPr lang="en-GB" dirty="0" err="1" smtClean="0"/>
              <a:t>Brandl</a:t>
            </a:r>
            <a:endParaRPr lang="en-GB" dirty="0"/>
          </a:p>
        </p:txBody>
      </p:sp>
      <p:sp>
        <p:nvSpPr>
          <p:cNvPr id="4" name="Slide Number Placeholder 3"/>
          <p:cNvSpPr>
            <a:spLocks noGrp="1"/>
          </p:cNvSpPr>
          <p:nvPr>
            <p:ph type="sldNum" sz="quarter" idx="12"/>
          </p:nvPr>
        </p:nvSpPr>
        <p:spPr/>
        <p:txBody>
          <a:bodyPr/>
          <a:lstStyle/>
          <a:p>
            <a:fld id="{040C9947-5526-4E1A-8FB6-3AEA29668156}" type="slidenum">
              <a:rPr lang="en-GB" smtClean="0"/>
              <a:t>30</a:t>
            </a:fld>
            <a:endParaRPr lang="en-GB"/>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597" y="646783"/>
            <a:ext cx="6953410" cy="556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02232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 Spectroscopy</a:t>
            </a:r>
            <a:endParaRPr lang="en-US" dirty="0"/>
          </a:p>
        </p:txBody>
      </p:sp>
      <p:pic>
        <p:nvPicPr>
          <p:cNvPr id="3" name="Picture 2"/>
          <p:cNvPicPr>
            <a:picLocks noChangeAspect="1"/>
          </p:cNvPicPr>
          <p:nvPr/>
        </p:nvPicPr>
        <p:blipFill>
          <a:blip r:embed="rId2"/>
          <a:stretch>
            <a:fillRect/>
          </a:stretch>
        </p:blipFill>
        <p:spPr>
          <a:xfrm>
            <a:off x="706093" y="1311132"/>
            <a:ext cx="7848600" cy="4965700"/>
          </a:xfrm>
          <a:prstGeom prst="rect">
            <a:avLst/>
          </a:prstGeom>
        </p:spPr>
      </p:pic>
      <p:pic>
        <p:nvPicPr>
          <p:cNvPr id="5" name="Picture 6" descr="logo_no_text_no_background.png"/>
          <p:cNvPicPr>
            <a:picLocks noChangeAspect="1"/>
          </p:cNvPicPr>
          <p:nvPr/>
        </p:nvPicPr>
        <p:blipFill>
          <a:blip r:embed="rId3"/>
          <a:srcRect/>
          <a:stretch>
            <a:fillRect/>
          </a:stretch>
        </p:blipFill>
        <p:spPr bwMode="auto">
          <a:xfrm>
            <a:off x="893579" y="116793"/>
            <a:ext cx="1620837" cy="903287"/>
          </a:xfrm>
          <a:prstGeom prst="rect">
            <a:avLst/>
          </a:prstGeom>
          <a:noFill/>
          <a:ln w="9525">
            <a:noFill/>
            <a:miter lim="800000"/>
            <a:headEnd/>
            <a:tailEnd/>
          </a:ln>
        </p:spPr>
      </p:pic>
    </p:spTree>
    <p:extLst>
      <p:ext uri="{BB962C8B-B14F-4D97-AF65-F5344CB8AC3E}">
        <p14:creationId xmlns:p14="http://schemas.microsoft.com/office/powerpoint/2010/main" val="392344986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800" y="148841"/>
            <a:ext cx="8229600" cy="1143000"/>
          </a:xfrm>
        </p:spPr>
        <p:txBody>
          <a:bodyPr/>
          <a:lstStyle/>
          <a:p>
            <a:r>
              <a:rPr lang="en-US" dirty="0" err="1" smtClean="0"/>
              <a:t>Exo</a:t>
            </a:r>
            <a:r>
              <a:rPr lang="en-US" dirty="0" smtClean="0"/>
              <a:t>-planets with METIS</a:t>
            </a:r>
            <a:endParaRPr lang="en-US" dirty="0"/>
          </a:p>
        </p:txBody>
      </p:sp>
      <p:pic>
        <p:nvPicPr>
          <p:cNvPr id="3" name="Picture 2"/>
          <p:cNvPicPr>
            <a:picLocks noChangeAspect="1"/>
          </p:cNvPicPr>
          <p:nvPr/>
        </p:nvPicPr>
        <p:blipFill>
          <a:blip r:embed="rId2"/>
          <a:stretch>
            <a:fillRect/>
          </a:stretch>
        </p:blipFill>
        <p:spPr>
          <a:xfrm>
            <a:off x="386178" y="1153340"/>
            <a:ext cx="8505048" cy="5344480"/>
          </a:xfrm>
          <a:prstGeom prst="rect">
            <a:avLst/>
          </a:prstGeom>
        </p:spPr>
      </p:pic>
      <p:sp>
        <p:nvSpPr>
          <p:cNvPr id="4" name="Rectangle 3"/>
          <p:cNvSpPr/>
          <p:nvPr/>
        </p:nvSpPr>
        <p:spPr bwMode="auto">
          <a:xfrm>
            <a:off x="656923" y="5941896"/>
            <a:ext cx="1270051" cy="437978"/>
          </a:xfrm>
          <a:prstGeom prst="rect">
            <a:avLst/>
          </a:prstGeom>
          <a:solidFill>
            <a:schemeClr val="bg1"/>
          </a:solidFill>
          <a:ln w="9525" cap="flat" cmpd="sng" algn="ctr">
            <a:noFill/>
            <a:prstDash val="solid"/>
            <a:round/>
            <a:headEnd type="none" w="med" len="med"/>
            <a:tailEnd type="none" w="med" len="med"/>
          </a:ln>
          <a:effectLst/>
        </p:spPr>
        <p:txBody>
          <a:bodyPr vert="horz" wrap="square" lIns="91432" tIns="45717" rIns="91432" bIns="45717" numCol="1" rtlCol="0" anchor="t" anchorCtr="0" compatLnSpc="1">
            <a:prstTxWarp prst="textNoShape">
              <a:avLst/>
            </a:prstTxWarp>
          </a:bodyPr>
          <a:lstStyle/>
          <a:p>
            <a:pPr defTabSz="914323" eaLnBrk="0" fontAlgn="base" hangingPunct="0">
              <a:spcBef>
                <a:spcPct val="0"/>
              </a:spcBef>
              <a:spcAft>
                <a:spcPct val="0"/>
              </a:spcAft>
            </a:pPr>
            <a:endParaRPr lang="en-US" sz="1800">
              <a:latin typeface="Goudy Old Style" charset="0"/>
              <a:ea typeface="ＭＳ Ｐゴシック" charset="-128"/>
              <a:cs typeface="ＭＳ Ｐゴシック" charset="-128"/>
            </a:endParaRPr>
          </a:p>
        </p:txBody>
      </p:sp>
      <p:pic>
        <p:nvPicPr>
          <p:cNvPr id="6" name="Picture 6" descr="logo_no_text_no_background.png"/>
          <p:cNvPicPr>
            <a:picLocks noChangeAspect="1"/>
          </p:cNvPicPr>
          <p:nvPr/>
        </p:nvPicPr>
        <p:blipFill>
          <a:blip r:embed="rId3"/>
          <a:srcRect/>
          <a:stretch>
            <a:fillRect/>
          </a:stretch>
        </p:blipFill>
        <p:spPr bwMode="auto">
          <a:xfrm>
            <a:off x="893579" y="116793"/>
            <a:ext cx="1620837" cy="903287"/>
          </a:xfrm>
          <a:prstGeom prst="rect">
            <a:avLst/>
          </a:prstGeom>
          <a:noFill/>
          <a:ln w="9525">
            <a:noFill/>
            <a:miter lim="800000"/>
            <a:headEnd/>
            <a:tailEnd/>
          </a:ln>
        </p:spPr>
      </p:pic>
    </p:spTree>
    <p:extLst>
      <p:ext uri="{BB962C8B-B14F-4D97-AF65-F5344CB8AC3E}">
        <p14:creationId xmlns:p14="http://schemas.microsoft.com/office/powerpoint/2010/main" val="409505112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219" y="304802"/>
            <a:ext cx="7492582" cy="622300"/>
          </a:xfrm>
        </p:spPr>
        <p:txBody>
          <a:bodyPr/>
          <a:lstStyle/>
          <a:p>
            <a:r>
              <a:rPr lang="en-GB" sz="2900" dirty="0"/>
              <a:t>Understanding Planet formation with METIS</a:t>
            </a:r>
          </a:p>
        </p:txBody>
      </p:sp>
      <mc:AlternateContent xmlns:mc="http://schemas.openxmlformats.org/markup-compatibility/2006" xmlns:a14="http://schemas.microsoft.com/office/drawing/2010/main">
        <mc:Choice Requires="a14">
          <p:sp>
            <p:nvSpPr>
              <p:cNvPr id="5" name="Text Placeholder 4"/>
              <p:cNvSpPr>
                <a:spLocks noGrp="1"/>
              </p:cNvSpPr>
              <p:nvPr>
                <p:ph type="body" sz="half" idx="1"/>
              </p:nvPr>
            </p:nvSpPr>
            <p:spPr>
              <a:xfrm>
                <a:off x="174511" y="1022367"/>
                <a:ext cx="5735855" cy="1662792"/>
              </a:xfrm>
            </p:spPr>
            <p:txBody>
              <a:bodyPr>
                <a:normAutofit lnSpcReduction="10000"/>
              </a:bodyPr>
              <a:lstStyle/>
              <a:p>
                <a:r>
                  <a:rPr lang="en-GB" sz="2200" dirty="0"/>
                  <a:t>Connecting the properties of the disk at </a:t>
                </a:r>
                <a14:m>
                  <m:oMath xmlns:m="http://schemas.openxmlformats.org/officeDocument/2006/math">
                    <m:r>
                      <a:rPr lang="en-GB" sz="2200" i="1">
                        <a:latin typeface="Cambria Math"/>
                      </a:rPr>
                      <m:t>&lt;</m:t>
                    </m:r>
                  </m:oMath>
                </a14:m>
                <a:r>
                  <a:rPr lang="en-GB" sz="2200" dirty="0"/>
                  <a:t> 10 AU with the planetary system they form. </a:t>
                </a:r>
              </a:p>
              <a:p>
                <a:r>
                  <a:rPr lang="en-GB" sz="2200" dirty="0"/>
                  <a:t>Simulated METIS LM-band observation of gas rich disk with embedded 10 </a:t>
                </a:r>
                <a:r>
                  <a:rPr lang="en-GB" sz="2200" dirty="0" err="1"/>
                  <a:t>M</a:t>
                </a:r>
                <a:r>
                  <a:rPr lang="en-GB" sz="2200" baseline="-25000" dirty="0" err="1"/>
                  <a:t>Jup</a:t>
                </a:r>
                <a:r>
                  <a:rPr lang="en-GB" sz="2200" dirty="0"/>
                  <a:t> </a:t>
                </a:r>
                <a:r>
                  <a:rPr lang="en-GB" sz="2200" dirty="0" err="1"/>
                  <a:t>protoplanet</a:t>
                </a:r>
                <a:r>
                  <a:rPr lang="en-GB" sz="2200" dirty="0"/>
                  <a:t> at 30 AU.  (</a:t>
                </a:r>
                <a:r>
                  <a:rPr lang="en-GB" sz="2200" dirty="0">
                    <a:latin typeface="Symbol" panose="05050102010706020507" pitchFamily="18" charset="2"/>
                  </a:rPr>
                  <a:t>l</a:t>
                </a:r>
                <a:r>
                  <a:rPr lang="en-GB" sz="2200" baseline="-25000" dirty="0"/>
                  <a:t>0</a:t>
                </a:r>
                <a:r>
                  <a:rPr lang="en-GB" sz="2200" dirty="0"/>
                  <a:t> = 4.7 </a:t>
                </a:r>
                <a:r>
                  <a:rPr lang="en-GB" sz="2200" dirty="0">
                    <a:latin typeface="Symbol" panose="05050102010706020507" pitchFamily="18" charset="2"/>
                  </a:rPr>
                  <a:t>m</a:t>
                </a:r>
                <a:r>
                  <a:rPr lang="en-GB" sz="2200" dirty="0"/>
                  <a:t>m CO band). </a:t>
                </a:r>
                <a:r>
                  <a:rPr lang="en-GB" sz="1100" dirty="0"/>
                  <a:t>(</a:t>
                </a:r>
                <a:r>
                  <a:rPr lang="en-GB" sz="1100" dirty="0" err="1"/>
                  <a:t>Brandl</a:t>
                </a:r>
                <a:r>
                  <a:rPr lang="en-GB" sz="1100" dirty="0"/>
                  <a:t> et al, 2014)</a:t>
                </a:r>
              </a:p>
              <a:p>
                <a:endParaRPr lang="en-GB" sz="2200" dirty="0"/>
              </a:p>
            </p:txBody>
          </p:sp>
        </mc:Choice>
        <mc:Fallback xmlns="">
          <p:sp>
            <p:nvSpPr>
              <p:cNvPr id="5" name="Text Placeholder 4"/>
              <p:cNvSpPr>
                <a:spLocks noGrp="1" noRot="1" noChangeAspect="1" noMove="1" noResize="1" noEditPoints="1" noAdjustHandles="1" noChangeArrowheads="1" noChangeShapeType="1" noTextEdit="1"/>
              </p:cNvSpPr>
              <p:nvPr>
                <p:ph type="body" sz="half" idx="1"/>
              </p:nvPr>
            </p:nvSpPr>
            <p:spPr>
              <a:xfrm>
                <a:off x="197173" y="1070645"/>
                <a:ext cx="6480720" cy="1741313"/>
              </a:xfrm>
              <a:blipFill rotWithShape="1">
                <a:blip r:embed="rId3"/>
                <a:stretch>
                  <a:fillRect l="-1129" t="-2105" r="-1223" b="-45263"/>
                </a:stretch>
              </a:blipFill>
            </p:spPr>
            <p:txBody>
              <a:bodyPr/>
              <a:lstStyle/>
              <a:p>
                <a:r>
                  <a:rPr lang="en-GB">
                    <a:noFill/>
                  </a:rPr>
                  <a:t> </a:t>
                </a:r>
              </a:p>
            </p:txBody>
          </p:sp>
        </mc:Fallback>
      </mc:AlternateContent>
      <p:sp>
        <p:nvSpPr>
          <p:cNvPr id="4" name="Slide Number Placeholder 3"/>
          <p:cNvSpPr>
            <a:spLocks noGrp="1"/>
          </p:cNvSpPr>
          <p:nvPr>
            <p:ph type="sldNum" sz="quarter" idx="10"/>
          </p:nvPr>
        </p:nvSpPr>
        <p:spPr/>
        <p:txBody>
          <a:bodyPr/>
          <a:lstStyle/>
          <a:p>
            <a:pPr>
              <a:defRPr/>
            </a:pPr>
            <a:fld id="{A0652F44-B2F4-45A2-A422-D3170AFE8275}" type="slidenum">
              <a:rPr lang="en-US" smtClean="0"/>
              <a:pPr>
                <a:defRPr/>
              </a:pPr>
              <a:t>33</a:t>
            </a:fld>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219" y="3222716"/>
            <a:ext cx="6866342" cy="3543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3877" y="1010789"/>
            <a:ext cx="2972553" cy="2126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9102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body" idx="1"/>
          </p:nvPr>
        </p:nvSpPr>
        <p:spPr>
          <a:xfrm>
            <a:off x="265877" y="1657350"/>
            <a:ext cx="4702175" cy="4306887"/>
          </a:xfrm>
        </p:spPr>
        <p:txBody>
          <a:bodyPr rIns="132069">
            <a:normAutofit fontScale="92500" lnSpcReduction="10000"/>
          </a:bodyPr>
          <a:lstStyle/>
          <a:p>
            <a:pPr eaLnBrk="1" hangingPunct="1">
              <a:lnSpc>
                <a:spcPct val="90000"/>
              </a:lnSpc>
            </a:pPr>
            <a:r>
              <a:rPr lang="en-GB" dirty="0">
                <a:solidFill>
                  <a:srgbClr val="FFFFFF"/>
                </a:solidFill>
                <a:sym typeface="Gill Sans" charset="0"/>
              </a:rPr>
              <a:t>PI: Markus Kasper (ESO</a:t>
            </a:r>
            <a:r>
              <a:rPr lang="en-GB" dirty="0" smtClean="0">
                <a:solidFill>
                  <a:srgbClr val="FFFFFF"/>
                </a:solidFill>
                <a:sym typeface="Gill Sans" charset="0"/>
              </a:rPr>
              <a:t>)</a:t>
            </a:r>
          </a:p>
          <a:p>
            <a:pPr eaLnBrk="1" hangingPunct="1">
              <a:lnSpc>
                <a:spcPct val="90000"/>
              </a:lnSpc>
              <a:buFont typeface="Times New Roman" charset="0"/>
              <a:buNone/>
            </a:pPr>
            <a:endParaRPr lang="en-GB" sz="1000" b="1" dirty="0">
              <a:solidFill>
                <a:srgbClr val="FFFFFF"/>
              </a:solidFill>
              <a:sym typeface="Gill Sans" charset="0"/>
            </a:endParaRPr>
          </a:p>
          <a:p>
            <a:pPr eaLnBrk="1" hangingPunct="1">
              <a:lnSpc>
                <a:spcPct val="90000"/>
              </a:lnSpc>
            </a:pPr>
            <a:r>
              <a:rPr lang="en-GB" dirty="0" smtClean="0">
                <a:solidFill>
                  <a:srgbClr val="FFFFFF"/>
                </a:solidFill>
                <a:sym typeface="Gill Sans" charset="0"/>
              </a:rPr>
              <a:t>Institutes: </a:t>
            </a:r>
            <a:r>
              <a:rPr lang="en-GB" sz="2000" dirty="0">
                <a:solidFill>
                  <a:srgbClr val="FFFFFF"/>
                </a:solidFill>
                <a:sym typeface="Gill Sans" charset="0"/>
              </a:rPr>
              <a:t>ESO, Oxford University, Grenoble, Paris, Padua, IAC (Tenerife), Zurich</a:t>
            </a:r>
          </a:p>
          <a:p>
            <a:pPr eaLnBrk="1" hangingPunct="1">
              <a:lnSpc>
                <a:spcPct val="90000"/>
              </a:lnSpc>
            </a:pPr>
            <a:endParaRPr lang="en-GB" dirty="0" smtClean="0">
              <a:solidFill>
                <a:srgbClr val="FFFFFF"/>
              </a:solidFill>
              <a:sym typeface="Gill Sans" charset="0"/>
            </a:endParaRPr>
          </a:p>
          <a:p>
            <a:pPr eaLnBrk="1" hangingPunct="1">
              <a:lnSpc>
                <a:spcPct val="90000"/>
              </a:lnSpc>
            </a:pPr>
            <a:r>
              <a:rPr lang="en-GB" dirty="0" smtClean="0">
                <a:solidFill>
                  <a:srgbClr val="FFFFFF"/>
                </a:solidFill>
                <a:sym typeface="Gill Sans" charset="0"/>
              </a:rPr>
              <a:t>Parameters (Phase I) </a:t>
            </a:r>
          </a:p>
          <a:p>
            <a:pPr lvl="1" eaLnBrk="1" hangingPunct="1">
              <a:lnSpc>
                <a:spcPct val="90000"/>
              </a:lnSpc>
              <a:buFontTx/>
              <a:buChar char="•"/>
            </a:pPr>
            <a:r>
              <a:rPr lang="en-GB" dirty="0" smtClean="0">
                <a:sym typeface="Gill Sans" charset="0"/>
              </a:rPr>
              <a:t>Extreme Adaptive Optics (XAO)</a:t>
            </a:r>
          </a:p>
          <a:p>
            <a:pPr lvl="1" eaLnBrk="1" hangingPunct="1">
              <a:lnSpc>
                <a:spcPct val="90000"/>
              </a:lnSpc>
              <a:buFontTx/>
              <a:buChar char="•"/>
            </a:pPr>
            <a:r>
              <a:rPr lang="en-GB" dirty="0" smtClean="0">
                <a:sym typeface="Gill Sans" charset="0"/>
              </a:rPr>
              <a:t>NIR wavelengths</a:t>
            </a:r>
          </a:p>
          <a:p>
            <a:pPr lvl="1" eaLnBrk="1" hangingPunct="1">
              <a:lnSpc>
                <a:spcPct val="90000"/>
              </a:lnSpc>
              <a:buFontTx/>
              <a:buChar char="•"/>
            </a:pPr>
            <a:r>
              <a:rPr lang="en-GB" dirty="0" smtClean="0">
                <a:sym typeface="Gill Sans" charset="0"/>
              </a:rPr>
              <a:t>Range of R (125-20000)</a:t>
            </a:r>
          </a:p>
          <a:p>
            <a:pPr lvl="1" eaLnBrk="1" hangingPunct="1">
              <a:lnSpc>
                <a:spcPct val="90000"/>
              </a:lnSpc>
              <a:buFontTx/>
              <a:buChar char="•"/>
            </a:pPr>
            <a:r>
              <a:rPr lang="en-GB" dirty="0" smtClean="0">
                <a:sym typeface="Gill Sans" charset="0"/>
              </a:rPr>
              <a:t>Differential imaging, </a:t>
            </a:r>
            <a:r>
              <a:rPr lang="en-GB" dirty="0" err="1" smtClean="0">
                <a:sym typeface="Gill Sans" charset="0"/>
              </a:rPr>
              <a:t>polarimetry</a:t>
            </a:r>
            <a:r>
              <a:rPr lang="en-GB" dirty="0" smtClean="0">
                <a:sym typeface="Gill Sans" charset="0"/>
              </a:rPr>
              <a:t> and IFU</a:t>
            </a:r>
          </a:p>
        </p:txBody>
      </p:sp>
      <p:pic>
        <p:nvPicPr>
          <p:cNvPr id="114691" name="Picture 3"/>
          <p:cNvPicPr>
            <a:picLocks noChangeArrowheads="1"/>
          </p:cNvPicPr>
          <p:nvPr/>
        </p:nvPicPr>
        <p:blipFill>
          <a:blip r:embed="rId2"/>
          <a:srcRect/>
          <a:stretch>
            <a:fillRect/>
          </a:stretch>
        </p:blipFill>
        <p:spPr bwMode="auto">
          <a:xfrm>
            <a:off x="228600" y="304801"/>
            <a:ext cx="1524000" cy="631825"/>
          </a:xfrm>
          <a:prstGeom prst="rect">
            <a:avLst/>
          </a:prstGeom>
          <a:noFill/>
          <a:ln w="12700">
            <a:noFill/>
            <a:miter lim="800000"/>
            <a:headEnd/>
            <a:tailEnd/>
          </a:ln>
        </p:spPr>
      </p:pic>
      <p:sp>
        <p:nvSpPr>
          <p:cNvPr id="114692" name="Rectangle 4" descr="Realz"/>
          <p:cNvSpPr>
            <a:spLocks noGrp="1" noChangeArrowheads="1"/>
          </p:cNvSpPr>
          <p:nvPr>
            <p:ph type="title"/>
          </p:nvPr>
        </p:nvSpPr>
        <p:spPr>
          <a:xfrm>
            <a:off x="1828800" y="304800"/>
            <a:ext cx="7035800" cy="963613"/>
          </a:xfrm>
        </p:spPr>
        <p:txBody>
          <a:bodyPr rIns="132069">
            <a:normAutofit fontScale="90000"/>
          </a:bodyPr>
          <a:lstStyle/>
          <a:p>
            <a:pPr eaLnBrk="1" hangingPunct="1"/>
            <a:r>
              <a:rPr lang="en-US" smtClean="0">
                <a:ea typeface="ヒラギノ角ゴ Pro W3" charset="-128"/>
                <a:cs typeface="ヒラギノ角ゴ Pro W3" charset="-128"/>
                <a:sym typeface="Gill Sans" charset="0"/>
              </a:rPr>
              <a:t> EPICS</a:t>
            </a:r>
            <a:br>
              <a:rPr lang="en-US" smtClean="0">
                <a:ea typeface="ヒラギノ角ゴ Pro W3" charset="-128"/>
                <a:cs typeface="ヒラギノ角ゴ Pro W3" charset="-128"/>
                <a:sym typeface="Gill Sans" charset="0"/>
              </a:rPr>
            </a:br>
            <a:r>
              <a:rPr lang="en-US" sz="2400">
                <a:ea typeface="ヒラギノ角ゴ Pro W3" charset="-128"/>
                <a:cs typeface="ヒラギノ角ゴ Pro W3" charset="-128"/>
                <a:sym typeface="Gill Sans" charset="0"/>
              </a:rPr>
              <a:t>E-ELT Planet-Finder</a:t>
            </a:r>
            <a:endParaRPr lang="en-US" smtClean="0">
              <a:ea typeface="ヒラギノ角ゴ Pro W3" charset="-128"/>
              <a:cs typeface="ヒラギノ角ゴ Pro W3" charset="-128"/>
              <a:sym typeface="Gill Sans" charset="0"/>
            </a:endParaRPr>
          </a:p>
        </p:txBody>
      </p:sp>
      <p:pic>
        <p:nvPicPr>
          <p:cNvPr id="114693" name="Picture 6"/>
          <p:cNvPicPr>
            <a:picLocks noChangeAspect="1" noChangeArrowheads="1"/>
          </p:cNvPicPr>
          <p:nvPr/>
        </p:nvPicPr>
        <p:blipFill>
          <a:blip r:embed="rId3"/>
          <a:srcRect/>
          <a:stretch>
            <a:fillRect/>
          </a:stretch>
        </p:blipFill>
        <p:spPr bwMode="auto">
          <a:xfrm>
            <a:off x="5181600" y="1600200"/>
            <a:ext cx="3886200" cy="3849688"/>
          </a:xfrm>
          <a:prstGeom prst="rect">
            <a:avLst/>
          </a:prstGeom>
          <a:noFill/>
          <a:ln w="9525">
            <a:noFill/>
            <a:miter lim="800000"/>
            <a:headEnd/>
            <a:tailEnd/>
          </a:ln>
        </p:spPr>
      </p:pic>
      <p:sp>
        <p:nvSpPr>
          <p:cNvPr id="114694" name="TextBox 6"/>
          <p:cNvSpPr txBox="1">
            <a:spLocks noChangeArrowheads="1"/>
          </p:cNvSpPr>
          <p:nvPr/>
        </p:nvSpPr>
        <p:spPr bwMode="auto">
          <a:xfrm>
            <a:off x="5715000" y="5486400"/>
            <a:ext cx="2627306" cy="338548"/>
          </a:xfrm>
          <a:prstGeom prst="rect">
            <a:avLst/>
          </a:prstGeom>
          <a:noFill/>
          <a:ln w="9525">
            <a:noFill/>
            <a:miter lim="800000"/>
            <a:headEnd/>
            <a:tailEnd/>
          </a:ln>
        </p:spPr>
        <p:txBody>
          <a:bodyPr wrap="none" lIns="91432" tIns="45717" rIns="91432" bIns="45717">
            <a:prstTxWarp prst="textNoShape">
              <a:avLst/>
            </a:prstTxWarp>
            <a:spAutoFit/>
          </a:bodyPr>
          <a:lstStyle/>
          <a:p>
            <a:r>
              <a:rPr lang="en-US"/>
              <a:t>Simulation by the EPICS team</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95176"/>
            <a:ext cx="5233930" cy="1710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852146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descr="Realz"/>
          <p:cNvSpPr>
            <a:spLocks noGrp="1" noChangeArrowheads="1"/>
          </p:cNvSpPr>
          <p:nvPr>
            <p:ph type="title"/>
          </p:nvPr>
        </p:nvSpPr>
        <p:spPr/>
        <p:txBody>
          <a:bodyPr/>
          <a:lstStyle/>
          <a:p>
            <a:pPr eaLnBrk="1" hangingPunct="1"/>
            <a:r>
              <a:rPr lang="en-GB" smtClean="0"/>
              <a:t>Direct detection of a “Super Earth”</a:t>
            </a:r>
          </a:p>
        </p:txBody>
      </p:sp>
      <p:sp>
        <p:nvSpPr>
          <p:cNvPr id="68611" name="Rectangle 11"/>
          <p:cNvSpPr>
            <a:spLocks noGrp="1" noChangeArrowheads="1"/>
          </p:cNvSpPr>
          <p:nvPr>
            <p:ph sz="half" idx="1"/>
          </p:nvPr>
        </p:nvSpPr>
        <p:spPr>
          <a:xfrm>
            <a:off x="4622800" y="1104901"/>
            <a:ext cx="4267200" cy="406400"/>
          </a:xfrm>
        </p:spPr>
        <p:txBody>
          <a:bodyPr/>
          <a:lstStyle/>
          <a:p>
            <a:pPr marL="0" indent="0">
              <a:buNone/>
            </a:pPr>
            <a:r>
              <a:rPr lang="en-GB" sz="1400"/>
              <a:t>Simulation including systematic effects (e.g. speckles)</a:t>
            </a:r>
          </a:p>
          <a:p>
            <a:pPr lvl="1" eaLnBrk="1" hangingPunct="1">
              <a:buFontTx/>
              <a:buNone/>
            </a:pPr>
            <a:endParaRPr lang="en-GB" sz="2000"/>
          </a:p>
        </p:txBody>
      </p:sp>
      <p:grpSp>
        <p:nvGrpSpPr>
          <p:cNvPr id="2" name="Group 44"/>
          <p:cNvGrpSpPr>
            <a:grpSpLocks/>
          </p:cNvGrpSpPr>
          <p:nvPr/>
        </p:nvGrpSpPr>
        <p:grpSpPr bwMode="auto">
          <a:xfrm>
            <a:off x="4572001" y="1506538"/>
            <a:ext cx="4502151" cy="5105400"/>
            <a:chOff x="2880" y="949"/>
            <a:chExt cx="2836" cy="3216"/>
          </a:xfrm>
        </p:grpSpPr>
        <p:pic>
          <p:nvPicPr>
            <p:cNvPr id="68618" name="Picture 25"/>
            <p:cNvPicPr>
              <a:picLocks noChangeAspect="1" noChangeArrowheads="1"/>
            </p:cNvPicPr>
            <p:nvPr/>
          </p:nvPicPr>
          <p:blipFill>
            <a:blip r:embed="rId3"/>
            <a:srcRect l="5676" r="5676"/>
            <a:stretch>
              <a:fillRect/>
            </a:stretch>
          </p:blipFill>
          <p:spPr bwMode="auto">
            <a:xfrm>
              <a:off x="2940" y="981"/>
              <a:ext cx="2483" cy="2806"/>
            </a:xfrm>
            <a:prstGeom prst="rect">
              <a:avLst/>
            </a:prstGeom>
            <a:noFill/>
            <a:ln w="9525">
              <a:solidFill>
                <a:schemeClr val="bg1"/>
              </a:solidFill>
              <a:miter lim="800000"/>
              <a:headEnd/>
              <a:tailEnd/>
            </a:ln>
          </p:spPr>
        </p:pic>
        <p:sp>
          <p:nvSpPr>
            <p:cNvPr id="68619" name="Line 26"/>
            <p:cNvSpPr>
              <a:spLocks noChangeAspect="1" noChangeShapeType="1"/>
            </p:cNvSpPr>
            <p:nvPr/>
          </p:nvSpPr>
          <p:spPr bwMode="auto">
            <a:xfrm>
              <a:off x="5602" y="949"/>
              <a:ext cx="0" cy="2844"/>
            </a:xfrm>
            <a:prstGeom prst="line">
              <a:avLst/>
            </a:prstGeom>
            <a:noFill/>
            <a:ln w="38100">
              <a:solidFill>
                <a:schemeClr val="bg1"/>
              </a:solidFill>
              <a:round/>
              <a:headEnd type="triangle" w="med" len="med"/>
              <a:tailEnd type="triangle" w="med" len="med"/>
            </a:ln>
          </p:spPr>
          <p:txBody>
            <a:bodyPr wrap="none" anchor="ctr">
              <a:prstTxWarp prst="textNoShape">
                <a:avLst/>
              </a:prstTxWarp>
            </a:bodyPr>
            <a:lstStyle/>
            <a:p>
              <a:endParaRPr lang="en-US"/>
            </a:p>
          </p:txBody>
        </p:sp>
        <p:sp useBgFill="1">
          <p:nvSpPr>
            <p:cNvPr id="68620" name="Text Box 27"/>
            <p:cNvSpPr txBox="1">
              <a:spLocks noChangeAspect="1" noChangeArrowheads="1"/>
            </p:cNvSpPr>
            <p:nvPr/>
          </p:nvSpPr>
          <p:spPr bwMode="auto">
            <a:xfrm rot="16206497">
              <a:off x="5060" y="2282"/>
              <a:ext cx="1060" cy="252"/>
            </a:xfrm>
            <a:prstGeom prst="rect">
              <a:avLst/>
            </a:prstGeom>
            <a:ln w="9525">
              <a:noFill/>
              <a:miter lim="800000"/>
              <a:headEnd/>
              <a:tailEnd/>
            </a:ln>
          </p:spPr>
          <p:txBody>
            <a:bodyPr wrap="none">
              <a:prstTxWarp prst="textNoShape">
                <a:avLst/>
              </a:prstTxWarp>
              <a:spAutoFit/>
            </a:bodyPr>
            <a:lstStyle/>
            <a:p>
              <a:r>
                <a:rPr lang="en-US" sz="2000">
                  <a:solidFill>
                    <a:schemeClr val="bg1"/>
                  </a:solidFill>
                </a:rPr>
                <a:t>1.2  arcsecond</a:t>
              </a:r>
            </a:p>
          </p:txBody>
        </p:sp>
        <p:sp>
          <p:nvSpPr>
            <p:cNvPr id="68621" name="Line 28"/>
            <p:cNvSpPr>
              <a:spLocks noChangeAspect="1" noChangeShapeType="1"/>
            </p:cNvSpPr>
            <p:nvPr/>
          </p:nvSpPr>
          <p:spPr bwMode="auto">
            <a:xfrm flipH="1" flipV="1">
              <a:off x="3586" y="1842"/>
              <a:ext cx="192" cy="231"/>
            </a:xfrm>
            <a:prstGeom prst="line">
              <a:avLst/>
            </a:prstGeom>
            <a:noFill/>
            <a:ln w="9525">
              <a:solidFill>
                <a:srgbClr val="00FFFF"/>
              </a:solidFill>
              <a:round/>
              <a:headEnd type="triangle" w="med" len="med"/>
              <a:tailEnd/>
            </a:ln>
          </p:spPr>
          <p:txBody>
            <a:bodyPr>
              <a:prstTxWarp prst="textNoShape">
                <a:avLst/>
              </a:prstTxWarp>
            </a:bodyPr>
            <a:lstStyle/>
            <a:p>
              <a:endParaRPr lang="en-US"/>
            </a:p>
          </p:txBody>
        </p:sp>
        <p:sp>
          <p:nvSpPr>
            <p:cNvPr id="68622" name="Text Box 29"/>
            <p:cNvSpPr txBox="1">
              <a:spLocks noChangeAspect="1" noChangeArrowheads="1"/>
            </p:cNvSpPr>
            <p:nvPr/>
          </p:nvSpPr>
          <p:spPr bwMode="auto">
            <a:xfrm>
              <a:off x="3287" y="1672"/>
              <a:ext cx="368" cy="252"/>
            </a:xfrm>
            <a:prstGeom prst="rect">
              <a:avLst/>
            </a:prstGeom>
            <a:noFill/>
            <a:ln w="9525">
              <a:noFill/>
              <a:miter lim="800000"/>
              <a:headEnd/>
              <a:tailEnd/>
            </a:ln>
          </p:spPr>
          <p:txBody>
            <a:bodyPr wrap="none">
              <a:prstTxWarp prst="textNoShape">
                <a:avLst/>
              </a:prstTxWarp>
              <a:spAutoFit/>
            </a:bodyPr>
            <a:lstStyle/>
            <a:p>
              <a:r>
                <a:rPr lang="en-GB" sz="2000">
                  <a:solidFill>
                    <a:srgbClr val="00FFFF"/>
                  </a:solidFill>
                  <a:ea typeface="Arial" charset="0"/>
                  <a:cs typeface="Arial" charset="0"/>
                </a:rPr>
                <a:t>10</a:t>
              </a:r>
              <a:r>
                <a:rPr lang="en-GB" sz="2000" baseline="30000">
                  <a:solidFill>
                    <a:srgbClr val="00FFFF"/>
                  </a:solidFill>
                  <a:ea typeface="Arial" charset="0"/>
                  <a:cs typeface="Arial" charset="0"/>
                </a:rPr>
                <a:t>-8</a:t>
              </a:r>
            </a:p>
          </p:txBody>
        </p:sp>
        <p:sp>
          <p:nvSpPr>
            <p:cNvPr id="68623" name="Line 30"/>
            <p:cNvSpPr>
              <a:spLocks noChangeAspect="1" noChangeShapeType="1"/>
            </p:cNvSpPr>
            <p:nvPr/>
          </p:nvSpPr>
          <p:spPr bwMode="auto">
            <a:xfrm flipH="1" flipV="1">
              <a:off x="4086" y="1919"/>
              <a:ext cx="192" cy="230"/>
            </a:xfrm>
            <a:prstGeom prst="line">
              <a:avLst/>
            </a:prstGeom>
            <a:noFill/>
            <a:ln w="9525">
              <a:solidFill>
                <a:srgbClr val="00FFFF"/>
              </a:solidFill>
              <a:round/>
              <a:headEnd type="triangle" w="med" len="med"/>
              <a:tailEnd/>
            </a:ln>
          </p:spPr>
          <p:txBody>
            <a:bodyPr>
              <a:prstTxWarp prst="textNoShape">
                <a:avLst/>
              </a:prstTxWarp>
            </a:bodyPr>
            <a:lstStyle/>
            <a:p>
              <a:endParaRPr lang="en-US"/>
            </a:p>
          </p:txBody>
        </p:sp>
        <p:sp>
          <p:nvSpPr>
            <p:cNvPr id="68624" name="Text Box 31"/>
            <p:cNvSpPr txBox="1">
              <a:spLocks noChangeAspect="1" noChangeArrowheads="1"/>
            </p:cNvSpPr>
            <p:nvPr/>
          </p:nvSpPr>
          <p:spPr bwMode="auto">
            <a:xfrm>
              <a:off x="3894" y="1726"/>
              <a:ext cx="368" cy="252"/>
            </a:xfrm>
            <a:prstGeom prst="rect">
              <a:avLst/>
            </a:prstGeom>
            <a:noFill/>
            <a:ln w="9525">
              <a:noFill/>
              <a:miter lim="800000"/>
              <a:headEnd/>
              <a:tailEnd/>
            </a:ln>
          </p:spPr>
          <p:txBody>
            <a:bodyPr wrap="none">
              <a:prstTxWarp prst="textNoShape">
                <a:avLst/>
              </a:prstTxWarp>
              <a:spAutoFit/>
            </a:bodyPr>
            <a:lstStyle/>
            <a:p>
              <a:r>
                <a:rPr lang="en-GB" sz="2000">
                  <a:solidFill>
                    <a:srgbClr val="00FFFF"/>
                  </a:solidFill>
                  <a:ea typeface="Arial" charset="0"/>
                  <a:cs typeface="Arial" charset="0"/>
                </a:rPr>
                <a:t>10</a:t>
              </a:r>
              <a:r>
                <a:rPr lang="en-GB" sz="2000" baseline="30000">
                  <a:solidFill>
                    <a:srgbClr val="00FFFF"/>
                  </a:solidFill>
                  <a:ea typeface="Arial" charset="0"/>
                  <a:cs typeface="Arial" charset="0"/>
                </a:rPr>
                <a:t>-7</a:t>
              </a:r>
            </a:p>
          </p:txBody>
        </p:sp>
        <p:sp>
          <p:nvSpPr>
            <p:cNvPr id="68625" name="Text Box 32"/>
            <p:cNvSpPr txBox="1">
              <a:spLocks noChangeAspect="1" noChangeArrowheads="1"/>
            </p:cNvSpPr>
            <p:nvPr/>
          </p:nvSpPr>
          <p:spPr bwMode="auto">
            <a:xfrm>
              <a:off x="3230" y="2180"/>
              <a:ext cx="368" cy="252"/>
            </a:xfrm>
            <a:prstGeom prst="rect">
              <a:avLst/>
            </a:prstGeom>
            <a:noFill/>
            <a:ln w="9525">
              <a:noFill/>
              <a:miter lim="800000"/>
              <a:headEnd/>
              <a:tailEnd/>
            </a:ln>
          </p:spPr>
          <p:txBody>
            <a:bodyPr wrap="none">
              <a:prstTxWarp prst="textNoShape">
                <a:avLst/>
              </a:prstTxWarp>
              <a:spAutoFit/>
            </a:bodyPr>
            <a:lstStyle/>
            <a:p>
              <a:r>
                <a:rPr lang="en-GB" sz="2000">
                  <a:solidFill>
                    <a:srgbClr val="00FFFF"/>
                  </a:solidFill>
                  <a:ea typeface="Arial" charset="0"/>
                  <a:cs typeface="Arial" charset="0"/>
                </a:rPr>
                <a:t>10</a:t>
              </a:r>
              <a:r>
                <a:rPr lang="en-GB" sz="2000" baseline="30000">
                  <a:solidFill>
                    <a:srgbClr val="00FFFF"/>
                  </a:solidFill>
                  <a:ea typeface="Arial" charset="0"/>
                  <a:cs typeface="Arial" charset="0"/>
                </a:rPr>
                <a:t>-9</a:t>
              </a:r>
            </a:p>
          </p:txBody>
        </p:sp>
        <p:sp>
          <p:nvSpPr>
            <p:cNvPr id="68626" name="Text Box 33"/>
            <p:cNvSpPr txBox="1">
              <a:spLocks noChangeAspect="1" noChangeArrowheads="1"/>
            </p:cNvSpPr>
            <p:nvPr/>
          </p:nvSpPr>
          <p:spPr bwMode="auto">
            <a:xfrm>
              <a:off x="5123" y="2071"/>
              <a:ext cx="368" cy="252"/>
            </a:xfrm>
            <a:prstGeom prst="rect">
              <a:avLst/>
            </a:prstGeom>
            <a:noFill/>
            <a:ln w="9525">
              <a:noFill/>
              <a:miter lim="800000"/>
              <a:headEnd/>
              <a:tailEnd/>
            </a:ln>
          </p:spPr>
          <p:txBody>
            <a:bodyPr wrap="none">
              <a:prstTxWarp prst="textNoShape">
                <a:avLst/>
              </a:prstTxWarp>
              <a:spAutoFit/>
            </a:bodyPr>
            <a:lstStyle/>
            <a:p>
              <a:r>
                <a:rPr lang="en-GB" sz="2000">
                  <a:solidFill>
                    <a:srgbClr val="00FFFF"/>
                  </a:solidFill>
                  <a:ea typeface="Arial" charset="0"/>
                  <a:cs typeface="Arial" charset="0"/>
                </a:rPr>
                <a:t>10</a:t>
              </a:r>
              <a:r>
                <a:rPr lang="en-GB" sz="2000" baseline="30000">
                  <a:solidFill>
                    <a:srgbClr val="00FFFF"/>
                  </a:solidFill>
                  <a:ea typeface="Arial" charset="0"/>
                  <a:cs typeface="Arial" charset="0"/>
                </a:rPr>
                <a:t>-5</a:t>
              </a:r>
            </a:p>
          </p:txBody>
        </p:sp>
        <p:sp>
          <p:nvSpPr>
            <p:cNvPr id="68627" name="Line 34"/>
            <p:cNvSpPr>
              <a:spLocks noChangeAspect="1" noChangeShapeType="1"/>
            </p:cNvSpPr>
            <p:nvPr/>
          </p:nvSpPr>
          <p:spPr bwMode="auto">
            <a:xfrm flipH="1">
              <a:off x="3663" y="2381"/>
              <a:ext cx="307" cy="0"/>
            </a:xfrm>
            <a:prstGeom prst="line">
              <a:avLst/>
            </a:prstGeom>
            <a:noFill/>
            <a:ln w="9525">
              <a:solidFill>
                <a:srgbClr val="00FFFF"/>
              </a:solidFill>
              <a:round/>
              <a:headEnd type="triangle" w="med" len="med"/>
              <a:tailEnd/>
            </a:ln>
          </p:spPr>
          <p:txBody>
            <a:bodyPr>
              <a:prstTxWarp prst="textNoShape">
                <a:avLst/>
              </a:prstTxWarp>
            </a:bodyPr>
            <a:lstStyle/>
            <a:p>
              <a:endParaRPr lang="en-US"/>
            </a:p>
          </p:txBody>
        </p:sp>
        <p:sp>
          <p:nvSpPr>
            <p:cNvPr id="68628" name="Line 35"/>
            <p:cNvSpPr>
              <a:spLocks noChangeAspect="1" noChangeShapeType="1"/>
            </p:cNvSpPr>
            <p:nvPr/>
          </p:nvSpPr>
          <p:spPr bwMode="auto">
            <a:xfrm flipV="1">
              <a:off x="4969" y="2188"/>
              <a:ext cx="194" cy="115"/>
            </a:xfrm>
            <a:prstGeom prst="line">
              <a:avLst/>
            </a:prstGeom>
            <a:noFill/>
            <a:ln w="9525">
              <a:solidFill>
                <a:srgbClr val="00FFFF"/>
              </a:solidFill>
              <a:round/>
              <a:headEnd type="triangle" w="med" len="med"/>
              <a:tailEnd/>
            </a:ln>
          </p:spPr>
          <p:txBody>
            <a:bodyPr>
              <a:prstTxWarp prst="textNoShape">
                <a:avLst/>
              </a:prstTxWarp>
            </a:bodyPr>
            <a:lstStyle/>
            <a:p>
              <a:endParaRPr lang="en-US"/>
            </a:p>
          </p:txBody>
        </p:sp>
        <p:sp>
          <p:nvSpPr>
            <p:cNvPr id="68629" name="Text Box 36"/>
            <p:cNvSpPr txBox="1">
              <a:spLocks noChangeAspect="1" noChangeArrowheads="1"/>
            </p:cNvSpPr>
            <p:nvPr/>
          </p:nvSpPr>
          <p:spPr bwMode="auto">
            <a:xfrm>
              <a:off x="4893" y="2980"/>
              <a:ext cx="368" cy="252"/>
            </a:xfrm>
            <a:prstGeom prst="rect">
              <a:avLst/>
            </a:prstGeom>
            <a:noFill/>
            <a:ln w="9525">
              <a:noFill/>
              <a:miter lim="800000"/>
              <a:headEnd/>
              <a:tailEnd/>
            </a:ln>
          </p:spPr>
          <p:txBody>
            <a:bodyPr wrap="none">
              <a:prstTxWarp prst="textNoShape">
                <a:avLst/>
              </a:prstTxWarp>
              <a:spAutoFit/>
            </a:bodyPr>
            <a:lstStyle/>
            <a:p>
              <a:r>
                <a:rPr lang="en-GB" sz="2000">
                  <a:solidFill>
                    <a:srgbClr val="00FFFF"/>
                  </a:solidFill>
                  <a:ea typeface="Arial" charset="0"/>
                  <a:cs typeface="Arial" charset="0"/>
                </a:rPr>
                <a:t>10</a:t>
              </a:r>
              <a:r>
                <a:rPr lang="en-GB" sz="2000" baseline="30000">
                  <a:solidFill>
                    <a:srgbClr val="00FFFF"/>
                  </a:solidFill>
                  <a:ea typeface="Arial" charset="0"/>
                  <a:cs typeface="Arial" charset="0"/>
                </a:rPr>
                <a:t>-9</a:t>
              </a:r>
            </a:p>
          </p:txBody>
        </p:sp>
        <p:sp>
          <p:nvSpPr>
            <p:cNvPr id="68630" name="Line 37"/>
            <p:cNvSpPr>
              <a:spLocks noChangeAspect="1" noChangeShapeType="1"/>
            </p:cNvSpPr>
            <p:nvPr/>
          </p:nvSpPr>
          <p:spPr bwMode="auto">
            <a:xfrm flipH="1" flipV="1">
              <a:off x="5163" y="3150"/>
              <a:ext cx="153" cy="153"/>
            </a:xfrm>
            <a:prstGeom prst="line">
              <a:avLst/>
            </a:prstGeom>
            <a:noFill/>
            <a:ln w="9525">
              <a:solidFill>
                <a:srgbClr val="00FFFF"/>
              </a:solidFill>
              <a:round/>
              <a:headEnd type="triangle" w="med" len="med"/>
              <a:tailEnd/>
            </a:ln>
          </p:spPr>
          <p:txBody>
            <a:bodyPr>
              <a:prstTxWarp prst="textNoShape">
                <a:avLst/>
              </a:prstTxWarp>
            </a:bodyPr>
            <a:lstStyle/>
            <a:p>
              <a:endParaRPr lang="en-US"/>
            </a:p>
          </p:txBody>
        </p:sp>
        <p:sp>
          <p:nvSpPr>
            <p:cNvPr id="68631" name="Line 38"/>
            <p:cNvSpPr>
              <a:spLocks noChangeAspect="1" noChangeShapeType="1"/>
            </p:cNvSpPr>
            <p:nvPr/>
          </p:nvSpPr>
          <p:spPr bwMode="auto">
            <a:xfrm flipH="1" flipV="1">
              <a:off x="3510" y="2842"/>
              <a:ext cx="191" cy="230"/>
            </a:xfrm>
            <a:prstGeom prst="line">
              <a:avLst/>
            </a:prstGeom>
            <a:noFill/>
            <a:ln w="9525">
              <a:solidFill>
                <a:srgbClr val="00FFFF"/>
              </a:solidFill>
              <a:round/>
              <a:headEnd type="triangle" w="med" len="med"/>
              <a:tailEnd/>
            </a:ln>
          </p:spPr>
          <p:txBody>
            <a:bodyPr>
              <a:prstTxWarp prst="textNoShape">
                <a:avLst/>
              </a:prstTxWarp>
            </a:bodyPr>
            <a:lstStyle/>
            <a:p>
              <a:endParaRPr lang="en-US"/>
            </a:p>
          </p:txBody>
        </p:sp>
        <p:sp>
          <p:nvSpPr>
            <p:cNvPr id="68632" name="Text Box 39"/>
            <p:cNvSpPr txBox="1">
              <a:spLocks noChangeAspect="1" noChangeArrowheads="1"/>
            </p:cNvSpPr>
            <p:nvPr/>
          </p:nvSpPr>
          <p:spPr bwMode="auto">
            <a:xfrm>
              <a:off x="3240" y="2647"/>
              <a:ext cx="422" cy="252"/>
            </a:xfrm>
            <a:prstGeom prst="rect">
              <a:avLst/>
            </a:prstGeom>
            <a:noFill/>
            <a:ln w="9525">
              <a:noFill/>
              <a:miter lim="800000"/>
              <a:headEnd/>
              <a:tailEnd/>
            </a:ln>
          </p:spPr>
          <p:txBody>
            <a:bodyPr wrap="none">
              <a:prstTxWarp prst="textNoShape">
                <a:avLst/>
              </a:prstTxWarp>
              <a:spAutoFit/>
            </a:bodyPr>
            <a:lstStyle/>
            <a:p>
              <a:r>
                <a:rPr lang="en-GB" sz="2000">
                  <a:solidFill>
                    <a:srgbClr val="00FFFF"/>
                  </a:solidFill>
                  <a:ea typeface="Arial" charset="0"/>
                  <a:cs typeface="Arial" charset="0"/>
                </a:rPr>
                <a:t>10</a:t>
              </a:r>
              <a:r>
                <a:rPr lang="en-GB" sz="2000" baseline="30000">
                  <a:solidFill>
                    <a:srgbClr val="00FFFF"/>
                  </a:solidFill>
                  <a:ea typeface="Arial" charset="0"/>
                  <a:cs typeface="Arial" charset="0"/>
                </a:rPr>
                <a:t>-10</a:t>
              </a:r>
            </a:p>
          </p:txBody>
        </p:sp>
        <p:sp>
          <p:nvSpPr>
            <p:cNvPr id="68633" name="Text Box 43"/>
            <p:cNvSpPr txBox="1">
              <a:spLocks noChangeArrowheads="1"/>
            </p:cNvSpPr>
            <p:nvPr/>
          </p:nvSpPr>
          <p:spPr bwMode="auto">
            <a:xfrm>
              <a:off x="2880" y="3797"/>
              <a:ext cx="2835" cy="368"/>
            </a:xfrm>
            <a:prstGeom prst="rect">
              <a:avLst/>
            </a:prstGeom>
            <a:noFill/>
            <a:ln w="9525">
              <a:noFill/>
              <a:miter lim="800000"/>
              <a:headEnd/>
              <a:tailEnd/>
            </a:ln>
          </p:spPr>
          <p:txBody>
            <a:bodyPr>
              <a:prstTxWarp prst="textNoShape">
                <a:avLst/>
              </a:prstTxWarp>
              <a:spAutoFit/>
            </a:bodyPr>
            <a:lstStyle/>
            <a:p>
              <a:r>
                <a:rPr lang="en-GB" dirty="0">
                  <a:ea typeface="Arial" charset="0"/>
                  <a:cs typeface="Arial" charset="0"/>
                </a:rPr>
                <a:t>Simulated image courtesy of EPICS team. </a:t>
              </a:r>
            </a:p>
            <a:p>
              <a:r>
                <a:rPr lang="en-GB" dirty="0">
                  <a:ea typeface="Arial" charset="0"/>
                  <a:cs typeface="Arial" charset="0"/>
                </a:rPr>
                <a:t>10 hours, J band - PRELIMINARY</a:t>
              </a:r>
            </a:p>
          </p:txBody>
        </p:sp>
      </p:grpSp>
      <p:pic>
        <p:nvPicPr>
          <p:cNvPr id="68613" name="Picture 19"/>
          <p:cNvPicPr>
            <a:picLocks noChangeAspect="1" noChangeArrowheads="1"/>
          </p:cNvPicPr>
          <p:nvPr/>
        </p:nvPicPr>
        <p:blipFill>
          <a:blip r:embed="rId4"/>
          <a:srcRect l="23079" t="7336" r="5466" b="9595"/>
          <a:stretch>
            <a:fillRect/>
          </a:stretch>
        </p:blipFill>
        <p:spPr bwMode="auto">
          <a:xfrm>
            <a:off x="858838" y="1917701"/>
            <a:ext cx="2874962" cy="3597275"/>
          </a:xfrm>
          <a:prstGeom prst="rect">
            <a:avLst/>
          </a:prstGeom>
          <a:noFill/>
          <a:ln w="25400">
            <a:solidFill>
              <a:schemeClr val="bg1"/>
            </a:solidFill>
            <a:miter lim="800000"/>
            <a:headEnd/>
            <a:tailEnd/>
          </a:ln>
        </p:spPr>
      </p:pic>
      <p:pic>
        <p:nvPicPr>
          <p:cNvPr id="21" name="Picture 20"/>
          <p:cNvPicPr>
            <a:picLocks noChangeAspect="1" noChangeArrowheads="1"/>
          </p:cNvPicPr>
          <p:nvPr/>
        </p:nvPicPr>
        <p:blipFill>
          <a:blip r:embed="rId5"/>
          <a:srcRect l="23079" t="7336" r="5466" b="9595"/>
          <a:stretch>
            <a:fillRect/>
          </a:stretch>
        </p:blipFill>
        <p:spPr bwMode="auto">
          <a:xfrm>
            <a:off x="858838" y="1917701"/>
            <a:ext cx="2874962" cy="3597275"/>
          </a:xfrm>
          <a:prstGeom prst="rect">
            <a:avLst/>
          </a:prstGeom>
          <a:noFill/>
          <a:ln w="25400">
            <a:solidFill>
              <a:schemeClr val="bg1"/>
            </a:solidFill>
            <a:miter lim="800000"/>
            <a:headEnd/>
            <a:tailEnd/>
          </a:ln>
        </p:spPr>
      </p:pic>
      <p:sp>
        <p:nvSpPr>
          <p:cNvPr id="68615" name="Rectangle 22"/>
          <p:cNvSpPr>
            <a:spLocks noChangeArrowheads="1"/>
          </p:cNvSpPr>
          <p:nvPr/>
        </p:nvSpPr>
        <p:spPr bwMode="auto">
          <a:xfrm>
            <a:off x="228600" y="5969000"/>
            <a:ext cx="4114800" cy="584769"/>
          </a:xfrm>
          <a:prstGeom prst="rect">
            <a:avLst/>
          </a:prstGeom>
          <a:noFill/>
          <a:ln w="9525">
            <a:noFill/>
            <a:miter lim="800000"/>
            <a:headEnd/>
            <a:tailEnd/>
          </a:ln>
        </p:spPr>
        <p:txBody>
          <a:bodyPr lIns="91432" tIns="45717" rIns="91432" bIns="45717">
            <a:prstTxWarp prst="textNoShape">
              <a:avLst/>
            </a:prstTxWarp>
            <a:spAutoFit/>
          </a:bodyPr>
          <a:lstStyle/>
          <a:p>
            <a:r>
              <a:rPr lang="en-GB" dirty="0">
                <a:ea typeface="Arial" charset="0"/>
                <a:cs typeface="Arial" charset="0"/>
              </a:rPr>
              <a:t>Speckle subtraction technique</a:t>
            </a:r>
          </a:p>
          <a:p>
            <a:r>
              <a:rPr lang="en-GB" dirty="0">
                <a:ea typeface="Arial" charset="0"/>
                <a:cs typeface="Arial" charset="0"/>
              </a:rPr>
              <a:t>AB </a:t>
            </a:r>
            <a:r>
              <a:rPr lang="en-GB" dirty="0" err="1">
                <a:ea typeface="Arial" charset="0"/>
                <a:cs typeface="Arial" charset="0"/>
              </a:rPr>
              <a:t>Dor</a:t>
            </a:r>
            <a:r>
              <a:rPr lang="en-GB" dirty="0">
                <a:ea typeface="Arial" charset="0"/>
                <a:cs typeface="Arial" charset="0"/>
              </a:rPr>
              <a:t>, VLT/ SINFONI (Thatte et al 2007)</a:t>
            </a:r>
          </a:p>
        </p:txBody>
      </p:sp>
      <p:sp>
        <p:nvSpPr>
          <p:cNvPr id="68616" name="Line 22"/>
          <p:cNvSpPr>
            <a:spLocks noChangeShapeType="1"/>
          </p:cNvSpPr>
          <p:nvPr/>
        </p:nvSpPr>
        <p:spPr bwMode="auto">
          <a:xfrm>
            <a:off x="533400" y="2522538"/>
            <a:ext cx="14288" cy="1071562"/>
          </a:xfrm>
          <a:prstGeom prst="line">
            <a:avLst/>
          </a:prstGeom>
          <a:noFill/>
          <a:ln w="28575">
            <a:solidFill>
              <a:schemeClr val="bg1"/>
            </a:solidFill>
            <a:round/>
            <a:headEnd type="triangle" w="lg" len="lg"/>
            <a:tailEnd type="triangle" w="lg" len="lg"/>
          </a:ln>
        </p:spPr>
        <p:txBody>
          <a:bodyPr lIns="91432" tIns="45717" rIns="91432" bIns="45717">
            <a:prstTxWarp prst="textNoShape">
              <a:avLst/>
            </a:prstTxWarp>
          </a:bodyPr>
          <a:lstStyle/>
          <a:p>
            <a:endParaRPr lang="en-US"/>
          </a:p>
        </p:txBody>
      </p:sp>
      <p:sp useBgFill="1">
        <p:nvSpPr>
          <p:cNvPr id="68617" name="Text Box 23"/>
          <p:cNvSpPr txBox="1">
            <a:spLocks noChangeArrowheads="1"/>
          </p:cNvSpPr>
          <p:nvPr/>
        </p:nvSpPr>
        <p:spPr bwMode="auto">
          <a:xfrm>
            <a:off x="260351" y="2832101"/>
            <a:ext cx="577850" cy="338548"/>
          </a:xfrm>
          <a:prstGeom prst="rect">
            <a:avLst/>
          </a:prstGeom>
          <a:ln w="9525">
            <a:noFill/>
            <a:miter lim="800000"/>
            <a:headEnd/>
            <a:tailEnd/>
          </a:ln>
        </p:spPr>
        <p:txBody>
          <a:bodyPr lIns="91432" tIns="45717" rIns="91432" bIns="45717">
            <a:prstTxWarp prst="textNoShape">
              <a:avLst/>
            </a:prstTxWarp>
            <a:spAutoFit/>
          </a:bodyPr>
          <a:lstStyle/>
          <a:p>
            <a:r>
              <a:rPr lang="en-GB">
                <a:solidFill>
                  <a:schemeClr val="bg1"/>
                </a:solidFill>
                <a:ea typeface="Arial" charset="0"/>
                <a:cs typeface="Arial" charset="0"/>
              </a:rPr>
              <a:t>0.2”</a:t>
            </a:r>
          </a:p>
        </p:txBody>
      </p:sp>
    </p:spTree>
    <p:extLst>
      <p:ext uri="{BB962C8B-B14F-4D97-AF65-F5344CB8AC3E}">
        <p14:creationId xmlns:p14="http://schemas.microsoft.com/office/powerpoint/2010/main" val="1736468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body" idx="1"/>
          </p:nvPr>
        </p:nvSpPr>
        <p:spPr>
          <a:xfrm>
            <a:off x="204788" y="1104901"/>
            <a:ext cx="3594100" cy="1584325"/>
          </a:xfrm>
        </p:spPr>
        <p:txBody>
          <a:bodyPr rIns="132069"/>
          <a:lstStyle/>
          <a:p>
            <a:pPr eaLnBrk="1" hangingPunct="1">
              <a:lnSpc>
                <a:spcPct val="90000"/>
              </a:lnSpc>
              <a:buFontTx/>
              <a:buNone/>
            </a:pPr>
            <a:r>
              <a:rPr lang="en-GB" sz="1800">
                <a:solidFill>
                  <a:srgbClr val="FFFFFF"/>
                </a:solidFill>
                <a:ea typeface="ヒラギノ角ゴ Pro W3" charset="-128"/>
                <a:cs typeface="ヒラギノ角ゴ Pro W3" charset="-128"/>
              </a:rPr>
              <a:t>Coming soon: SPHERE (VLT) &amp; GPI (Gemini) in ~2011:</a:t>
            </a:r>
          </a:p>
          <a:p>
            <a:pPr lvl="1" eaLnBrk="1" hangingPunct="1">
              <a:lnSpc>
                <a:spcPct val="90000"/>
              </a:lnSpc>
              <a:buFont typeface="Times" charset="0"/>
              <a:buNone/>
            </a:pPr>
            <a:r>
              <a:rPr lang="en-GB" sz="1600">
                <a:solidFill>
                  <a:srgbClr val="FFFFFF"/>
                </a:solidFill>
              </a:rPr>
              <a:t>Angular separation: 0.1” &lt; </a:t>
            </a:r>
            <a:r>
              <a:rPr lang="el-GR" sz="1600">
                <a:solidFill>
                  <a:srgbClr val="FFFFFF"/>
                </a:solidFill>
              </a:rPr>
              <a:t>α</a:t>
            </a:r>
            <a:r>
              <a:rPr lang="en-GB" sz="1600">
                <a:solidFill>
                  <a:srgbClr val="FFFFFF"/>
                </a:solidFill>
              </a:rPr>
              <a:t> &lt; 1”</a:t>
            </a:r>
          </a:p>
          <a:p>
            <a:pPr lvl="1" eaLnBrk="1" hangingPunct="1">
              <a:lnSpc>
                <a:spcPct val="90000"/>
              </a:lnSpc>
              <a:buFont typeface="Times" charset="0"/>
              <a:buNone/>
            </a:pPr>
            <a:r>
              <a:rPr lang="en-GB" sz="1600">
                <a:solidFill>
                  <a:srgbClr val="FFFFFF"/>
                </a:solidFill>
              </a:rPr>
              <a:t>Contrast (@1.6 </a:t>
            </a:r>
            <a:r>
              <a:rPr lang="el-GR" sz="1600">
                <a:solidFill>
                  <a:srgbClr val="FFFFFF"/>
                </a:solidFill>
              </a:rPr>
              <a:t>μ</a:t>
            </a:r>
            <a:r>
              <a:rPr lang="en-GB" sz="1600">
                <a:solidFill>
                  <a:srgbClr val="FFFFFF"/>
                </a:solidFill>
              </a:rPr>
              <a:t>m): 10</a:t>
            </a:r>
            <a:r>
              <a:rPr lang="en-GB" sz="1600" baseline="30000">
                <a:solidFill>
                  <a:srgbClr val="FFFFFF"/>
                </a:solidFill>
              </a:rPr>
              <a:t>-4</a:t>
            </a:r>
            <a:r>
              <a:rPr lang="en-GB" sz="1600">
                <a:solidFill>
                  <a:srgbClr val="FFFFFF"/>
                </a:solidFill>
              </a:rPr>
              <a:t>-10</a:t>
            </a:r>
            <a:r>
              <a:rPr lang="en-GB" sz="1600" baseline="30000">
                <a:solidFill>
                  <a:srgbClr val="FFFFFF"/>
                </a:solidFill>
              </a:rPr>
              <a:t>-6</a:t>
            </a:r>
          </a:p>
          <a:p>
            <a:pPr lvl="1" eaLnBrk="1" hangingPunct="1">
              <a:lnSpc>
                <a:spcPct val="90000"/>
              </a:lnSpc>
              <a:buFont typeface="Times" charset="0"/>
              <a:buNone/>
            </a:pPr>
            <a:r>
              <a:rPr lang="en-GB" sz="1600">
                <a:solidFill>
                  <a:srgbClr val="FFFFFF"/>
                </a:solidFill>
              </a:rPr>
              <a:t>Young gas planets</a:t>
            </a:r>
            <a:endParaRPr lang="el-GR" sz="1600">
              <a:solidFill>
                <a:srgbClr val="FFFFFF"/>
              </a:solidFill>
            </a:endParaRPr>
          </a:p>
          <a:p>
            <a:pPr eaLnBrk="1" hangingPunct="1">
              <a:lnSpc>
                <a:spcPct val="90000"/>
              </a:lnSpc>
              <a:buFontTx/>
              <a:buNone/>
            </a:pPr>
            <a:endParaRPr lang="en-GB" sz="200">
              <a:solidFill>
                <a:srgbClr val="FFFFFF"/>
              </a:solidFill>
              <a:ea typeface="ヒラギノ角ゴ Pro W3" charset="-128"/>
              <a:cs typeface="ヒラギノ角ゴ Pro W3" charset="-128"/>
            </a:endParaRPr>
          </a:p>
          <a:p>
            <a:pPr lvl="1" eaLnBrk="1" hangingPunct="1">
              <a:lnSpc>
                <a:spcPct val="90000"/>
              </a:lnSpc>
            </a:pPr>
            <a:endParaRPr lang="en-GB" sz="1700">
              <a:solidFill>
                <a:srgbClr val="FFFFFF"/>
              </a:solidFill>
            </a:endParaRPr>
          </a:p>
        </p:txBody>
      </p:sp>
      <p:sp>
        <p:nvSpPr>
          <p:cNvPr id="115715" name="Rectangle 4" descr="Realz"/>
          <p:cNvSpPr>
            <a:spLocks noGrp="1" noChangeArrowheads="1"/>
          </p:cNvSpPr>
          <p:nvPr>
            <p:ph type="title"/>
          </p:nvPr>
        </p:nvSpPr>
        <p:spPr>
          <a:xfrm>
            <a:off x="2108200" y="1"/>
            <a:ext cx="7035800" cy="622300"/>
          </a:xfrm>
        </p:spPr>
        <p:txBody>
          <a:bodyPr rIns="132069">
            <a:normAutofit fontScale="90000"/>
          </a:bodyPr>
          <a:lstStyle/>
          <a:p>
            <a:pPr eaLnBrk="1" hangingPunct="1"/>
            <a:r>
              <a:rPr lang="en-US" smtClean="0">
                <a:ea typeface="ヒラギノ角ゴ Pro W3" charset="-128"/>
                <a:cs typeface="ヒラギノ角ゴ Pro W3" charset="-128"/>
                <a:sym typeface="Gill Sans" charset="0"/>
              </a:rPr>
              <a:t>EPICS Science</a:t>
            </a:r>
          </a:p>
        </p:txBody>
      </p:sp>
      <p:pic>
        <p:nvPicPr>
          <p:cNvPr id="115716" name="Picture 9"/>
          <p:cNvPicPr>
            <a:picLocks noChangeAspect="1"/>
          </p:cNvPicPr>
          <p:nvPr/>
        </p:nvPicPr>
        <p:blipFill>
          <a:blip r:embed="rId3"/>
          <a:srcRect/>
          <a:stretch>
            <a:fillRect/>
          </a:stretch>
        </p:blipFill>
        <p:spPr bwMode="auto">
          <a:xfrm>
            <a:off x="3843338" y="585788"/>
            <a:ext cx="5300662" cy="3609975"/>
          </a:xfrm>
          <a:prstGeom prst="rect">
            <a:avLst/>
          </a:prstGeom>
          <a:noFill/>
          <a:ln w="9525">
            <a:noFill/>
            <a:miter lim="800000"/>
            <a:headEnd/>
            <a:tailEnd/>
          </a:ln>
        </p:spPr>
      </p:pic>
      <p:sp>
        <p:nvSpPr>
          <p:cNvPr id="6" name="Rectangle 3"/>
          <p:cNvSpPr txBox="1">
            <a:spLocks noChangeArrowheads="1"/>
          </p:cNvSpPr>
          <p:nvPr/>
        </p:nvSpPr>
        <p:spPr bwMode="auto">
          <a:xfrm>
            <a:off x="5041900" y="4549776"/>
            <a:ext cx="3849688" cy="1635125"/>
          </a:xfrm>
          <a:prstGeom prst="rect">
            <a:avLst/>
          </a:prstGeom>
          <a:noFill/>
          <a:ln w="9525">
            <a:noFill/>
            <a:miter lim="800000"/>
            <a:headEnd/>
            <a:tailEnd/>
          </a:ln>
        </p:spPr>
        <p:txBody>
          <a:bodyPr lIns="91432" tIns="45717" rIns="132069" bIns="45717">
            <a:prstTxWarp prst="textNoShape">
              <a:avLst/>
            </a:prstTxWarp>
          </a:bodyPr>
          <a:lstStyle/>
          <a:p>
            <a:pPr marL="342871" indent="-342871">
              <a:lnSpc>
                <a:spcPct val="90000"/>
              </a:lnSpc>
              <a:spcBef>
                <a:spcPct val="20000"/>
              </a:spcBef>
              <a:defRPr/>
            </a:pPr>
            <a:endParaRPr lang="en-GB" sz="200" kern="0" dirty="0">
              <a:solidFill>
                <a:srgbClr val="FFFFFF"/>
              </a:solidFill>
              <a:ea typeface="ヒラギノ角ゴ Pro W3" charset="-128"/>
              <a:cs typeface="ヒラギノ角ゴ Pro W3" charset="-128"/>
            </a:endParaRPr>
          </a:p>
          <a:p>
            <a:pPr marL="342871" indent="-342871">
              <a:lnSpc>
                <a:spcPct val="90000"/>
              </a:lnSpc>
              <a:spcBef>
                <a:spcPct val="20000"/>
              </a:spcBef>
              <a:defRPr/>
            </a:pPr>
            <a:r>
              <a:rPr lang="en-GB" kern="0" dirty="0">
                <a:solidFill>
                  <a:srgbClr val="FFFFFF"/>
                </a:solidFill>
                <a:latin typeface="+mn-lt"/>
                <a:ea typeface="ヒラギノ角ゴ Pro W3" charset="-128"/>
                <a:cs typeface="ヒラギノ角ゴ Pro W3" charset="-128"/>
              </a:rPr>
              <a:t>EPICS (E-ELT):</a:t>
            </a:r>
          </a:p>
          <a:p>
            <a:pPr marL="742887" lvl="1" indent="-285726">
              <a:lnSpc>
                <a:spcPct val="90000"/>
              </a:lnSpc>
              <a:spcBef>
                <a:spcPct val="20000"/>
              </a:spcBef>
              <a:defRPr/>
            </a:pPr>
            <a:r>
              <a:rPr lang="en-GB" kern="0" dirty="0">
                <a:solidFill>
                  <a:srgbClr val="FFFFFF"/>
                </a:solidFill>
              </a:rPr>
              <a:t>Angular separation: 0.03” &lt; </a:t>
            </a:r>
            <a:r>
              <a:rPr lang="el-GR" kern="0" dirty="0">
                <a:solidFill>
                  <a:srgbClr val="FFFFFF"/>
                </a:solidFill>
              </a:rPr>
              <a:t>α</a:t>
            </a:r>
            <a:r>
              <a:rPr lang="en-GB" kern="0" dirty="0">
                <a:solidFill>
                  <a:srgbClr val="FFFFFF"/>
                </a:solidFill>
              </a:rPr>
              <a:t> &lt; 1”</a:t>
            </a:r>
          </a:p>
          <a:p>
            <a:pPr marL="742887" lvl="1" indent="-285726">
              <a:lnSpc>
                <a:spcPct val="90000"/>
              </a:lnSpc>
              <a:spcBef>
                <a:spcPct val="20000"/>
              </a:spcBef>
              <a:defRPr/>
            </a:pPr>
            <a:r>
              <a:rPr lang="en-GB" kern="0" dirty="0">
                <a:solidFill>
                  <a:srgbClr val="FFFFFF"/>
                </a:solidFill>
              </a:rPr>
              <a:t>Contrast (@1.6 </a:t>
            </a:r>
            <a:r>
              <a:rPr lang="en-GB" kern="0" dirty="0" err="1">
                <a:solidFill>
                  <a:srgbClr val="FFFFFF"/>
                </a:solidFill>
              </a:rPr>
              <a:t>μm</a:t>
            </a:r>
            <a:r>
              <a:rPr lang="en-GB" kern="0" dirty="0">
                <a:solidFill>
                  <a:srgbClr val="FFFFFF"/>
                </a:solidFill>
              </a:rPr>
              <a:t>): 10</a:t>
            </a:r>
            <a:r>
              <a:rPr lang="en-GB" kern="0" baseline="30000" dirty="0">
                <a:solidFill>
                  <a:srgbClr val="FFFFFF"/>
                </a:solidFill>
              </a:rPr>
              <a:t>-7</a:t>
            </a:r>
            <a:r>
              <a:rPr lang="en-GB" kern="0" dirty="0">
                <a:solidFill>
                  <a:srgbClr val="FFFFFF"/>
                </a:solidFill>
              </a:rPr>
              <a:t>-10</a:t>
            </a:r>
            <a:r>
              <a:rPr lang="en-GB" kern="0" baseline="30000" dirty="0">
                <a:solidFill>
                  <a:srgbClr val="FFFFFF"/>
                </a:solidFill>
              </a:rPr>
              <a:t>-9</a:t>
            </a:r>
          </a:p>
          <a:p>
            <a:pPr marL="742887" lvl="1" indent="-285726">
              <a:lnSpc>
                <a:spcPct val="90000"/>
              </a:lnSpc>
              <a:spcBef>
                <a:spcPct val="20000"/>
              </a:spcBef>
              <a:defRPr/>
            </a:pPr>
            <a:r>
              <a:rPr lang="en-GB" kern="0" dirty="0">
                <a:solidFill>
                  <a:srgbClr val="FFFFFF"/>
                </a:solidFill>
              </a:rPr>
              <a:t>Mature gas planets &amp; massive rocky planets</a:t>
            </a:r>
          </a:p>
          <a:p>
            <a:pPr marL="742887" lvl="1" indent="-285726">
              <a:lnSpc>
                <a:spcPct val="90000"/>
              </a:lnSpc>
              <a:spcBef>
                <a:spcPct val="20000"/>
              </a:spcBef>
              <a:buFont typeface="Times" charset="0"/>
              <a:buChar char="•"/>
              <a:defRPr/>
            </a:pPr>
            <a:endParaRPr lang="en-GB" sz="1700" kern="0" dirty="0">
              <a:solidFill>
                <a:srgbClr val="FFFFFF"/>
              </a:solidFill>
            </a:endParaRPr>
          </a:p>
        </p:txBody>
      </p:sp>
      <p:pic>
        <p:nvPicPr>
          <p:cNvPr id="7" name="Picture 6"/>
          <p:cNvPicPr>
            <a:picLocks noChangeAspect="1"/>
          </p:cNvPicPr>
          <p:nvPr/>
        </p:nvPicPr>
        <p:blipFill>
          <a:blip r:embed="rId4"/>
          <a:stretch>
            <a:fillRect/>
          </a:stretch>
        </p:blipFill>
        <p:spPr>
          <a:xfrm>
            <a:off x="2945" y="3160479"/>
            <a:ext cx="4877665" cy="3721574"/>
          </a:xfrm>
          <a:prstGeom prst="rect">
            <a:avLst/>
          </a:prstGeom>
        </p:spPr>
      </p:pic>
      <p:sp>
        <p:nvSpPr>
          <p:cNvPr id="8" name="TextBox 7"/>
          <p:cNvSpPr txBox="1"/>
          <p:nvPr/>
        </p:nvSpPr>
        <p:spPr>
          <a:xfrm>
            <a:off x="57085" y="6595271"/>
            <a:ext cx="1423322" cy="276993"/>
          </a:xfrm>
          <a:prstGeom prst="rect">
            <a:avLst/>
          </a:prstGeom>
          <a:noFill/>
        </p:spPr>
        <p:txBody>
          <a:bodyPr wrap="none" lIns="91432" tIns="45717" rIns="91432" bIns="45717" rtlCol="0">
            <a:spAutoFit/>
          </a:bodyPr>
          <a:lstStyle/>
          <a:p>
            <a:r>
              <a:rPr lang="en-US" sz="1200" dirty="0" err="1"/>
              <a:t>Bonavita</a:t>
            </a:r>
            <a:r>
              <a:rPr lang="en-US" sz="1200" dirty="0"/>
              <a:t> et al. 2012</a:t>
            </a:r>
          </a:p>
        </p:txBody>
      </p:sp>
    </p:spTree>
    <p:extLst>
      <p:ext uri="{BB962C8B-B14F-4D97-AF65-F5344CB8AC3E}">
        <p14:creationId xmlns:p14="http://schemas.microsoft.com/office/powerpoint/2010/main" val="81090760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fontScale="90000"/>
          </a:bodyPr>
          <a:lstStyle/>
          <a:p>
            <a:r>
              <a:rPr lang="en-US" sz="3600" smtClean="0"/>
              <a:t>phase manipulation using liquid crystals</a:t>
            </a:r>
            <a:br>
              <a:rPr lang="en-US" sz="3600" smtClean="0"/>
            </a:br>
            <a:r>
              <a:rPr lang="en-US" sz="3600" b="1" smtClean="0"/>
              <a:t>polarization gratings</a:t>
            </a:r>
          </a:p>
        </p:txBody>
      </p:sp>
      <p:sp>
        <p:nvSpPr>
          <p:cNvPr id="13315" name="TextBox 3"/>
          <p:cNvSpPr txBox="1">
            <a:spLocks noChangeArrowheads="1"/>
          </p:cNvSpPr>
          <p:nvPr/>
        </p:nvSpPr>
        <p:spPr bwMode="auto">
          <a:xfrm>
            <a:off x="827584" y="5956300"/>
            <a:ext cx="2276475" cy="646113"/>
          </a:xfrm>
          <a:prstGeom prst="rect">
            <a:avLst/>
          </a:prstGeom>
          <a:noFill/>
          <a:ln w="9525">
            <a:noFill/>
            <a:miter lim="800000"/>
            <a:headEnd/>
            <a:tailEnd/>
          </a:ln>
        </p:spPr>
        <p:txBody>
          <a:bodyPr wrap="none">
            <a:spAutoFit/>
          </a:bodyPr>
          <a:lstStyle/>
          <a:p>
            <a:r>
              <a:rPr lang="en-US" i="1" dirty="0" err="1">
                <a:latin typeface="Calibri" pitchFamily="-65" charset="0"/>
              </a:rPr>
              <a:t>Escuti</a:t>
            </a:r>
            <a:r>
              <a:rPr lang="en-US" i="1" dirty="0">
                <a:latin typeface="Calibri" pitchFamily="-65" charset="0"/>
              </a:rPr>
              <a:t> et al. (2006)</a:t>
            </a:r>
          </a:p>
          <a:p>
            <a:r>
              <a:rPr lang="en-US" i="1" dirty="0" err="1">
                <a:latin typeface="Calibri" pitchFamily="-65" charset="0"/>
              </a:rPr>
              <a:t>Packham</a:t>
            </a:r>
            <a:r>
              <a:rPr lang="en-US" i="1" dirty="0">
                <a:latin typeface="Calibri" pitchFamily="-65" charset="0"/>
              </a:rPr>
              <a:t> et al. (2010)</a:t>
            </a:r>
          </a:p>
        </p:txBody>
      </p:sp>
      <p:sp>
        <p:nvSpPr>
          <p:cNvPr id="13316" name="TextBox 4"/>
          <p:cNvSpPr txBox="1">
            <a:spLocks noChangeArrowheads="1"/>
          </p:cNvSpPr>
          <p:nvPr/>
        </p:nvSpPr>
        <p:spPr bwMode="auto">
          <a:xfrm>
            <a:off x="227013" y="4778375"/>
            <a:ext cx="3992562" cy="830263"/>
          </a:xfrm>
          <a:prstGeom prst="rect">
            <a:avLst/>
          </a:prstGeom>
          <a:noFill/>
          <a:ln w="25400">
            <a:solidFill>
              <a:schemeClr val="accent1"/>
            </a:solidFill>
            <a:miter lim="800000"/>
            <a:headEnd/>
            <a:tailEnd/>
          </a:ln>
        </p:spPr>
        <p:txBody>
          <a:bodyPr wrap="none">
            <a:spAutoFit/>
          </a:bodyPr>
          <a:lstStyle/>
          <a:p>
            <a:r>
              <a:rPr lang="en-US" sz="2400">
                <a:latin typeface="Calibri" pitchFamily="-65" charset="0"/>
              </a:rPr>
              <a:t>solid-state half-wave LC device </a:t>
            </a:r>
          </a:p>
          <a:p>
            <a:r>
              <a:rPr lang="en-US" sz="2400">
                <a:latin typeface="Calibri" pitchFamily="-65" charset="0"/>
              </a:rPr>
              <a:t>with orientation pattern</a:t>
            </a:r>
          </a:p>
        </p:txBody>
      </p:sp>
      <p:grpSp>
        <p:nvGrpSpPr>
          <p:cNvPr id="13317" name="Group 13"/>
          <p:cNvGrpSpPr>
            <a:grpSpLocks/>
          </p:cNvGrpSpPr>
          <p:nvPr/>
        </p:nvGrpSpPr>
        <p:grpSpPr bwMode="auto">
          <a:xfrm>
            <a:off x="4708525" y="1638300"/>
            <a:ext cx="3403600" cy="4098925"/>
            <a:chOff x="4708323" y="1637512"/>
            <a:chExt cx="3403248" cy="4099377"/>
          </a:xfrm>
        </p:grpSpPr>
        <p:pic>
          <p:nvPicPr>
            <p:cNvPr id="13321" name="Picture 5"/>
            <p:cNvPicPr>
              <a:picLocks noChangeAspect="1"/>
            </p:cNvPicPr>
            <p:nvPr/>
          </p:nvPicPr>
          <p:blipFill>
            <a:blip r:embed="rId2"/>
            <a:srcRect b="33281"/>
            <a:stretch>
              <a:fillRect/>
            </a:stretch>
          </p:blipFill>
          <p:spPr bwMode="auto">
            <a:xfrm>
              <a:off x="4755936" y="1638208"/>
              <a:ext cx="3355635" cy="4098681"/>
            </a:xfrm>
            <a:prstGeom prst="rect">
              <a:avLst/>
            </a:prstGeom>
            <a:noFill/>
            <a:ln w="9525">
              <a:noFill/>
              <a:miter lim="800000"/>
              <a:headEnd/>
              <a:tailEnd/>
            </a:ln>
          </p:spPr>
        </p:pic>
        <p:sp>
          <p:nvSpPr>
            <p:cNvPr id="9" name="Rectangle 8"/>
            <p:cNvSpPr/>
            <p:nvPr/>
          </p:nvSpPr>
          <p:spPr>
            <a:xfrm>
              <a:off x="4755943" y="1637512"/>
              <a:ext cx="274610" cy="3635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4708323" y="2983860"/>
              <a:ext cx="274610" cy="3635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4755943" y="4352436"/>
              <a:ext cx="274610" cy="3635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13318" name="Picture 11"/>
          <p:cNvPicPr>
            <a:picLocks noChangeAspect="1"/>
          </p:cNvPicPr>
          <p:nvPr/>
        </p:nvPicPr>
        <p:blipFill>
          <a:blip r:embed="rId3"/>
          <a:srcRect/>
          <a:stretch>
            <a:fillRect/>
          </a:stretch>
        </p:blipFill>
        <p:spPr bwMode="auto">
          <a:xfrm>
            <a:off x="227013" y="1727200"/>
            <a:ext cx="4017962" cy="2625725"/>
          </a:xfrm>
          <a:prstGeom prst="rect">
            <a:avLst/>
          </a:prstGeom>
          <a:noFill/>
          <a:ln w="9525">
            <a:noFill/>
            <a:miter lim="800000"/>
            <a:headEnd/>
            <a:tailEnd/>
          </a:ln>
        </p:spPr>
      </p:pic>
      <p:pic>
        <p:nvPicPr>
          <p:cNvPr id="13319" name="Picture 12"/>
          <p:cNvPicPr>
            <a:picLocks noChangeAspect="1"/>
          </p:cNvPicPr>
          <p:nvPr/>
        </p:nvPicPr>
        <p:blipFill>
          <a:blip r:embed="rId4"/>
          <a:srcRect b="50499"/>
          <a:stretch>
            <a:fillRect/>
          </a:stretch>
        </p:blipFill>
        <p:spPr bwMode="auto">
          <a:xfrm>
            <a:off x="4092575" y="5894388"/>
            <a:ext cx="2427288" cy="857250"/>
          </a:xfrm>
          <a:prstGeom prst="rect">
            <a:avLst/>
          </a:prstGeom>
          <a:noFill/>
          <a:ln w="9525">
            <a:noFill/>
            <a:miter lim="800000"/>
            <a:headEnd/>
            <a:tailEnd/>
          </a:ln>
        </p:spPr>
      </p:pic>
      <p:pic>
        <p:nvPicPr>
          <p:cNvPr id="13320" name="Picture 14"/>
          <p:cNvPicPr>
            <a:picLocks noChangeAspect="1"/>
          </p:cNvPicPr>
          <p:nvPr/>
        </p:nvPicPr>
        <p:blipFill>
          <a:blip r:embed="rId4"/>
          <a:srcRect t="49501"/>
          <a:stretch>
            <a:fillRect/>
          </a:stretch>
        </p:blipFill>
        <p:spPr bwMode="auto">
          <a:xfrm>
            <a:off x="6564313" y="5876925"/>
            <a:ext cx="2427287" cy="874713"/>
          </a:xfrm>
          <a:prstGeom prst="rect">
            <a:avLst/>
          </a:prstGeom>
          <a:noFill/>
          <a:ln w="9525">
            <a:noFill/>
            <a:miter lim="800000"/>
            <a:headEnd/>
            <a:tailEnd/>
          </a:ln>
        </p:spPr>
      </p:pic>
    </p:spTree>
    <p:extLst>
      <p:ext uri="{BB962C8B-B14F-4D97-AF65-F5344CB8AC3E}">
        <p14:creationId xmlns:p14="http://schemas.microsoft.com/office/powerpoint/2010/main" val="35964297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fontScale="90000"/>
          </a:bodyPr>
          <a:lstStyle/>
          <a:p>
            <a:r>
              <a:rPr lang="en-US" sz="3600" smtClean="0"/>
              <a:t>phase manipulation using liquid crystals</a:t>
            </a:r>
            <a:br>
              <a:rPr lang="en-US" sz="3600" smtClean="0"/>
            </a:br>
            <a:r>
              <a:rPr lang="en-US" sz="3600" b="1" smtClean="0"/>
              <a:t>vector vortex coronagraph</a:t>
            </a:r>
          </a:p>
        </p:txBody>
      </p:sp>
      <p:sp>
        <p:nvSpPr>
          <p:cNvPr id="14339" name="TextBox 5"/>
          <p:cNvSpPr txBox="1">
            <a:spLocks noChangeArrowheads="1"/>
          </p:cNvSpPr>
          <p:nvPr/>
        </p:nvSpPr>
        <p:spPr bwMode="auto">
          <a:xfrm>
            <a:off x="227013" y="4778375"/>
            <a:ext cx="3992562" cy="830263"/>
          </a:xfrm>
          <a:prstGeom prst="rect">
            <a:avLst/>
          </a:prstGeom>
          <a:noFill/>
          <a:ln w="25400">
            <a:solidFill>
              <a:schemeClr val="accent1"/>
            </a:solidFill>
            <a:miter lim="800000"/>
            <a:headEnd/>
            <a:tailEnd/>
          </a:ln>
        </p:spPr>
        <p:txBody>
          <a:bodyPr wrap="none">
            <a:spAutoFit/>
          </a:bodyPr>
          <a:lstStyle/>
          <a:p>
            <a:r>
              <a:rPr lang="en-US" sz="2400">
                <a:latin typeface="Calibri" pitchFamily="-65" charset="0"/>
              </a:rPr>
              <a:t>solid-state half-wave LC device </a:t>
            </a:r>
          </a:p>
          <a:p>
            <a:r>
              <a:rPr lang="en-US" sz="2400">
                <a:latin typeface="Calibri" pitchFamily="-65" charset="0"/>
              </a:rPr>
              <a:t>with orientation pattern</a:t>
            </a:r>
          </a:p>
        </p:txBody>
      </p:sp>
      <p:sp>
        <p:nvSpPr>
          <p:cNvPr id="14340" name="TextBox 8"/>
          <p:cNvSpPr txBox="1">
            <a:spLocks noChangeArrowheads="1"/>
          </p:cNvSpPr>
          <p:nvPr/>
        </p:nvSpPr>
        <p:spPr bwMode="auto">
          <a:xfrm>
            <a:off x="899592" y="6289675"/>
            <a:ext cx="3140075" cy="368300"/>
          </a:xfrm>
          <a:prstGeom prst="rect">
            <a:avLst/>
          </a:prstGeom>
          <a:noFill/>
          <a:ln w="9525">
            <a:noFill/>
            <a:miter lim="800000"/>
            <a:headEnd/>
            <a:tailEnd/>
          </a:ln>
        </p:spPr>
        <p:txBody>
          <a:bodyPr wrap="none">
            <a:spAutoFit/>
          </a:bodyPr>
          <a:lstStyle/>
          <a:p>
            <a:r>
              <a:rPr lang="en-US" i="1" dirty="0" err="1">
                <a:latin typeface="Calibri" pitchFamily="-65" charset="0"/>
              </a:rPr>
              <a:t>Mawet</a:t>
            </a:r>
            <a:r>
              <a:rPr lang="en-US" i="1" dirty="0">
                <a:latin typeface="Calibri" pitchFamily="-65" charset="0"/>
              </a:rPr>
              <a:t> et al. (2009,2010,2011)</a:t>
            </a:r>
          </a:p>
        </p:txBody>
      </p:sp>
      <p:pic>
        <p:nvPicPr>
          <p:cNvPr id="14341" name="Picture 10"/>
          <p:cNvPicPr>
            <a:picLocks noChangeAspect="1"/>
          </p:cNvPicPr>
          <p:nvPr/>
        </p:nvPicPr>
        <p:blipFill>
          <a:blip r:embed="rId2"/>
          <a:srcRect/>
          <a:stretch>
            <a:fillRect/>
          </a:stretch>
        </p:blipFill>
        <p:spPr bwMode="auto">
          <a:xfrm>
            <a:off x="776288" y="1795463"/>
            <a:ext cx="3135312" cy="2565400"/>
          </a:xfrm>
          <a:prstGeom prst="rect">
            <a:avLst/>
          </a:prstGeom>
          <a:noFill/>
          <a:ln w="9525">
            <a:noFill/>
            <a:miter lim="800000"/>
            <a:headEnd/>
            <a:tailEnd/>
          </a:ln>
        </p:spPr>
      </p:pic>
      <p:pic>
        <p:nvPicPr>
          <p:cNvPr id="14342" name="Picture 11"/>
          <p:cNvPicPr>
            <a:picLocks noChangeAspect="1"/>
          </p:cNvPicPr>
          <p:nvPr/>
        </p:nvPicPr>
        <p:blipFill>
          <a:blip r:embed="rId3"/>
          <a:srcRect/>
          <a:stretch>
            <a:fillRect/>
          </a:stretch>
        </p:blipFill>
        <p:spPr bwMode="auto">
          <a:xfrm>
            <a:off x="5491163" y="4757738"/>
            <a:ext cx="2179637" cy="2003425"/>
          </a:xfrm>
          <a:prstGeom prst="rect">
            <a:avLst/>
          </a:prstGeom>
          <a:noFill/>
          <a:ln w="9525">
            <a:noFill/>
            <a:miter lim="800000"/>
            <a:headEnd/>
            <a:tailEnd/>
          </a:ln>
        </p:spPr>
      </p:pic>
      <p:pic>
        <p:nvPicPr>
          <p:cNvPr id="14343" name="Picture 12" descr="Screen Shot 2012-07-04 at 11.56.44 AM.png"/>
          <p:cNvPicPr>
            <a:picLocks noChangeAspect="1"/>
          </p:cNvPicPr>
          <p:nvPr/>
        </p:nvPicPr>
        <p:blipFill>
          <a:blip r:embed="rId4"/>
          <a:srcRect l="45276" t="32487" r="15672" b="15240"/>
          <a:stretch>
            <a:fillRect/>
          </a:stretch>
        </p:blipFill>
        <p:spPr bwMode="auto">
          <a:xfrm>
            <a:off x="4651375" y="1417638"/>
            <a:ext cx="3794125" cy="3175000"/>
          </a:xfrm>
          <a:prstGeom prst="rect">
            <a:avLst/>
          </a:prstGeom>
          <a:noFill/>
          <a:ln w="9525">
            <a:noFill/>
            <a:miter lim="800000"/>
            <a:headEnd/>
            <a:tailEnd/>
          </a:ln>
        </p:spPr>
      </p:pic>
      <p:cxnSp>
        <p:nvCxnSpPr>
          <p:cNvPr id="15" name="Straight Connector 14"/>
          <p:cNvCxnSpPr>
            <a:cxnSpLocks noChangeShapeType="1"/>
          </p:cNvCxnSpPr>
          <p:nvPr/>
        </p:nvCxnSpPr>
        <p:spPr bwMode="auto">
          <a:xfrm rot="5400000" flipH="1" flipV="1">
            <a:off x="1952625" y="4570413"/>
            <a:ext cx="417513" cy="1587"/>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18" name="Straight Arrow Connector 17"/>
          <p:cNvCxnSpPr>
            <a:cxnSpLocks noChangeShapeType="1"/>
          </p:cNvCxnSpPr>
          <p:nvPr/>
        </p:nvCxnSpPr>
        <p:spPr bwMode="auto">
          <a:xfrm>
            <a:off x="3911600" y="3319463"/>
            <a:ext cx="1843088" cy="15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Tree>
    <p:extLst>
      <p:ext uri="{BB962C8B-B14F-4D97-AF65-F5344CB8AC3E}">
        <p14:creationId xmlns:p14="http://schemas.microsoft.com/office/powerpoint/2010/main" val="34176935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 descr="logo_MOSAIC.png"/>
          <p:cNvPicPr>
            <a:picLocks noChangeAspect="1"/>
          </p:cNvPicPr>
          <p:nvPr/>
        </p:nvPicPr>
        <p:blipFill>
          <a:blip r:embed="rId3"/>
          <a:srcRect/>
          <a:stretch>
            <a:fillRect/>
          </a:stretch>
        </p:blipFill>
        <p:spPr bwMode="auto">
          <a:xfrm>
            <a:off x="7543803" y="25402"/>
            <a:ext cx="1610233" cy="1472438"/>
          </a:xfrm>
          <a:prstGeom prst="rect">
            <a:avLst/>
          </a:prstGeom>
          <a:noFill/>
          <a:ln w="9525">
            <a:noFill/>
            <a:miter lim="800000"/>
            <a:headEnd/>
            <a:tailEnd/>
          </a:ln>
          <a:effectLst>
            <a:softEdge rad="63500"/>
          </a:effectLst>
        </p:spPr>
      </p:pic>
      <p:sp>
        <p:nvSpPr>
          <p:cNvPr id="10" name="Text Box 5"/>
          <p:cNvSpPr txBox="1">
            <a:spLocks noChangeArrowheads="1"/>
          </p:cNvSpPr>
          <p:nvPr/>
        </p:nvSpPr>
        <p:spPr bwMode="auto">
          <a:xfrm>
            <a:off x="1588" y="12700"/>
            <a:ext cx="9142412" cy="896288"/>
          </a:xfrm>
          <a:prstGeom prst="rect">
            <a:avLst/>
          </a:prstGeom>
          <a:noFill/>
          <a:ln w="9525">
            <a:noFill/>
            <a:miter lim="800000"/>
            <a:headEnd/>
            <a:tailEnd/>
          </a:ln>
        </p:spPr>
        <p:txBody>
          <a:bodyPr lIns="91432" tIns="45717" rIns="91432" bIns="45717">
            <a:spAutoFit/>
          </a:bodyPr>
          <a:lstStyle>
            <a:lvl1pPr eaLnBrk="0" hangingPunct="0">
              <a:defRPr sz="2400">
                <a:solidFill>
                  <a:schemeClr val="tx1"/>
                </a:solidFill>
                <a:latin typeface="Times New Roman" pitchFamily="18" charset="0"/>
                <a:cs typeface="Arial" charset="0"/>
              </a:defRPr>
            </a:lvl1pPr>
            <a:lvl2pPr marL="37931725" indent="-37474525" eaLnBrk="0" hangingPunct="0">
              <a:defRPr sz="2400">
                <a:solidFill>
                  <a:schemeClr val="tx1"/>
                </a:solidFill>
                <a:latin typeface="Times New Roman" pitchFamily="18" charset="0"/>
                <a:cs typeface="Arial" charset="0"/>
              </a:defRPr>
            </a:lvl2pPr>
            <a:lvl3pPr eaLnBrk="0" hangingPunct="0">
              <a:defRPr sz="2400">
                <a:solidFill>
                  <a:schemeClr val="tx1"/>
                </a:solidFill>
                <a:latin typeface="Times New Roman" pitchFamily="18" charset="0"/>
                <a:cs typeface="Arial" charset="0"/>
              </a:defRPr>
            </a:lvl3pPr>
            <a:lvl4pPr eaLnBrk="0" hangingPunct="0">
              <a:defRPr sz="2400">
                <a:solidFill>
                  <a:schemeClr val="tx1"/>
                </a:solidFill>
                <a:latin typeface="Times New Roman" pitchFamily="18" charset="0"/>
                <a:cs typeface="Arial" charset="0"/>
              </a:defRPr>
            </a:lvl4pPr>
            <a:lvl5pPr eaLnBrk="0" hangingPunct="0">
              <a:defRPr sz="2400">
                <a:solidFill>
                  <a:schemeClr val="tx1"/>
                </a:solidFill>
                <a:latin typeface="Times New Roman" pitchFamily="18" charset="0"/>
                <a:cs typeface="Arial" charset="0"/>
              </a:defRPr>
            </a:lvl5pPr>
            <a:lvl6pPr marL="457200" eaLnBrk="0" fontAlgn="base" hangingPunct="0">
              <a:spcBef>
                <a:spcPct val="0"/>
              </a:spcBef>
              <a:spcAft>
                <a:spcPct val="0"/>
              </a:spcAft>
              <a:defRPr sz="2400">
                <a:solidFill>
                  <a:schemeClr val="tx1"/>
                </a:solidFill>
                <a:latin typeface="Times New Roman" pitchFamily="18" charset="0"/>
                <a:cs typeface="Arial" charset="0"/>
              </a:defRPr>
            </a:lvl6pPr>
            <a:lvl7pPr marL="914400" eaLnBrk="0" fontAlgn="base" hangingPunct="0">
              <a:spcBef>
                <a:spcPct val="0"/>
              </a:spcBef>
              <a:spcAft>
                <a:spcPct val="0"/>
              </a:spcAft>
              <a:defRPr sz="2400">
                <a:solidFill>
                  <a:schemeClr val="tx1"/>
                </a:solidFill>
                <a:latin typeface="Times New Roman" pitchFamily="18" charset="0"/>
                <a:cs typeface="Arial" charset="0"/>
              </a:defRPr>
            </a:lvl7pPr>
            <a:lvl8pPr marL="1371600" eaLnBrk="0" fontAlgn="base" hangingPunct="0">
              <a:spcBef>
                <a:spcPct val="0"/>
              </a:spcBef>
              <a:spcAft>
                <a:spcPct val="0"/>
              </a:spcAft>
              <a:defRPr sz="2400">
                <a:solidFill>
                  <a:schemeClr val="tx1"/>
                </a:solidFill>
                <a:latin typeface="Times New Roman" pitchFamily="18" charset="0"/>
                <a:cs typeface="Arial" charset="0"/>
              </a:defRPr>
            </a:lvl8pPr>
            <a:lvl9pPr marL="18288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endParaRPr lang="en-GB" altLang="en-US" b="1">
              <a:solidFill>
                <a:srgbClr val="262699"/>
              </a:solidFill>
              <a:latin typeface="Trebuchet MS" charset="0"/>
            </a:endParaRPr>
          </a:p>
          <a:p>
            <a:pPr eaLnBrk="1" hangingPunct="1"/>
            <a:r>
              <a:rPr lang="en-GB" altLang="en-US" sz="2800" i="1">
                <a:solidFill>
                  <a:srgbClr val="191966"/>
                </a:solidFill>
                <a:effectLst>
                  <a:outerShdw blurRad="38100" dist="38100" dir="2700000" algn="tl">
                    <a:srgbClr val="C0C0C0"/>
                  </a:outerShdw>
                </a:effectLst>
                <a:latin typeface="Trebuchet MS" charset="0"/>
                <a:ea typeface="AppleGothic" charset="-127"/>
              </a:rPr>
              <a:t>    Planet formation in different environments</a:t>
            </a:r>
            <a:endParaRPr lang="en-US" altLang="en-US" sz="1200" b="1">
              <a:solidFill>
                <a:srgbClr val="262699"/>
              </a:solidFill>
              <a:latin typeface="Trebuchet MS" charset="0"/>
            </a:endParaRPr>
          </a:p>
        </p:txBody>
      </p:sp>
      <p:sp>
        <p:nvSpPr>
          <p:cNvPr id="12" name="Line 25"/>
          <p:cNvSpPr>
            <a:spLocks noChangeShapeType="1"/>
          </p:cNvSpPr>
          <p:nvPr/>
        </p:nvSpPr>
        <p:spPr bwMode="auto">
          <a:xfrm>
            <a:off x="0" y="1004874"/>
            <a:ext cx="4573588" cy="11127"/>
          </a:xfrm>
          <a:prstGeom prst="line">
            <a:avLst/>
          </a:prstGeom>
          <a:noFill/>
          <a:ln w="50800">
            <a:gradFill flip="none" rotWithShape="1">
              <a:gsLst>
                <a:gs pos="0">
                  <a:schemeClr val="accent2">
                    <a:lumMod val="50000"/>
                  </a:schemeClr>
                </a:gs>
                <a:gs pos="100000">
                  <a:srgbClr val="FFFFFF"/>
                </a:gs>
              </a:gsLst>
              <a:lin ang="0" scaled="1"/>
              <a:tileRect/>
            </a:gradFill>
            <a:round/>
            <a:headEnd/>
            <a:tailEnd type="none" w="med" len="med"/>
          </a:ln>
        </p:spPr>
        <p:txBody>
          <a:bodyPr lIns="91432" tIns="45717" rIns="91432" bIns="45717"/>
          <a:lstStyle/>
          <a:p>
            <a:pPr>
              <a:defRPr/>
            </a:pPr>
            <a:endParaRPr lang="en-US">
              <a:latin typeface="Times New Roman" charset="0"/>
              <a:ea typeface="Arial" charset="0"/>
            </a:endParaRPr>
          </a:p>
        </p:txBody>
      </p:sp>
      <p:pic>
        <p:nvPicPr>
          <p:cNvPr id="17415" name="Picture 8" descr="ukatc-l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1326" y="6318250"/>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13"/>
          <p:cNvSpPr txBox="1">
            <a:spLocks noChangeArrowheads="1"/>
          </p:cNvSpPr>
          <p:nvPr/>
        </p:nvSpPr>
        <p:spPr bwMode="auto">
          <a:xfrm>
            <a:off x="185738" y="1117602"/>
            <a:ext cx="8775700" cy="526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eaLnBrk="0" hangingPunct="0">
              <a:defRPr sz="2400">
                <a:solidFill>
                  <a:schemeClr val="tx1"/>
                </a:solidFill>
                <a:latin typeface="Times New Roman" pitchFamily="18" charset="0"/>
                <a:cs typeface="Arial" charset="0"/>
              </a:defRPr>
            </a:lvl1pPr>
            <a:lvl2pPr marL="37931725" indent="-37474525" eaLnBrk="0" hangingPunct="0">
              <a:defRPr sz="2400">
                <a:solidFill>
                  <a:schemeClr val="tx1"/>
                </a:solidFill>
                <a:latin typeface="Times New Roman" pitchFamily="18" charset="0"/>
                <a:cs typeface="Arial" charset="0"/>
              </a:defRPr>
            </a:lvl2pPr>
            <a:lvl3pPr eaLnBrk="0" hangingPunct="0">
              <a:defRPr sz="2400">
                <a:solidFill>
                  <a:schemeClr val="tx1"/>
                </a:solidFill>
                <a:latin typeface="Times New Roman" pitchFamily="18" charset="0"/>
                <a:cs typeface="Arial" charset="0"/>
              </a:defRPr>
            </a:lvl3pPr>
            <a:lvl4pPr eaLnBrk="0" hangingPunct="0">
              <a:defRPr sz="2400">
                <a:solidFill>
                  <a:schemeClr val="tx1"/>
                </a:solidFill>
                <a:latin typeface="Times New Roman" pitchFamily="18" charset="0"/>
                <a:cs typeface="Arial" charset="0"/>
              </a:defRPr>
            </a:lvl4pPr>
            <a:lvl5pPr eaLnBrk="0" hangingPunct="0">
              <a:defRPr sz="2400">
                <a:solidFill>
                  <a:schemeClr val="tx1"/>
                </a:solidFill>
                <a:latin typeface="Times New Roman" pitchFamily="18" charset="0"/>
                <a:cs typeface="Arial" charset="0"/>
              </a:defRPr>
            </a:lvl5pPr>
            <a:lvl6pPr marL="457200" eaLnBrk="0" fontAlgn="base" hangingPunct="0">
              <a:spcBef>
                <a:spcPct val="0"/>
              </a:spcBef>
              <a:spcAft>
                <a:spcPct val="0"/>
              </a:spcAft>
              <a:defRPr sz="2400">
                <a:solidFill>
                  <a:schemeClr val="tx1"/>
                </a:solidFill>
                <a:latin typeface="Times New Roman" pitchFamily="18" charset="0"/>
                <a:cs typeface="Arial" charset="0"/>
              </a:defRPr>
            </a:lvl6pPr>
            <a:lvl7pPr marL="914400" eaLnBrk="0" fontAlgn="base" hangingPunct="0">
              <a:spcBef>
                <a:spcPct val="0"/>
              </a:spcBef>
              <a:spcAft>
                <a:spcPct val="0"/>
              </a:spcAft>
              <a:defRPr sz="2400">
                <a:solidFill>
                  <a:schemeClr val="tx1"/>
                </a:solidFill>
                <a:latin typeface="Times New Roman" pitchFamily="18" charset="0"/>
                <a:cs typeface="Arial" charset="0"/>
              </a:defRPr>
            </a:lvl7pPr>
            <a:lvl8pPr marL="1371600" eaLnBrk="0" fontAlgn="base" hangingPunct="0">
              <a:spcBef>
                <a:spcPct val="0"/>
              </a:spcBef>
              <a:spcAft>
                <a:spcPct val="0"/>
              </a:spcAft>
              <a:defRPr sz="2400">
                <a:solidFill>
                  <a:schemeClr val="tx1"/>
                </a:solidFill>
                <a:latin typeface="Times New Roman" pitchFamily="18" charset="0"/>
                <a:cs typeface="Arial" charset="0"/>
              </a:defRPr>
            </a:lvl8pPr>
            <a:lvl9pPr marL="18288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buFont typeface="Arial" charset="0"/>
              <a:buChar char="•"/>
            </a:pPr>
            <a:endParaRPr lang="en-US" altLang="en-US" sz="1600" dirty="0">
              <a:solidFill>
                <a:srgbClr val="16165D"/>
              </a:solidFill>
              <a:latin typeface="Trebuchet MS" charset="0"/>
            </a:endParaRPr>
          </a:p>
          <a:p>
            <a:pPr algn="just" eaLnBrk="1" hangingPunct="1">
              <a:buFont typeface="Arial" charset="0"/>
              <a:buChar char="•"/>
            </a:pPr>
            <a:r>
              <a:rPr lang="en-US" altLang="en-US" sz="2000" dirty="0">
                <a:solidFill>
                  <a:srgbClr val="16165D"/>
                </a:solidFill>
                <a:latin typeface="Trebuchet MS" charset="0"/>
              </a:rPr>
              <a:t>  ELT-MOS RV-searches for giant planets in Galactic star clusters</a:t>
            </a:r>
          </a:p>
          <a:p>
            <a:pPr algn="just" eaLnBrk="1" hangingPunct="1">
              <a:buFont typeface="Arial" charset="0"/>
              <a:buChar char="•"/>
            </a:pPr>
            <a:endParaRPr lang="en-US" altLang="en-US" sz="2000" dirty="0">
              <a:solidFill>
                <a:srgbClr val="16165D"/>
              </a:solidFill>
              <a:latin typeface="Trebuchet MS" charset="0"/>
            </a:endParaRPr>
          </a:p>
          <a:p>
            <a:pPr algn="just" eaLnBrk="1" hangingPunct="1">
              <a:buFont typeface="Arial" charset="0"/>
              <a:buChar char="•"/>
            </a:pPr>
            <a:endParaRPr lang="en-US" altLang="en-US" sz="2000" dirty="0">
              <a:solidFill>
                <a:srgbClr val="16165D"/>
              </a:solidFill>
              <a:latin typeface="Trebuchet MS" charset="0"/>
            </a:endParaRPr>
          </a:p>
          <a:p>
            <a:pPr algn="just" eaLnBrk="1" hangingPunct="1">
              <a:buFont typeface="Arial" charset="0"/>
              <a:buChar char="•"/>
            </a:pPr>
            <a:endParaRPr lang="en-US" altLang="en-US" sz="2000" dirty="0">
              <a:solidFill>
                <a:srgbClr val="16165D"/>
              </a:solidFill>
              <a:latin typeface="Trebuchet MS" charset="0"/>
            </a:endParaRPr>
          </a:p>
          <a:p>
            <a:pPr algn="just" eaLnBrk="1" hangingPunct="1">
              <a:buFont typeface="Arial" charset="0"/>
              <a:buChar char="•"/>
            </a:pPr>
            <a:endParaRPr lang="en-US" altLang="en-US" sz="2000" dirty="0">
              <a:solidFill>
                <a:srgbClr val="16165D"/>
              </a:solidFill>
              <a:latin typeface="Trebuchet MS" charset="0"/>
            </a:endParaRPr>
          </a:p>
          <a:p>
            <a:pPr algn="just" eaLnBrk="1" hangingPunct="1">
              <a:buFont typeface="Arial" charset="0"/>
              <a:buChar char="•"/>
            </a:pPr>
            <a:endParaRPr lang="en-US" altLang="en-US" sz="2000" dirty="0">
              <a:solidFill>
                <a:srgbClr val="16165D"/>
              </a:solidFill>
              <a:latin typeface="Trebuchet MS" charset="0"/>
            </a:endParaRPr>
          </a:p>
          <a:p>
            <a:pPr algn="just" eaLnBrk="1" hangingPunct="1">
              <a:buFont typeface="Arial" charset="0"/>
              <a:buChar char="•"/>
            </a:pPr>
            <a:endParaRPr lang="en-US" altLang="en-US" sz="2000" dirty="0">
              <a:solidFill>
                <a:srgbClr val="16165D"/>
              </a:solidFill>
              <a:latin typeface="Trebuchet MS" charset="0"/>
            </a:endParaRPr>
          </a:p>
          <a:p>
            <a:pPr algn="just" eaLnBrk="1" hangingPunct="1"/>
            <a:endParaRPr lang="en-US" altLang="en-US" sz="2000" dirty="0">
              <a:solidFill>
                <a:srgbClr val="16165D"/>
              </a:solidFill>
              <a:latin typeface="Trebuchet MS" charset="0"/>
            </a:endParaRPr>
          </a:p>
          <a:p>
            <a:pPr algn="just" eaLnBrk="1" hangingPunct="1"/>
            <a:endParaRPr lang="en-US" altLang="en-US" sz="2000" dirty="0">
              <a:solidFill>
                <a:srgbClr val="16165D"/>
              </a:solidFill>
              <a:latin typeface="Trebuchet MS" charset="0"/>
            </a:endParaRPr>
          </a:p>
          <a:p>
            <a:pPr algn="just" eaLnBrk="1" hangingPunct="1">
              <a:buFont typeface="Arial" charset="0"/>
              <a:buChar char="•"/>
            </a:pPr>
            <a:endParaRPr lang="en-US" altLang="en-US" sz="2000" dirty="0">
              <a:solidFill>
                <a:srgbClr val="16165D"/>
              </a:solidFill>
              <a:latin typeface="Trebuchet MS" charset="0"/>
            </a:endParaRPr>
          </a:p>
          <a:p>
            <a:pPr algn="just" eaLnBrk="1" hangingPunct="1">
              <a:buFont typeface="Arial" charset="0"/>
              <a:buChar char="•"/>
            </a:pPr>
            <a:r>
              <a:rPr lang="en-US" altLang="en-US" sz="2000" dirty="0">
                <a:solidFill>
                  <a:srgbClr val="16165D"/>
                </a:solidFill>
                <a:latin typeface="Trebuchet MS" charset="0"/>
              </a:rPr>
              <a:t>  Motivation: role of stellar density vs. </a:t>
            </a:r>
            <a:r>
              <a:rPr lang="en-US" altLang="en-US" sz="2000" dirty="0" err="1">
                <a:solidFill>
                  <a:srgbClr val="16165D"/>
                </a:solidFill>
                <a:latin typeface="Trebuchet MS" charset="0"/>
              </a:rPr>
              <a:t>metallicity</a:t>
            </a:r>
            <a:r>
              <a:rPr lang="en-US" altLang="en-US" sz="2000" dirty="0">
                <a:solidFill>
                  <a:srgbClr val="16165D"/>
                </a:solidFill>
                <a:latin typeface="Trebuchet MS" charset="0"/>
              </a:rPr>
              <a:t> on planet formation?</a:t>
            </a:r>
          </a:p>
          <a:p>
            <a:pPr algn="just" eaLnBrk="1" hangingPunct="1">
              <a:buFont typeface="Arial" charset="0"/>
              <a:buChar char="•"/>
            </a:pPr>
            <a:endParaRPr lang="en-US" altLang="en-US" sz="800" dirty="0">
              <a:solidFill>
                <a:srgbClr val="16165D"/>
              </a:solidFill>
              <a:latin typeface="Trebuchet MS" charset="0"/>
            </a:endParaRPr>
          </a:p>
          <a:p>
            <a:pPr algn="just" eaLnBrk="1" hangingPunct="1">
              <a:buFont typeface="Arial" charset="0"/>
              <a:buChar char="•"/>
            </a:pPr>
            <a:r>
              <a:rPr lang="en-US" altLang="en-US" sz="2000" dirty="0">
                <a:solidFill>
                  <a:srgbClr val="16165D"/>
                </a:solidFill>
                <a:latin typeface="Trebuchet MS" charset="0"/>
              </a:rPr>
              <a:t>  Targets: open and globular clusters, spanning a range of </a:t>
            </a:r>
            <a:r>
              <a:rPr lang="en-US" altLang="en-US" sz="2000" dirty="0" err="1">
                <a:solidFill>
                  <a:srgbClr val="16165D"/>
                </a:solidFill>
                <a:latin typeface="Trebuchet MS" charset="0"/>
              </a:rPr>
              <a:t>metallicities</a:t>
            </a:r>
            <a:endParaRPr lang="en-US" altLang="en-US" sz="2000" dirty="0">
              <a:solidFill>
                <a:srgbClr val="16165D"/>
              </a:solidFill>
              <a:latin typeface="Trebuchet MS" charset="0"/>
            </a:endParaRPr>
          </a:p>
          <a:p>
            <a:pPr algn="just" eaLnBrk="1" hangingPunct="1">
              <a:buFont typeface="Arial" charset="0"/>
              <a:buChar char="•"/>
            </a:pPr>
            <a:endParaRPr lang="en-US" altLang="en-US" sz="800" dirty="0">
              <a:solidFill>
                <a:srgbClr val="16165D"/>
              </a:solidFill>
              <a:latin typeface="Trebuchet MS" charset="0"/>
            </a:endParaRPr>
          </a:p>
          <a:p>
            <a:pPr algn="just" eaLnBrk="1" hangingPunct="1">
              <a:buFont typeface="Arial" charset="0"/>
              <a:buChar char="•"/>
            </a:pPr>
            <a:r>
              <a:rPr lang="en-US" altLang="en-US" sz="2000" dirty="0">
                <a:solidFill>
                  <a:srgbClr val="16165D"/>
                </a:solidFill>
                <a:latin typeface="Trebuchet MS" charset="0"/>
              </a:rPr>
              <a:t>  Strong synergies with results from </a:t>
            </a:r>
            <a:r>
              <a:rPr lang="en-US" altLang="en-US" sz="2000" i="1" dirty="0">
                <a:solidFill>
                  <a:srgbClr val="16165D"/>
                </a:solidFill>
                <a:latin typeface="Trebuchet MS" charset="0"/>
              </a:rPr>
              <a:t>Gaia</a:t>
            </a:r>
            <a:r>
              <a:rPr lang="en-US" altLang="en-US" sz="2000" dirty="0">
                <a:solidFill>
                  <a:srgbClr val="16165D"/>
                </a:solidFill>
                <a:latin typeface="Trebuchet MS" charset="0"/>
              </a:rPr>
              <a:t>-ESO survey</a:t>
            </a:r>
          </a:p>
          <a:p>
            <a:pPr algn="just" eaLnBrk="1" hangingPunct="1">
              <a:buFont typeface="Arial" charset="0"/>
              <a:buChar char="•"/>
            </a:pPr>
            <a:endParaRPr lang="en-US" altLang="en-US" sz="800" dirty="0">
              <a:solidFill>
                <a:srgbClr val="16165D"/>
              </a:solidFill>
              <a:latin typeface="Trebuchet MS" charset="0"/>
            </a:endParaRPr>
          </a:p>
          <a:p>
            <a:pPr algn="just" eaLnBrk="1" hangingPunct="1">
              <a:buFont typeface="Arial" charset="0"/>
              <a:buChar char="•"/>
            </a:pPr>
            <a:r>
              <a:rPr lang="en-US" altLang="en-US" sz="2000" dirty="0">
                <a:solidFill>
                  <a:srgbClr val="16165D"/>
                </a:solidFill>
                <a:latin typeface="Trebuchet MS" charset="0"/>
              </a:rPr>
              <a:t>  Requirements analysis underway for v2 of ELT-MOS White Paper</a:t>
            </a:r>
          </a:p>
          <a:p>
            <a:pPr eaLnBrk="1" hangingPunct="1"/>
            <a:r>
              <a:rPr lang="en-US" altLang="en-US" sz="1600" dirty="0">
                <a:solidFill>
                  <a:srgbClr val="16165D"/>
                </a:solidFill>
                <a:latin typeface="Trebuchet MS" charset="0"/>
              </a:rPr>
              <a:t>   </a:t>
            </a:r>
            <a:endParaRPr lang="en-US" altLang="en-US" dirty="0">
              <a:solidFill>
                <a:srgbClr val="16165D"/>
              </a:solidFill>
              <a:latin typeface="Trebuchet MS" charset="0"/>
            </a:endParaRPr>
          </a:p>
        </p:txBody>
      </p:sp>
      <p:pic>
        <p:nvPicPr>
          <p:cNvPr id="17417" name="Picture 17"/>
          <p:cNvPicPr>
            <a:picLocks noChangeAspect="1"/>
          </p:cNvPicPr>
          <p:nvPr/>
        </p:nvPicPr>
        <p:blipFill>
          <a:blip r:embed="rId5">
            <a:extLst>
              <a:ext uri="{28A0092B-C50C-407E-A947-70E740481C1C}">
                <a14:useLocalDpi xmlns:a14="http://schemas.microsoft.com/office/drawing/2010/main" val="0"/>
              </a:ext>
            </a:extLst>
          </a:blip>
          <a:srcRect l="11073" t="6889" r="3876" b="15749"/>
          <a:stretch>
            <a:fillRect/>
          </a:stretch>
        </p:blipFill>
        <p:spPr bwMode="auto">
          <a:xfrm>
            <a:off x="820739" y="1889126"/>
            <a:ext cx="474662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4"/>
          <p:cNvSpPr txBox="1">
            <a:spLocks noChangeArrowheads="1"/>
          </p:cNvSpPr>
          <p:nvPr/>
        </p:nvSpPr>
        <p:spPr bwMode="auto">
          <a:xfrm>
            <a:off x="4573588" y="2262188"/>
            <a:ext cx="4214812" cy="783231"/>
          </a:xfrm>
          <a:prstGeom prst="rect">
            <a:avLst/>
          </a:prstGeom>
          <a:gradFill rotWithShape="1">
            <a:gsLst>
              <a:gs pos="0">
                <a:srgbClr val="E0FFF4"/>
              </a:gs>
              <a:gs pos="64999">
                <a:srgbClr val="B2FFE3"/>
              </a:gs>
              <a:gs pos="100000">
                <a:srgbClr val="90FFDA"/>
              </a:gs>
            </a:gsLst>
            <a:lin ang="5400000" scaled="1"/>
          </a:gradFill>
          <a:ln>
            <a:noFill/>
          </a:ln>
          <a:effectLst>
            <a:outerShdw blurRad="40000" dist="20000" dir="5400000" rotWithShape="0">
              <a:srgbClr val="80808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43988" tIns="143988" rIns="143988" bIns="143988">
            <a:spAutoFit/>
          </a:bodyPr>
          <a:lstStyle>
            <a:lvl1pPr eaLnBrk="0" hangingPunct="0">
              <a:defRPr sz="2400">
                <a:solidFill>
                  <a:schemeClr val="tx1"/>
                </a:solidFill>
                <a:latin typeface="Times New Roman" pitchFamily="18" charset="0"/>
                <a:cs typeface="Arial" charset="0"/>
              </a:defRPr>
            </a:lvl1pPr>
            <a:lvl2pPr marL="37931725" indent="-37474525" eaLnBrk="0" hangingPunct="0">
              <a:defRPr sz="2400">
                <a:solidFill>
                  <a:schemeClr val="tx1"/>
                </a:solidFill>
                <a:latin typeface="Times New Roman" pitchFamily="18" charset="0"/>
                <a:cs typeface="Arial" charset="0"/>
              </a:defRPr>
            </a:lvl2pPr>
            <a:lvl3pPr eaLnBrk="0" hangingPunct="0">
              <a:defRPr sz="2400">
                <a:solidFill>
                  <a:schemeClr val="tx1"/>
                </a:solidFill>
                <a:latin typeface="Times New Roman" pitchFamily="18" charset="0"/>
                <a:cs typeface="Arial" charset="0"/>
              </a:defRPr>
            </a:lvl3pPr>
            <a:lvl4pPr eaLnBrk="0" hangingPunct="0">
              <a:defRPr sz="2400">
                <a:solidFill>
                  <a:schemeClr val="tx1"/>
                </a:solidFill>
                <a:latin typeface="Times New Roman" pitchFamily="18" charset="0"/>
                <a:cs typeface="Arial" charset="0"/>
              </a:defRPr>
            </a:lvl4pPr>
            <a:lvl5pPr eaLnBrk="0" hangingPunct="0">
              <a:defRPr sz="2400">
                <a:solidFill>
                  <a:schemeClr val="tx1"/>
                </a:solidFill>
                <a:latin typeface="Times New Roman" pitchFamily="18" charset="0"/>
                <a:cs typeface="Arial" charset="0"/>
              </a:defRPr>
            </a:lvl5pPr>
            <a:lvl6pPr marL="457200" eaLnBrk="0" fontAlgn="base" hangingPunct="0">
              <a:spcBef>
                <a:spcPct val="0"/>
              </a:spcBef>
              <a:spcAft>
                <a:spcPct val="0"/>
              </a:spcAft>
              <a:defRPr sz="2400">
                <a:solidFill>
                  <a:schemeClr val="tx1"/>
                </a:solidFill>
                <a:latin typeface="Times New Roman" pitchFamily="18" charset="0"/>
                <a:cs typeface="Arial" charset="0"/>
              </a:defRPr>
            </a:lvl6pPr>
            <a:lvl7pPr marL="914400" eaLnBrk="0" fontAlgn="base" hangingPunct="0">
              <a:spcBef>
                <a:spcPct val="0"/>
              </a:spcBef>
              <a:spcAft>
                <a:spcPct val="0"/>
              </a:spcAft>
              <a:defRPr sz="2400">
                <a:solidFill>
                  <a:schemeClr val="tx1"/>
                </a:solidFill>
                <a:latin typeface="Times New Roman" pitchFamily="18" charset="0"/>
                <a:cs typeface="Arial" charset="0"/>
              </a:defRPr>
            </a:lvl7pPr>
            <a:lvl8pPr marL="1371600" eaLnBrk="0" fontAlgn="base" hangingPunct="0">
              <a:spcBef>
                <a:spcPct val="0"/>
              </a:spcBef>
              <a:spcAft>
                <a:spcPct val="0"/>
              </a:spcAft>
              <a:defRPr sz="2400">
                <a:solidFill>
                  <a:schemeClr val="tx1"/>
                </a:solidFill>
                <a:latin typeface="Times New Roman" pitchFamily="18" charset="0"/>
                <a:cs typeface="Arial" charset="0"/>
              </a:defRPr>
            </a:lvl8pPr>
            <a:lvl9pPr marL="18288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GB" altLang="en-US" sz="1600">
                <a:solidFill>
                  <a:srgbClr val="16165D"/>
                </a:solidFill>
                <a:latin typeface="Trebuchet MS" charset="0"/>
              </a:rPr>
              <a:t>e.g. recent discovery of 3 planets around stars in M67 (Brucalassi et al. 2014)</a:t>
            </a:r>
          </a:p>
        </p:txBody>
      </p:sp>
    </p:spTree>
    <p:extLst>
      <p:ext uri="{BB962C8B-B14F-4D97-AF65-F5344CB8AC3E}">
        <p14:creationId xmlns:p14="http://schemas.microsoft.com/office/powerpoint/2010/main" val="2612618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Acknowledgements: mostly borrowed from ‘Exoplanets with E-ELT’, Garching Feb 2013</a:t>
            </a:r>
            <a:endParaRPr lang="en-GB" dirty="0"/>
          </a:p>
        </p:txBody>
      </p:sp>
      <p:sp>
        <p:nvSpPr>
          <p:cNvPr id="3" name="Content Placeholder 2"/>
          <p:cNvSpPr>
            <a:spLocks noGrp="1"/>
          </p:cNvSpPr>
          <p:nvPr>
            <p:ph idx="1"/>
          </p:nvPr>
        </p:nvSpPr>
        <p:spPr/>
        <p:txBody>
          <a:bodyPr/>
          <a:lstStyle/>
          <a:p>
            <a:r>
              <a:rPr lang="en-GB" dirty="0" smtClean="0"/>
              <a:t>Bernard </a:t>
            </a:r>
            <a:r>
              <a:rPr lang="en-GB" dirty="0" err="1" smtClean="0"/>
              <a:t>Brandl</a:t>
            </a:r>
            <a:endParaRPr lang="en-GB" dirty="0" smtClean="0"/>
          </a:p>
          <a:p>
            <a:r>
              <a:rPr lang="en-GB" dirty="0" err="1" smtClean="0"/>
              <a:t>Ignes</a:t>
            </a:r>
            <a:r>
              <a:rPr lang="en-GB" dirty="0" smtClean="0"/>
              <a:t> Snellen</a:t>
            </a:r>
          </a:p>
          <a:p>
            <a:r>
              <a:rPr lang="en-GB" dirty="0" smtClean="0"/>
              <a:t>Markus Kasper</a:t>
            </a:r>
          </a:p>
          <a:p>
            <a:r>
              <a:rPr lang="en-GB" dirty="0" smtClean="0"/>
              <a:t>David Charbonneau</a:t>
            </a:r>
          </a:p>
          <a:p>
            <a:r>
              <a:rPr lang="en-GB" dirty="0" smtClean="0"/>
              <a:t>Andreas </a:t>
            </a:r>
            <a:r>
              <a:rPr lang="en-GB" dirty="0" err="1" smtClean="0"/>
              <a:t>Quirrenbach</a:t>
            </a:r>
            <a:endParaRPr lang="en-GB" dirty="0" smtClean="0"/>
          </a:p>
          <a:p>
            <a:endParaRPr lang="en-GB" dirty="0"/>
          </a:p>
          <a:p>
            <a:r>
              <a:rPr lang="en-GB" dirty="0" smtClean="0"/>
              <a:t>And Nicolas Blind: SPIE 2014</a:t>
            </a:r>
          </a:p>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40C9947-5526-4E1A-8FB6-3AEA29668156}" type="slidenum">
              <a:rPr lang="en-GB" smtClean="0"/>
              <a:t>4</a:t>
            </a:fld>
            <a:endParaRPr lang="en-GB"/>
          </a:p>
        </p:txBody>
      </p:sp>
    </p:spTree>
    <p:extLst>
      <p:ext uri="{BB962C8B-B14F-4D97-AF65-F5344CB8AC3E}">
        <p14:creationId xmlns:p14="http://schemas.microsoft.com/office/powerpoint/2010/main" val="6138062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E-ELT Status</a:t>
            </a:r>
            <a:endParaRPr lang="en-GB" dirty="0"/>
          </a:p>
        </p:txBody>
      </p:sp>
      <p:sp>
        <p:nvSpPr>
          <p:cNvPr id="3" name="Content Placeholder 2"/>
          <p:cNvSpPr>
            <a:spLocks noGrp="1"/>
          </p:cNvSpPr>
          <p:nvPr>
            <p:ph idx="1"/>
          </p:nvPr>
        </p:nvSpPr>
        <p:spPr>
          <a:xfrm>
            <a:off x="165453" y="1224007"/>
            <a:ext cx="4953000" cy="5168900"/>
          </a:xfrm>
        </p:spPr>
        <p:txBody>
          <a:bodyPr/>
          <a:lstStyle/>
          <a:p>
            <a:pPr marL="0" lvl="0" indent="0">
              <a:buNone/>
            </a:pPr>
            <a:endParaRPr lang="en-GB" sz="1800" dirty="0"/>
          </a:p>
          <a:p>
            <a:pPr marL="0" lvl="0" indent="0">
              <a:buNone/>
            </a:pPr>
            <a:r>
              <a:rPr lang="en-GB" sz="1800" dirty="0" smtClean="0"/>
              <a:t>14 </a:t>
            </a:r>
            <a:r>
              <a:rPr lang="en-GB" sz="1800" dirty="0"/>
              <a:t>European ESO Member States signed up</a:t>
            </a:r>
          </a:p>
          <a:p>
            <a:pPr lvl="0"/>
            <a:r>
              <a:rPr lang="en-GB" sz="1800" dirty="0"/>
              <a:t>Early contracts for the project have already been placed:</a:t>
            </a:r>
          </a:p>
          <a:p>
            <a:pPr lvl="1"/>
            <a:r>
              <a:rPr lang="en-GB" sz="1800" dirty="0"/>
              <a:t>Detailed design study for the very challenging M4 adaptive mirror of the telescope</a:t>
            </a:r>
          </a:p>
          <a:p>
            <a:pPr lvl="1"/>
            <a:r>
              <a:rPr lang="en-GB" sz="1800" dirty="0" smtClean="0"/>
              <a:t>Consulting </a:t>
            </a:r>
            <a:r>
              <a:rPr lang="en-GB" sz="1800" dirty="0"/>
              <a:t>Engineers for Dome &amp; Main Structure: </a:t>
            </a:r>
            <a:r>
              <a:rPr lang="en-GB" sz="1800" dirty="0" err="1"/>
              <a:t>Ramboll</a:t>
            </a:r>
            <a:r>
              <a:rPr lang="en-GB" sz="1800" dirty="0"/>
              <a:t> (Denmark/UK)</a:t>
            </a:r>
          </a:p>
          <a:p>
            <a:r>
              <a:rPr lang="en-GB" sz="1800" dirty="0"/>
              <a:t>Civil works: contract let for:</a:t>
            </a:r>
          </a:p>
          <a:p>
            <a:pPr lvl="1"/>
            <a:r>
              <a:rPr lang="en-GB" sz="1800" dirty="0"/>
              <a:t>preparation of the access road </a:t>
            </a:r>
          </a:p>
          <a:p>
            <a:pPr lvl="1"/>
            <a:r>
              <a:rPr lang="en-GB" sz="1800" dirty="0"/>
              <a:t>levelling of the </a:t>
            </a:r>
            <a:r>
              <a:rPr lang="en-GB" sz="1800" dirty="0" smtClean="0"/>
              <a:t>summit </a:t>
            </a:r>
            <a:r>
              <a:rPr lang="en-GB" sz="1800" dirty="0"/>
              <a:t>started – June 16</a:t>
            </a:r>
            <a:r>
              <a:rPr lang="en-GB" sz="1800" baseline="30000" dirty="0"/>
              <a:t>th</a:t>
            </a:r>
            <a:r>
              <a:rPr lang="en-GB" sz="1800" dirty="0"/>
              <a:t> </a:t>
            </a:r>
          </a:p>
          <a:p>
            <a:r>
              <a:rPr lang="en-GB" sz="2200" dirty="0"/>
              <a:t>Call for Tender on Dome and Main Structure </a:t>
            </a:r>
            <a:r>
              <a:rPr lang="en-GB" sz="2200" dirty="0" smtClean="0"/>
              <a:t>now out</a:t>
            </a:r>
            <a:endParaRPr lang="en-GB" sz="2200" dirty="0"/>
          </a:p>
          <a:p>
            <a:endParaRPr lang="en-GB" sz="1800" dirty="0"/>
          </a:p>
        </p:txBody>
      </p:sp>
      <p:pic>
        <p:nvPicPr>
          <p:cNvPr id="4" name="Picture 2" descr="http://www.eso.org/public/archives/images/screen/ann12032a.jpg"/>
          <p:cNvPicPr>
            <a:picLocks noChangeAspect="1" noChangeArrowheads="1"/>
          </p:cNvPicPr>
          <p:nvPr/>
        </p:nvPicPr>
        <p:blipFill>
          <a:blip r:embed="rId3" cstate="screen"/>
          <a:srcRect/>
          <a:stretch>
            <a:fillRect/>
          </a:stretch>
        </p:blipFill>
        <p:spPr bwMode="auto">
          <a:xfrm>
            <a:off x="5715001" y="1142999"/>
            <a:ext cx="2804160" cy="2804160"/>
          </a:xfrm>
          <a:prstGeom prst="rect">
            <a:avLst/>
          </a:prstGeom>
          <a:noFill/>
          <a:ln w="12700">
            <a:noFill/>
            <a:miter lim="800000"/>
            <a:headEnd/>
            <a:tailEnd/>
          </a:ln>
        </p:spPr>
      </p:pic>
      <p:pic>
        <p:nvPicPr>
          <p:cNvPr id="5" name="Picture 2" descr="http://www.eso.org/public/archives/images/screen/armazones-2011.jpg"/>
          <p:cNvPicPr>
            <a:picLocks noChangeAspect="1" noChangeArrowheads="1"/>
          </p:cNvPicPr>
          <p:nvPr/>
        </p:nvPicPr>
        <p:blipFill>
          <a:blip r:embed="rId4" cstate="screen"/>
          <a:srcRect/>
          <a:stretch>
            <a:fillRect/>
          </a:stretch>
        </p:blipFill>
        <p:spPr bwMode="auto">
          <a:xfrm>
            <a:off x="5118452" y="4114800"/>
            <a:ext cx="3688080" cy="2602992"/>
          </a:xfrm>
          <a:prstGeom prst="rect">
            <a:avLst/>
          </a:prstGeom>
          <a:noFill/>
        </p:spPr>
      </p:pic>
      <p:pic>
        <p:nvPicPr>
          <p:cNvPr id="7" name="Picture 2" descr="eso1419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3640" y="4114800"/>
            <a:ext cx="2363359" cy="1800200"/>
          </a:xfrm>
          <a:prstGeom prst="rect">
            <a:avLst/>
          </a:prstGeom>
          <a:noFill/>
          <a:extLst>
            <a:ext uri="{909E8E84-426E-40DD-AFC4-6F175D3DCCD1}">
              <a14:hiddenFill xmlns:a14="http://schemas.microsoft.com/office/drawing/2010/main">
                <a:solidFill>
                  <a:srgbClr val="FFFFFF"/>
                </a:solidFill>
              </a14:hiddenFill>
            </a:ext>
          </a:extLst>
        </p:spPr>
      </p:pic>
      <p:pic>
        <p:nvPicPr>
          <p:cNvPr id="303106" name="Picture 2" descr="File:Flag of Brazil.svg">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83640" y="3808458"/>
            <a:ext cx="2327533" cy="163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792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03106"/>
                                        </p:tgtEl>
                                        <p:attrNameLst>
                                          <p:attrName>style.visibility</p:attrName>
                                        </p:attrNameLst>
                                      </p:cBhvr>
                                      <p:to>
                                        <p:strVal val="visible"/>
                                      </p:to>
                                    </p:set>
                                    <p:animEffect transition="in" filter="wipe(down)">
                                      <p:cBhvr>
                                        <p:cTn id="11" dur="580">
                                          <p:stCondLst>
                                            <p:cond delay="0"/>
                                          </p:stCondLst>
                                        </p:cTn>
                                        <p:tgtEl>
                                          <p:spTgt spid="303106"/>
                                        </p:tgtEl>
                                      </p:cBhvr>
                                    </p:animEffect>
                                    <p:anim calcmode="lin" valueType="num">
                                      <p:cBhvr>
                                        <p:cTn id="12" dur="1822" tmFilter="0,0; 0.14,0.36; 0.43,0.73; 0.71,0.91; 1.0,1.0">
                                          <p:stCondLst>
                                            <p:cond delay="0"/>
                                          </p:stCondLst>
                                        </p:cTn>
                                        <p:tgtEl>
                                          <p:spTgt spid="30310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0310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0310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0310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03106"/>
                                        </p:tgtEl>
                                        <p:attrNameLst>
                                          <p:attrName>ppt_y</p:attrName>
                                        </p:attrNameLst>
                                      </p:cBhvr>
                                      <p:tavLst>
                                        <p:tav tm="0" fmla="#ppt_y-sin(pi*$)/81">
                                          <p:val>
                                            <p:fltVal val="0"/>
                                          </p:val>
                                        </p:tav>
                                        <p:tav tm="100000">
                                          <p:val>
                                            <p:fltVal val="1"/>
                                          </p:val>
                                        </p:tav>
                                      </p:tavLst>
                                    </p:anim>
                                    <p:animScale>
                                      <p:cBhvr>
                                        <p:cTn id="17" dur="26">
                                          <p:stCondLst>
                                            <p:cond delay="650"/>
                                          </p:stCondLst>
                                        </p:cTn>
                                        <p:tgtEl>
                                          <p:spTgt spid="303106"/>
                                        </p:tgtEl>
                                      </p:cBhvr>
                                      <p:to x="100000" y="60000"/>
                                    </p:animScale>
                                    <p:animScale>
                                      <p:cBhvr>
                                        <p:cTn id="18" dur="166" decel="50000">
                                          <p:stCondLst>
                                            <p:cond delay="676"/>
                                          </p:stCondLst>
                                        </p:cTn>
                                        <p:tgtEl>
                                          <p:spTgt spid="303106"/>
                                        </p:tgtEl>
                                      </p:cBhvr>
                                      <p:to x="100000" y="100000"/>
                                    </p:animScale>
                                    <p:animScale>
                                      <p:cBhvr>
                                        <p:cTn id="19" dur="26">
                                          <p:stCondLst>
                                            <p:cond delay="1312"/>
                                          </p:stCondLst>
                                        </p:cTn>
                                        <p:tgtEl>
                                          <p:spTgt spid="303106"/>
                                        </p:tgtEl>
                                      </p:cBhvr>
                                      <p:to x="100000" y="80000"/>
                                    </p:animScale>
                                    <p:animScale>
                                      <p:cBhvr>
                                        <p:cTn id="20" dur="166" decel="50000">
                                          <p:stCondLst>
                                            <p:cond delay="1338"/>
                                          </p:stCondLst>
                                        </p:cTn>
                                        <p:tgtEl>
                                          <p:spTgt spid="303106"/>
                                        </p:tgtEl>
                                      </p:cBhvr>
                                      <p:to x="100000" y="100000"/>
                                    </p:animScale>
                                    <p:animScale>
                                      <p:cBhvr>
                                        <p:cTn id="21" dur="26">
                                          <p:stCondLst>
                                            <p:cond delay="1642"/>
                                          </p:stCondLst>
                                        </p:cTn>
                                        <p:tgtEl>
                                          <p:spTgt spid="303106"/>
                                        </p:tgtEl>
                                      </p:cBhvr>
                                      <p:to x="100000" y="90000"/>
                                    </p:animScale>
                                    <p:animScale>
                                      <p:cBhvr>
                                        <p:cTn id="22" dur="166" decel="50000">
                                          <p:stCondLst>
                                            <p:cond delay="1668"/>
                                          </p:stCondLst>
                                        </p:cTn>
                                        <p:tgtEl>
                                          <p:spTgt spid="303106"/>
                                        </p:tgtEl>
                                      </p:cBhvr>
                                      <p:to x="100000" y="100000"/>
                                    </p:animScale>
                                    <p:animScale>
                                      <p:cBhvr>
                                        <p:cTn id="23" dur="26">
                                          <p:stCondLst>
                                            <p:cond delay="1808"/>
                                          </p:stCondLst>
                                        </p:cTn>
                                        <p:tgtEl>
                                          <p:spTgt spid="303106"/>
                                        </p:tgtEl>
                                      </p:cBhvr>
                                      <p:to x="100000" y="95000"/>
                                    </p:animScale>
                                    <p:animScale>
                                      <p:cBhvr>
                                        <p:cTn id="24" dur="166" decel="50000">
                                          <p:stCondLst>
                                            <p:cond delay="1834"/>
                                          </p:stCondLst>
                                        </p:cTn>
                                        <p:tgtEl>
                                          <p:spTgt spid="30310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3"/>
            <a:ext cx="6858000" cy="622300"/>
          </a:xfrm>
        </p:spPr>
        <p:txBody>
          <a:bodyPr>
            <a:normAutofit fontScale="90000"/>
          </a:bodyPr>
          <a:lstStyle/>
          <a:p>
            <a:r>
              <a:rPr lang="en-GB" dirty="0" smtClean="0"/>
              <a:t>Brazil</a:t>
            </a:r>
            <a:endParaRPr lang="en-GB" dirty="0"/>
          </a:p>
        </p:txBody>
      </p:sp>
      <p:sp>
        <p:nvSpPr>
          <p:cNvPr id="3" name="Content Placeholder 2"/>
          <p:cNvSpPr>
            <a:spLocks noGrp="1"/>
          </p:cNvSpPr>
          <p:nvPr>
            <p:ph idx="1"/>
          </p:nvPr>
        </p:nvSpPr>
        <p:spPr>
          <a:xfrm>
            <a:off x="251520" y="4418905"/>
            <a:ext cx="3810000" cy="1708149"/>
          </a:xfrm>
        </p:spPr>
        <p:txBody>
          <a:bodyPr/>
          <a:lstStyle/>
          <a:p>
            <a:r>
              <a:rPr lang="en-GB" sz="2000" dirty="0"/>
              <a:t>President </a:t>
            </a:r>
            <a:r>
              <a:rPr lang="en-GB" sz="2000" dirty="0" err="1"/>
              <a:t>Dilma</a:t>
            </a:r>
            <a:r>
              <a:rPr lang="en-GB" sz="2000" dirty="0"/>
              <a:t> </a:t>
            </a:r>
            <a:r>
              <a:rPr lang="en-GB" sz="2000" dirty="0" err="1"/>
              <a:t>Rousseff</a:t>
            </a:r>
            <a:r>
              <a:rPr lang="en-GB" sz="2000" dirty="0"/>
              <a:t> has recommended approval to Congress</a:t>
            </a:r>
          </a:p>
          <a:p>
            <a:r>
              <a:rPr lang="en-GB" sz="2000" dirty="0"/>
              <a:t>Going through </a:t>
            </a:r>
            <a:r>
              <a:rPr lang="en-GB" sz="2000" dirty="0" smtClean="0"/>
              <a:t>committees with </a:t>
            </a:r>
            <a:r>
              <a:rPr lang="en-GB" sz="2000" dirty="0"/>
              <a:t>‘high priority</a:t>
            </a:r>
            <a:r>
              <a:rPr lang="en-GB" sz="2000" dirty="0" smtClean="0"/>
              <a:t>’ – since 2010!</a:t>
            </a:r>
            <a:endParaRPr lang="en-GB" sz="2000" dirty="0"/>
          </a:p>
        </p:txBody>
      </p:sp>
      <p:pic>
        <p:nvPicPr>
          <p:cNvPr id="172036" name="Picture 4" descr="http://upload.wikimedia.org/wikipedia/commons/thumb/8/81/Dilma_Rousseff_-_foto_oficial_2011-01-09.jpg/220px-Dilma_Rousseff_-_foto_oficial_2011-01-0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1" y="1124744"/>
            <a:ext cx="2034548" cy="305182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7959" y="1069279"/>
            <a:ext cx="4695825"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6407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www.musicappblog.com/wp-content/uploads/2014/03/plan-a-and-plan-b-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344"/>
            <a:ext cx="9525000" cy="73533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890414" y="4149080"/>
            <a:ext cx="3434114" cy="4789785"/>
          </a:xfrm>
        </p:spPr>
        <p:txBody>
          <a:bodyPr/>
          <a:lstStyle/>
          <a:p>
            <a:pPr marL="0" indent="0">
              <a:buNone/>
            </a:pPr>
            <a:endParaRPr lang="en-GB" dirty="0" smtClean="0"/>
          </a:p>
          <a:p>
            <a:pPr marL="0" indent="0">
              <a:buNone/>
            </a:pPr>
            <a:r>
              <a:rPr lang="en-GB" sz="2800" dirty="0" smtClean="0">
                <a:solidFill>
                  <a:srgbClr val="FFFF00"/>
                </a:solidFill>
              </a:rPr>
              <a:t>…but approved by STC, going to Finance Committee this week and ESO Council Dec 4th</a:t>
            </a:r>
            <a:endParaRPr lang="en-GB" sz="2800" dirty="0">
              <a:solidFill>
                <a:srgbClr val="FFFF00"/>
              </a:solidFill>
            </a:endParaRPr>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0C9947-5526-4E1A-8FB6-3AEA29668156}" type="slidenum">
              <a:rPr lang="en-GB" smtClean="0"/>
              <a:t>42</a:t>
            </a:fld>
            <a:endParaRPr lang="en-GB"/>
          </a:p>
        </p:txBody>
      </p:sp>
      <p:pic>
        <p:nvPicPr>
          <p:cNvPr id="10242" name="Picture 2" descr="http://blogimages.bloggen.be/juf_ellen_topsecret/P2440748-20a31fb15e33e8596863e1182562383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558856"/>
            <a:ext cx="2664296" cy="2820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62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14132"/>
            <a:ext cx="3480698" cy="1143000"/>
          </a:xfrm>
        </p:spPr>
        <p:txBody>
          <a:bodyPr/>
          <a:lstStyle/>
          <a:p>
            <a:r>
              <a:rPr lang="en-GB" altLang="en-US" dirty="0"/>
              <a:t>Impact of E-ELT</a:t>
            </a:r>
          </a:p>
        </p:txBody>
      </p:sp>
      <p:sp>
        <p:nvSpPr>
          <p:cNvPr id="13315" name="Rectangle 3"/>
          <p:cNvSpPr>
            <a:spLocks noGrp="1" noChangeArrowheads="1"/>
          </p:cNvSpPr>
          <p:nvPr>
            <p:ph type="body" idx="1"/>
          </p:nvPr>
        </p:nvSpPr>
        <p:spPr>
          <a:xfrm>
            <a:off x="386927" y="4722307"/>
            <a:ext cx="8229600" cy="2016476"/>
          </a:xfrm>
        </p:spPr>
        <p:txBody>
          <a:bodyPr>
            <a:normAutofit fontScale="77500" lnSpcReduction="20000"/>
          </a:bodyPr>
          <a:lstStyle/>
          <a:p>
            <a:pPr>
              <a:lnSpc>
                <a:spcPct val="90000"/>
              </a:lnSpc>
            </a:pPr>
            <a:r>
              <a:rPr lang="en-GB" altLang="en-US" dirty="0"/>
              <a:t>Doubles photon collecting area of current 2-10m </a:t>
            </a:r>
            <a:r>
              <a:rPr lang="en-GB" altLang="en-US" dirty="0" smtClean="0"/>
              <a:t>telescopes</a:t>
            </a:r>
            <a:endParaRPr lang="en-GB" altLang="en-US" dirty="0"/>
          </a:p>
          <a:p>
            <a:pPr>
              <a:lnSpc>
                <a:spcPct val="90000"/>
              </a:lnSpc>
            </a:pPr>
            <a:r>
              <a:rPr lang="en-GB" altLang="en-US" dirty="0" smtClean="0"/>
              <a:t>Angular </a:t>
            </a:r>
            <a:r>
              <a:rPr lang="en-GB" altLang="en-US" dirty="0"/>
              <a:t>resolution could be 5 mas at 1µm if XAO works as predicted</a:t>
            </a:r>
          </a:p>
          <a:p>
            <a:pPr>
              <a:lnSpc>
                <a:spcPct val="90000"/>
              </a:lnSpc>
            </a:pPr>
            <a:r>
              <a:rPr lang="en-GB" altLang="en-US" dirty="0"/>
              <a:t>Up to </a:t>
            </a:r>
            <a:r>
              <a:rPr lang="en-GB" altLang="en-US" dirty="0" smtClean="0"/>
              <a:t>500 </a:t>
            </a:r>
            <a:r>
              <a:rPr lang="en-GB" altLang="en-US" dirty="0"/>
              <a:t>times more sensitive than 8m telescope if D</a:t>
            </a:r>
            <a:r>
              <a:rPr lang="en-GB" altLang="en-US" baseline="30000" dirty="0"/>
              <a:t>4</a:t>
            </a:r>
            <a:r>
              <a:rPr lang="en-GB" altLang="en-US" dirty="0"/>
              <a:t> law is followed – </a:t>
            </a:r>
            <a:r>
              <a:rPr lang="en-GB" altLang="en-US" dirty="0" smtClean="0"/>
              <a:t>e.g. diffraction </a:t>
            </a:r>
            <a:r>
              <a:rPr lang="en-GB" altLang="en-US" dirty="0"/>
              <a:t>limited  </a:t>
            </a:r>
            <a:r>
              <a:rPr lang="en-GB" altLang="en-US" baseline="30000" dirty="0"/>
              <a:t> </a:t>
            </a:r>
          </a:p>
          <a:p>
            <a:pPr>
              <a:lnSpc>
                <a:spcPct val="90000"/>
              </a:lnSpc>
            </a:pPr>
            <a:r>
              <a:rPr lang="en-GB" altLang="en-US" dirty="0"/>
              <a:t>Exoplanets are a major science driver – and of course have great public interest</a:t>
            </a:r>
          </a:p>
        </p:txBody>
      </p:sp>
      <p:pic>
        <p:nvPicPr>
          <p:cNvPr id="4" name="Picture 3" descr="Telescope Size v4"/>
          <p:cNvPicPr>
            <a:picLocks noChangeAspect="1" noChangeArrowheads="1"/>
          </p:cNvPicPr>
          <p:nvPr/>
        </p:nvPicPr>
        <p:blipFill>
          <a:blip r:embed="rId2" cstate="print"/>
          <a:srcRect/>
          <a:stretch>
            <a:fillRect/>
          </a:stretch>
        </p:blipFill>
        <p:spPr bwMode="auto">
          <a:xfrm>
            <a:off x="640568" y="842384"/>
            <a:ext cx="7228762" cy="3732771"/>
          </a:xfrm>
          <a:prstGeom prst="rect">
            <a:avLst/>
          </a:prstGeom>
          <a:noFill/>
          <a:ln w="9525">
            <a:noFill/>
            <a:miter lim="800000"/>
            <a:headEnd/>
            <a:tailEnd/>
          </a:ln>
        </p:spPr>
      </p:pic>
    </p:spTree>
    <p:extLst>
      <p:ext uri="{BB962C8B-B14F-4D97-AF65-F5344CB8AC3E}">
        <p14:creationId xmlns:p14="http://schemas.microsoft.com/office/powerpoint/2010/main" val="17760588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Photonic Techs for Exoplanets</a:t>
            </a:r>
            <a:endParaRPr lang="en-GB" dirty="0"/>
          </a:p>
        </p:txBody>
      </p:sp>
      <p:sp>
        <p:nvSpPr>
          <p:cNvPr id="3" name="Content Placeholder 2"/>
          <p:cNvSpPr>
            <a:spLocks noGrp="1"/>
          </p:cNvSpPr>
          <p:nvPr>
            <p:ph idx="1"/>
          </p:nvPr>
        </p:nvSpPr>
        <p:spPr/>
        <p:txBody>
          <a:bodyPr/>
          <a:lstStyle/>
          <a:p>
            <a:r>
              <a:rPr lang="en-GB" dirty="0" smtClean="0"/>
              <a:t>Laser Combs</a:t>
            </a:r>
          </a:p>
          <a:p>
            <a:r>
              <a:rPr lang="en-GB" dirty="0" smtClean="0"/>
              <a:t>Active </a:t>
            </a:r>
            <a:r>
              <a:rPr lang="en-GB" dirty="0" err="1" smtClean="0"/>
              <a:t>Coronographic</a:t>
            </a:r>
            <a:r>
              <a:rPr lang="en-GB" dirty="0" smtClean="0"/>
              <a:t> speckle reduction</a:t>
            </a:r>
          </a:p>
          <a:p>
            <a:r>
              <a:rPr lang="en-GB" dirty="0" smtClean="0"/>
              <a:t>Bragg grating OH suppression</a:t>
            </a:r>
          </a:p>
          <a:p>
            <a:r>
              <a:rPr lang="en-GB" dirty="0" smtClean="0"/>
              <a:t>Tuned Bragg gratings to remove earth atmospheric gas signatures?</a:t>
            </a:r>
          </a:p>
          <a:p>
            <a:r>
              <a:rPr lang="en-GB" dirty="0" smtClean="0"/>
              <a:t>Photonic Lanterns to optimise coupling to PSF</a:t>
            </a:r>
          </a:p>
          <a:p>
            <a:r>
              <a:rPr lang="en-GB" dirty="0" smtClean="0"/>
              <a:t>Others?  </a:t>
            </a:r>
            <a:r>
              <a:rPr lang="en-GB" dirty="0" err="1" smtClean="0"/>
              <a:t>Metamaterial</a:t>
            </a:r>
            <a:r>
              <a:rPr lang="en-GB" dirty="0" smtClean="0"/>
              <a:t> active </a:t>
            </a:r>
            <a:r>
              <a:rPr lang="en-GB" dirty="0" err="1" smtClean="0"/>
              <a:t>transmissive</a:t>
            </a:r>
            <a:r>
              <a:rPr lang="en-GB" dirty="0" smtClean="0"/>
              <a:t> phase corrector?</a:t>
            </a:r>
            <a:endParaRPr lang="en-GB"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0C9947-5526-4E1A-8FB6-3AEA29668156}" type="slidenum">
              <a:rPr lang="en-GB" smtClean="0"/>
              <a:t>44</a:t>
            </a:fld>
            <a:endParaRPr lang="en-GB"/>
          </a:p>
        </p:txBody>
      </p:sp>
    </p:spTree>
    <p:extLst>
      <p:ext uri="{BB962C8B-B14F-4D97-AF65-F5344CB8AC3E}">
        <p14:creationId xmlns:p14="http://schemas.microsoft.com/office/powerpoint/2010/main" val="6409301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0C9947-5526-4E1A-8FB6-3AEA29668156}" type="slidenum">
              <a:rPr lang="en-GB" smtClean="0"/>
              <a:t>45</a:t>
            </a:fld>
            <a:endParaRPr lang="en-GB"/>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752475"/>
            <a:ext cx="7372350" cy="535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49828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0C9947-5526-4E1A-8FB6-3AEA29668156}" type="slidenum">
              <a:rPr lang="en-GB" smtClean="0"/>
              <a:t>46</a:t>
            </a:fld>
            <a:endParaRPr lang="en-GB"/>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690563"/>
            <a:ext cx="7524750" cy="547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00141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GB"/>
          </a:p>
        </p:txBody>
      </p:sp>
      <p:sp>
        <p:nvSpPr>
          <p:cNvPr id="3" name="Slide Number Placeholder 2"/>
          <p:cNvSpPr>
            <a:spLocks noGrp="1"/>
          </p:cNvSpPr>
          <p:nvPr>
            <p:ph type="sldNum" sz="quarter" idx="12"/>
          </p:nvPr>
        </p:nvSpPr>
        <p:spPr/>
        <p:txBody>
          <a:bodyPr/>
          <a:lstStyle/>
          <a:p>
            <a:fld id="{040C9947-5526-4E1A-8FB6-3AEA29668156}" type="slidenum">
              <a:rPr lang="en-GB" smtClean="0"/>
              <a:t>47</a:t>
            </a:fld>
            <a:endParaRPr lang="en-GB"/>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714375"/>
            <a:ext cx="7572375"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0505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GB"/>
          </a:p>
        </p:txBody>
      </p:sp>
      <p:sp>
        <p:nvSpPr>
          <p:cNvPr id="3" name="Slide Number Placeholder 2"/>
          <p:cNvSpPr>
            <a:spLocks noGrp="1"/>
          </p:cNvSpPr>
          <p:nvPr>
            <p:ph type="sldNum" sz="quarter" idx="12"/>
          </p:nvPr>
        </p:nvSpPr>
        <p:spPr/>
        <p:txBody>
          <a:bodyPr/>
          <a:lstStyle/>
          <a:p>
            <a:fld id="{040C9947-5526-4E1A-8FB6-3AEA29668156}" type="slidenum">
              <a:rPr lang="en-GB" smtClean="0"/>
              <a:t>48</a:t>
            </a:fld>
            <a:endParaRPr lang="en-GB"/>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690563"/>
            <a:ext cx="7591425" cy="547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088" y="1962150"/>
            <a:ext cx="5457825"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433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i="1" dirty="0" smtClean="0"/>
              <a:t>It’s a workshop!</a:t>
            </a:r>
            <a:br>
              <a:rPr lang="en-GB" i="1" dirty="0" smtClean="0"/>
            </a:br>
            <a:r>
              <a:rPr lang="en-GB" dirty="0" smtClean="0"/>
              <a:t>Work to be done:</a:t>
            </a:r>
            <a:endParaRPr lang="en-GB" dirty="0"/>
          </a:p>
        </p:txBody>
      </p:sp>
      <p:sp>
        <p:nvSpPr>
          <p:cNvPr id="5" name="Content Placeholder 4"/>
          <p:cNvSpPr>
            <a:spLocks noGrp="1"/>
          </p:cNvSpPr>
          <p:nvPr>
            <p:ph idx="1"/>
          </p:nvPr>
        </p:nvSpPr>
        <p:spPr/>
        <p:txBody>
          <a:bodyPr/>
          <a:lstStyle/>
          <a:p>
            <a:r>
              <a:rPr lang="en-GB" dirty="0" smtClean="0"/>
              <a:t>Evaluate coupling of the ELT to photonic lantern – A</a:t>
            </a:r>
            <a:r>
              <a:rPr lang="el-GR" dirty="0" smtClean="0"/>
              <a:t>Ω</a:t>
            </a:r>
            <a:r>
              <a:rPr lang="en-GB" dirty="0" smtClean="0"/>
              <a:t> limitations? </a:t>
            </a:r>
          </a:p>
          <a:p>
            <a:r>
              <a:rPr lang="en-GB" dirty="0" smtClean="0"/>
              <a:t>Solution: </a:t>
            </a:r>
          </a:p>
          <a:p>
            <a:pPr lvl="1"/>
            <a:r>
              <a:rPr lang="en-GB" dirty="0" smtClean="0"/>
              <a:t>Lenslet array, feeding subapertures of PSF to array of photonics lanterns? – See Robert Thomson’s talk</a:t>
            </a:r>
          </a:p>
          <a:p>
            <a:pPr lvl="1"/>
            <a:endParaRPr lang="en-GB" dirty="0"/>
          </a:p>
          <a:p>
            <a:r>
              <a:rPr lang="en-GB" dirty="0" smtClean="0"/>
              <a:t>Identify topics for next OPTICON proposal for Horizon 2020 – by March 2015</a:t>
            </a:r>
            <a:endParaRPr lang="en-GB" dirty="0"/>
          </a:p>
        </p:txBody>
      </p:sp>
      <p:sp>
        <p:nvSpPr>
          <p:cNvPr id="2" name="Footer Placeholder 1"/>
          <p:cNvSpPr>
            <a:spLocks noGrp="1"/>
          </p:cNvSpPr>
          <p:nvPr>
            <p:ph type="ftr" sz="quarter" idx="11"/>
          </p:nvPr>
        </p:nvSpPr>
        <p:spPr/>
        <p:txBody>
          <a:bodyPr/>
          <a:lstStyle/>
          <a:p>
            <a:endParaRPr lang="en-GB"/>
          </a:p>
        </p:txBody>
      </p:sp>
      <p:sp>
        <p:nvSpPr>
          <p:cNvPr id="3" name="Slide Number Placeholder 2"/>
          <p:cNvSpPr>
            <a:spLocks noGrp="1"/>
          </p:cNvSpPr>
          <p:nvPr>
            <p:ph type="sldNum" sz="quarter" idx="12"/>
          </p:nvPr>
        </p:nvSpPr>
        <p:spPr/>
        <p:txBody>
          <a:bodyPr/>
          <a:lstStyle/>
          <a:p>
            <a:fld id="{040C9947-5526-4E1A-8FB6-3AEA29668156}" type="slidenum">
              <a:rPr lang="en-GB" smtClean="0"/>
              <a:t>49</a:t>
            </a:fld>
            <a:endParaRPr lang="en-GB"/>
          </a:p>
        </p:txBody>
      </p:sp>
    </p:spTree>
    <p:extLst>
      <p:ext uri="{BB962C8B-B14F-4D97-AF65-F5344CB8AC3E}">
        <p14:creationId xmlns:p14="http://schemas.microsoft.com/office/powerpoint/2010/main" val="25918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8"/>
          <p:cNvPicPr>
            <a:picLocks noChangeAspect="1"/>
          </p:cNvPicPr>
          <p:nvPr/>
        </p:nvPicPr>
        <p:blipFill>
          <a:blip r:embed="rId3"/>
          <a:srcRect/>
          <a:stretch>
            <a:fillRect/>
          </a:stretch>
        </p:blipFill>
        <p:spPr bwMode="auto">
          <a:xfrm>
            <a:off x="11113" y="657226"/>
            <a:ext cx="9666287" cy="6384925"/>
          </a:xfrm>
          <a:prstGeom prst="rect">
            <a:avLst/>
          </a:prstGeom>
          <a:noFill/>
          <a:ln w="9525">
            <a:noFill/>
            <a:miter lim="800000"/>
            <a:headEnd/>
            <a:tailEnd/>
          </a:ln>
        </p:spPr>
      </p:pic>
      <p:sp>
        <p:nvSpPr>
          <p:cNvPr id="115715" name="Title 6" descr="Realz"/>
          <p:cNvSpPr>
            <a:spLocks noGrp="1"/>
          </p:cNvSpPr>
          <p:nvPr>
            <p:ph type="title"/>
          </p:nvPr>
        </p:nvSpPr>
        <p:spPr>
          <a:xfrm>
            <a:off x="317500" y="0"/>
            <a:ext cx="8826500" cy="774700"/>
          </a:xfrm>
        </p:spPr>
        <p:txBody>
          <a:bodyPr/>
          <a:lstStyle/>
          <a:p>
            <a:pPr eaLnBrk="1" hangingPunct="1"/>
            <a:r>
              <a:rPr lang="en-US" smtClean="0"/>
              <a:t>Exoplanets: Are we alone?</a:t>
            </a:r>
          </a:p>
        </p:txBody>
      </p:sp>
      <p:sp>
        <p:nvSpPr>
          <p:cNvPr id="8" name="Content Placeholder 7"/>
          <p:cNvSpPr>
            <a:spLocks noGrp="1"/>
          </p:cNvSpPr>
          <p:nvPr>
            <p:ph sz="half" idx="1"/>
          </p:nvPr>
        </p:nvSpPr>
        <p:spPr>
          <a:xfrm>
            <a:off x="215900" y="765174"/>
            <a:ext cx="4357688" cy="2355923"/>
          </a:xfrm>
        </p:spPr>
        <p:txBody>
          <a:bodyPr>
            <a:normAutofit fontScale="92500"/>
          </a:bodyPr>
          <a:lstStyle/>
          <a:p>
            <a:pPr marL="0" indent="0">
              <a:buNone/>
              <a:defRPr/>
            </a:pPr>
            <a:r>
              <a:rPr lang="en-GB" sz="2200" b="1" dirty="0">
                <a:solidFill>
                  <a:srgbClr val="7575D1"/>
                </a:solidFill>
              </a:rPr>
              <a:t>How do planetary systems form?</a:t>
            </a:r>
          </a:p>
          <a:p>
            <a:pPr marL="0" indent="0">
              <a:buNone/>
              <a:defRPr/>
            </a:pPr>
            <a:r>
              <a:rPr lang="en-GB" sz="2200" b="1" dirty="0">
                <a:solidFill>
                  <a:srgbClr val="7575D1"/>
                </a:solidFill>
              </a:rPr>
              <a:t>How common are systems like ours?</a:t>
            </a:r>
          </a:p>
          <a:p>
            <a:pPr marL="0" indent="0">
              <a:buNone/>
              <a:defRPr/>
            </a:pPr>
            <a:r>
              <a:rPr lang="en-GB" sz="2200" b="1" dirty="0">
                <a:solidFill>
                  <a:srgbClr val="7575D1"/>
                </a:solidFill>
              </a:rPr>
              <a:t>What atmospheres do planets have?</a:t>
            </a:r>
          </a:p>
          <a:p>
            <a:pPr marL="0" indent="0">
              <a:buNone/>
              <a:defRPr/>
            </a:pPr>
            <a:r>
              <a:rPr lang="en-GB" sz="2200" b="1" dirty="0">
                <a:solidFill>
                  <a:srgbClr val="7575D1"/>
                </a:solidFill>
              </a:rPr>
              <a:t>Are there other Earths?</a:t>
            </a:r>
          </a:p>
          <a:p>
            <a:pPr marL="0" indent="0">
              <a:buNone/>
              <a:defRPr/>
            </a:pPr>
            <a:r>
              <a:rPr lang="en-GB" sz="2200" b="1" dirty="0">
                <a:solidFill>
                  <a:srgbClr val="7575D1"/>
                </a:solidFill>
              </a:rPr>
              <a:t>Can we detect signs of life?</a:t>
            </a:r>
          </a:p>
          <a:p>
            <a:pPr marL="0" indent="0">
              <a:buNone/>
              <a:defRPr/>
            </a:pPr>
            <a:endParaRPr lang="en-US" sz="2000" dirty="0"/>
          </a:p>
          <a:p>
            <a:pPr lvl="1" eaLnBrk="1" hangingPunct="1">
              <a:lnSpc>
                <a:spcPct val="80000"/>
              </a:lnSpc>
              <a:buFontTx/>
              <a:buNone/>
              <a:defRPr/>
            </a:pPr>
            <a:endParaRPr lang="en-US" sz="1900" dirty="0"/>
          </a:p>
        </p:txBody>
      </p:sp>
      <p:sp>
        <p:nvSpPr>
          <p:cNvPr id="9" name="Content Placeholder 7"/>
          <p:cNvSpPr>
            <a:spLocks noGrp="1"/>
          </p:cNvSpPr>
          <p:nvPr>
            <p:ph sz="half" idx="1"/>
          </p:nvPr>
        </p:nvSpPr>
        <p:spPr>
          <a:xfrm>
            <a:off x="3881438" y="3849688"/>
            <a:ext cx="5604912" cy="3008312"/>
          </a:xfrm>
        </p:spPr>
        <p:txBody>
          <a:bodyPr>
            <a:normAutofit fontScale="85000" lnSpcReduction="20000"/>
          </a:bodyPr>
          <a:lstStyle/>
          <a:p>
            <a:pPr marL="0" indent="0">
              <a:buNone/>
              <a:defRPr/>
            </a:pPr>
            <a:r>
              <a:rPr lang="en-US" sz="2300" b="1" dirty="0">
                <a:solidFill>
                  <a:schemeClr val="bg1"/>
                </a:solidFill>
              </a:rPr>
              <a:t>Direct Detection</a:t>
            </a:r>
          </a:p>
          <a:p>
            <a:pPr marL="438113" lvl="1">
              <a:defRPr/>
            </a:pPr>
            <a:r>
              <a:rPr lang="en-US" sz="2100" i="1" dirty="0">
                <a:solidFill>
                  <a:schemeClr val="bg1"/>
                </a:solidFill>
              </a:rPr>
              <a:t>Spatial resolution (with </a:t>
            </a:r>
            <a:r>
              <a:rPr lang="en-US" sz="2100" i="1" dirty="0" err="1">
                <a:solidFill>
                  <a:schemeClr val="bg1"/>
                </a:solidFill>
              </a:rPr>
              <a:t>exAO</a:t>
            </a:r>
            <a:r>
              <a:rPr lang="en-US" sz="2100" i="1" dirty="0">
                <a:solidFill>
                  <a:schemeClr val="bg1"/>
                </a:solidFill>
              </a:rPr>
              <a:t>) &amp; sensitivity to detect the planets NIR</a:t>
            </a:r>
          </a:p>
          <a:p>
            <a:pPr marL="438113" lvl="1">
              <a:defRPr/>
            </a:pPr>
            <a:r>
              <a:rPr lang="en-US" sz="2100" i="1" dirty="0">
                <a:solidFill>
                  <a:schemeClr val="bg1"/>
                </a:solidFill>
              </a:rPr>
              <a:t>the dusty disks in which they are forming in the MIR</a:t>
            </a:r>
          </a:p>
          <a:p>
            <a:pPr marL="28572" indent="-28572">
              <a:buNone/>
              <a:defRPr/>
            </a:pPr>
            <a:r>
              <a:rPr lang="en-US" sz="2300" b="1" dirty="0">
                <a:solidFill>
                  <a:schemeClr val="bg1"/>
                </a:solidFill>
              </a:rPr>
              <a:t>Indirect method: Radial velocity</a:t>
            </a:r>
          </a:p>
          <a:p>
            <a:pPr marL="438113" lvl="1">
              <a:defRPr/>
            </a:pPr>
            <a:r>
              <a:rPr lang="en-US" sz="2100" i="1" dirty="0">
                <a:solidFill>
                  <a:schemeClr val="bg1"/>
                </a:solidFill>
              </a:rPr>
              <a:t>Potential to reach lower-mass planets</a:t>
            </a:r>
          </a:p>
          <a:p>
            <a:pPr marL="438113" lvl="1">
              <a:defRPr/>
            </a:pPr>
            <a:r>
              <a:rPr lang="en-US" sz="2100" i="1" dirty="0">
                <a:solidFill>
                  <a:schemeClr val="bg1"/>
                </a:solidFill>
              </a:rPr>
              <a:t>ELT provides required collecting area</a:t>
            </a:r>
          </a:p>
          <a:p>
            <a:pPr marL="438113" lvl="1">
              <a:defRPr/>
            </a:pPr>
            <a:r>
              <a:rPr lang="en-US" sz="2100" i="1" dirty="0">
                <a:solidFill>
                  <a:schemeClr val="bg1"/>
                </a:solidFill>
              </a:rPr>
              <a:t>cm/</a:t>
            </a:r>
            <a:r>
              <a:rPr lang="en-US" sz="2100" i="1" dirty="0" err="1">
                <a:solidFill>
                  <a:schemeClr val="bg1"/>
                </a:solidFill>
              </a:rPr>
              <a:t>s</a:t>
            </a:r>
            <a:r>
              <a:rPr lang="en-US" sz="2100" i="1" dirty="0">
                <a:solidFill>
                  <a:schemeClr val="bg1"/>
                </a:solidFill>
              </a:rPr>
              <a:t> precision required for Earth-like planets</a:t>
            </a:r>
            <a:endParaRPr lang="en-US" sz="2300" b="1" dirty="0">
              <a:solidFill>
                <a:schemeClr val="bg1"/>
              </a:solidFill>
            </a:endParaRPr>
          </a:p>
          <a:p>
            <a:pPr marL="90480" indent="-28572">
              <a:buNone/>
              <a:defRPr/>
            </a:pPr>
            <a:r>
              <a:rPr lang="en-US" sz="2300" b="1" dirty="0" err="1">
                <a:solidFill>
                  <a:schemeClr val="bg1"/>
                </a:solidFill>
              </a:rPr>
              <a:t>Characterise</a:t>
            </a:r>
            <a:r>
              <a:rPr lang="en-US" sz="2300" b="1" dirty="0">
                <a:solidFill>
                  <a:schemeClr val="bg1"/>
                </a:solidFill>
              </a:rPr>
              <a:t> Atmospheres</a:t>
            </a:r>
          </a:p>
          <a:p>
            <a:pPr marL="438113" lvl="1">
              <a:defRPr/>
            </a:pPr>
            <a:r>
              <a:rPr lang="en-US" sz="2100" i="1" dirty="0">
                <a:solidFill>
                  <a:schemeClr val="bg1"/>
                </a:solidFill>
              </a:rPr>
              <a:t>Constituent elements, signs of life</a:t>
            </a:r>
          </a:p>
          <a:p>
            <a:pPr lvl="1" eaLnBrk="1" hangingPunct="1">
              <a:lnSpc>
                <a:spcPct val="80000"/>
              </a:lnSpc>
              <a:buFontTx/>
              <a:buNone/>
              <a:defRPr/>
            </a:pPr>
            <a:endParaRPr lang="en-US" sz="1900" dirty="0">
              <a:solidFill>
                <a:schemeClr val="bg1"/>
              </a:solidFill>
            </a:endParaRPr>
          </a:p>
        </p:txBody>
      </p:sp>
      <p:pic>
        <p:nvPicPr>
          <p:cNvPr id="115718" name="Picture 9"/>
          <p:cNvPicPr>
            <a:picLocks noChangeAspect="1"/>
          </p:cNvPicPr>
          <p:nvPr/>
        </p:nvPicPr>
        <p:blipFill>
          <a:blip r:embed="rId4"/>
          <a:srcRect/>
          <a:stretch>
            <a:fillRect/>
          </a:stretch>
        </p:blipFill>
        <p:spPr bwMode="auto">
          <a:xfrm>
            <a:off x="1" y="4294188"/>
            <a:ext cx="3776663" cy="2563812"/>
          </a:xfrm>
          <a:prstGeom prst="rect">
            <a:avLst/>
          </a:prstGeom>
          <a:noFill/>
          <a:ln w="9525">
            <a:noFill/>
            <a:miter lim="800000"/>
            <a:headEnd/>
            <a:tailEnd/>
          </a:ln>
        </p:spPr>
      </p:pic>
      <p:pic>
        <p:nvPicPr>
          <p:cNvPr id="115719" name="Picture 10"/>
          <p:cNvPicPr>
            <a:picLocks noChangeAspect="1"/>
          </p:cNvPicPr>
          <p:nvPr/>
        </p:nvPicPr>
        <p:blipFill>
          <a:blip r:embed="rId5"/>
          <a:srcRect/>
          <a:stretch>
            <a:fillRect/>
          </a:stretch>
        </p:blipFill>
        <p:spPr bwMode="auto">
          <a:xfrm>
            <a:off x="4925278" y="839788"/>
            <a:ext cx="4218723" cy="1302142"/>
          </a:xfrm>
          <a:prstGeom prst="rect">
            <a:avLst/>
          </a:prstGeom>
          <a:noFill/>
          <a:ln w="9525">
            <a:noFill/>
            <a:miter lim="800000"/>
            <a:headEnd/>
            <a:tailEnd/>
          </a:ln>
        </p:spPr>
      </p:pic>
      <p:pic>
        <p:nvPicPr>
          <p:cNvPr id="115720" name="Picture 11"/>
          <p:cNvPicPr>
            <a:picLocks noChangeAspect="1"/>
          </p:cNvPicPr>
          <p:nvPr/>
        </p:nvPicPr>
        <p:blipFill>
          <a:blip r:embed="rId6"/>
          <a:srcRect/>
          <a:stretch>
            <a:fillRect/>
          </a:stretch>
        </p:blipFill>
        <p:spPr bwMode="auto">
          <a:xfrm>
            <a:off x="6847444" y="2133755"/>
            <a:ext cx="2296557" cy="1507522"/>
          </a:xfrm>
          <a:prstGeom prst="rect">
            <a:avLst/>
          </a:prstGeom>
          <a:noFill/>
          <a:ln w="9525">
            <a:noFill/>
            <a:miter lim="800000"/>
            <a:headEnd/>
            <a:tailEnd/>
          </a:ln>
        </p:spPr>
      </p:pic>
      <p:pic>
        <p:nvPicPr>
          <p:cNvPr id="10" name="Picture 4" descr="HARPS_g581"/>
          <p:cNvPicPr>
            <a:picLocks noChangeAspect="1" noChangeArrowheads="1"/>
          </p:cNvPicPr>
          <p:nvPr/>
        </p:nvPicPr>
        <p:blipFill>
          <a:blip r:embed="rId7"/>
          <a:srcRect l="10840" t="2540" r="8672" b="68580"/>
          <a:stretch>
            <a:fillRect/>
          </a:stretch>
        </p:blipFill>
        <p:spPr bwMode="auto">
          <a:xfrm>
            <a:off x="4815085" y="2307587"/>
            <a:ext cx="1893649" cy="1159857"/>
          </a:xfrm>
          <a:prstGeom prst="rect">
            <a:avLst/>
          </a:prstGeom>
          <a:noFill/>
          <a:ln w="9525">
            <a:noFill/>
            <a:miter lim="800000"/>
            <a:headEnd/>
            <a:tailEnd/>
          </a:ln>
        </p:spPr>
      </p:pic>
    </p:spTree>
    <p:extLst>
      <p:ext uri="{BB962C8B-B14F-4D97-AF65-F5344CB8AC3E}">
        <p14:creationId xmlns:p14="http://schemas.microsoft.com/office/powerpoint/2010/main" val="9271945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theweekendergsws.com/wp-content/uploads/2012/05/out_of_the_box_661595-300x272.jpg">
            <a:hlinkClick r:id="rId2"/>
          </p:cNvPr>
          <p:cNvPicPr>
            <a:picLocks noChangeAspect="1" noChangeArrowheads="1"/>
          </p:cNvPicPr>
          <p:nvPr/>
        </p:nvPicPr>
        <p:blipFill>
          <a:blip r:embed="rId3" cstate="print"/>
          <a:srcRect/>
          <a:stretch>
            <a:fillRect/>
          </a:stretch>
        </p:blipFill>
        <p:spPr bwMode="auto">
          <a:xfrm>
            <a:off x="1547664" y="883973"/>
            <a:ext cx="5616624" cy="5092405"/>
          </a:xfrm>
          <a:prstGeom prst="rect">
            <a:avLst/>
          </a:prstGeom>
          <a:noFill/>
        </p:spPr>
      </p:pic>
    </p:spTree>
    <p:extLst>
      <p:ext uri="{BB962C8B-B14F-4D97-AF65-F5344CB8AC3E}">
        <p14:creationId xmlns:p14="http://schemas.microsoft.com/office/powerpoint/2010/main" val="10977543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Exoplanet Detection Methods</a:t>
            </a:r>
            <a:endParaRPr lang="en-GB"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516" y="1540220"/>
            <a:ext cx="4461491" cy="3753761"/>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36096" y="1172304"/>
            <a:ext cx="2664296" cy="2054108"/>
          </a:xfrm>
          <a:prstGeom prst="rect">
            <a:avLst/>
          </a:prstGeom>
        </p:spPr>
      </p:pic>
      <p:sp>
        <p:nvSpPr>
          <p:cNvPr id="5" name="Slide Number Placeholder 6"/>
          <p:cNvSpPr>
            <a:spLocks noGrp="1"/>
          </p:cNvSpPr>
          <p:nvPr>
            <p:ph type="sldNum" sz="quarter" idx="4294967295"/>
          </p:nvPr>
        </p:nvSpPr>
        <p:spPr>
          <a:xfrm>
            <a:off x="8204204" y="6477001"/>
            <a:ext cx="733425" cy="274639"/>
          </a:xfrm>
          <a:prstGeom prst="rect">
            <a:avLst/>
          </a:prstGeom>
        </p:spPr>
        <p:txBody>
          <a:bodyPr/>
          <a:lstStyle/>
          <a:p>
            <a:fld id="{D3A0F672-CA65-44E1-B750-DA71AB4F260D}" type="slidenum">
              <a:rPr lang="en-GB"/>
              <a:pPr/>
              <a:t>6</a:t>
            </a:fld>
            <a:endParaRPr lang="en-GB"/>
          </a:p>
        </p:txBody>
      </p:sp>
      <p:pic>
        <p:nvPicPr>
          <p:cNvPr id="2050" name="Picture 2" descr="http://www.esa.int/var/esa/storage/images/esa_multimedia/images/2003/06/planet_transit/9798645-3-eng-GB/Planet_transit_mediu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615549"/>
            <a:ext cx="4240340" cy="265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177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0"/>
          </p:nvPr>
        </p:nvSpPr>
        <p:spPr>
          <a:noFill/>
        </p:spPr>
        <p:txBody>
          <a:bodyPr/>
          <a:lstStyle/>
          <a:p>
            <a:fld id="{9EDAE10B-2E14-47ED-A415-B64A3B8F63BD}" type="slidenum">
              <a:rPr lang="en-US" smtClean="0"/>
              <a:pPr/>
              <a:t>7</a:t>
            </a:fld>
            <a:endParaRPr lang="en-US" smtClean="0"/>
          </a:p>
        </p:txBody>
      </p:sp>
      <p:sp>
        <p:nvSpPr>
          <p:cNvPr id="19459" name="Rectangle 2"/>
          <p:cNvSpPr>
            <a:spLocks noGrp="1" noChangeArrowheads="1"/>
          </p:cNvSpPr>
          <p:nvPr>
            <p:ph type="title"/>
          </p:nvPr>
        </p:nvSpPr>
        <p:spPr>
          <a:xfrm>
            <a:off x="1264618" y="476672"/>
            <a:ext cx="6858000" cy="622300"/>
          </a:xfrm>
        </p:spPr>
        <p:txBody>
          <a:bodyPr>
            <a:noAutofit/>
          </a:bodyPr>
          <a:lstStyle/>
          <a:p>
            <a:pPr indent="0" eaLnBrk="1" hangingPunct="1"/>
            <a:r>
              <a:rPr lang="en-GB" dirty="0" err="1" smtClean="0"/>
              <a:t>Exoplanet</a:t>
            </a:r>
            <a:r>
              <a:rPr lang="en-GB" dirty="0" smtClean="0"/>
              <a:t>: direct imaging</a:t>
            </a:r>
            <a:r>
              <a:rPr lang="en-GB" sz="2800" dirty="0" smtClean="0"/>
              <a:t/>
            </a:r>
            <a:br>
              <a:rPr lang="en-GB" sz="2800" dirty="0" smtClean="0"/>
            </a:br>
            <a:r>
              <a:rPr lang="en-GB" sz="1400" dirty="0" smtClean="0"/>
              <a:t>HR 8799: 140 light years away, 1.5 times the size of our Sun and five times more luminous</a:t>
            </a:r>
            <a:r>
              <a:rPr lang="en-GB" sz="3600" dirty="0" smtClean="0"/>
              <a:t> </a:t>
            </a:r>
          </a:p>
        </p:txBody>
      </p:sp>
      <p:pic>
        <p:nvPicPr>
          <p:cNvPr id="19460" name="Picture 4" descr="Gemin 2 planets"/>
          <p:cNvPicPr>
            <a:picLocks noChangeAspect="1" noChangeArrowheads="1"/>
          </p:cNvPicPr>
          <p:nvPr/>
        </p:nvPicPr>
        <p:blipFill>
          <a:blip r:embed="rId3" cstate="screen"/>
          <a:srcRect/>
          <a:stretch>
            <a:fillRect/>
          </a:stretch>
        </p:blipFill>
        <p:spPr bwMode="auto">
          <a:xfrm>
            <a:off x="1258888" y="1341438"/>
            <a:ext cx="2808287" cy="2808287"/>
          </a:xfrm>
          <a:prstGeom prst="rect">
            <a:avLst/>
          </a:prstGeom>
          <a:noFill/>
          <a:ln/>
          <a:effectLst>
            <a:outerShdw blurRad="50800" dist="38100" dir="2700000" algn="tl" rotWithShape="0">
              <a:prstClr val="black">
                <a:alpha val="40000"/>
              </a:prstClr>
            </a:outerShdw>
          </a:effectLst>
        </p:spPr>
      </p:pic>
      <p:sp>
        <p:nvSpPr>
          <p:cNvPr id="19461" name="Text Box 5"/>
          <p:cNvSpPr txBox="1">
            <a:spLocks noChangeArrowheads="1"/>
          </p:cNvSpPr>
          <p:nvPr/>
        </p:nvSpPr>
        <p:spPr bwMode="auto">
          <a:xfrm>
            <a:off x="1023938" y="4240213"/>
            <a:ext cx="3332162" cy="1815882"/>
          </a:xfrm>
          <a:prstGeom prst="rect">
            <a:avLst/>
          </a:prstGeom>
          <a:noFill/>
          <a:ln w="9525">
            <a:noFill/>
            <a:miter lim="800000"/>
            <a:headEnd/>
            <a:tailEnd/>
          </a:ln>
        </p:spPr>
        <p:txBody>
          <a:bodyPr>
            <a:spAutoFit/>
          </a:bodyPr>
          <a:lstStyle/>
          <a:p>
            <a:r>
              <a:rPr lang="en-GB" b="1" dirty="0"/>
              <a:t>Gemini North adaptive optics image shows two of the three confirmed planets</a:t>
            </a:r>
          </a:p>
          <a:p>
            <a:pPr>
              <a:buFontTx/>
              <a:buChar char="•"/>
            </a:pPr>
            <a:r>
              <a:rPr lang="en-GB" b="1" dirty="0"/>
              <a:t> ~7 Jupiter-mass planet orbiting at about 70 AU</a:t>
            </a:r>
          </a:p>
          <a:p>
            <a:pPr>
              <a:buFontTx/>
              <a:buChar char="•"/>
            </a:pPr>
            <a:r>
              <a:rPr lang="en-GB" b="1" dirty="0"/>
              <a:t> ~10 Jupiter-mass planet orbiting the star at about 40 AU </a:t>
            </a:r>
          </a:p>
        </p:txBody>
      </p:sp>
      <p:sp>
        <p:nvSpPr>
          <p:cNvPr id="1076230" name="Text Box 6"/>
          <p:cNvSpPr txBox="1">
            <a:spLocks noChangeArrowheads="1"/>
          </p:cNvSpPr>
          <p:nvPr/>
        </p:nvSpPr>
        <p:spPr bwMode="auto">
          <a:xfrm>
            <a:off x="5003800" y="4365625"/>
            <a:ext cx="3332163" cy="1754326"/>
          </a:xfrm>
          <a:prstGeom prst="rect">
            <a:avLst/>
          </a:prstGeom>
          <a:noFill/>
          <a:ln w="9525">
            <a:noFill/>
            <a:miter lim="800000"/>
            <a:headEnd/>
            <a:tailEnd/>
          </a:ln>
        </p:spPr>
        <p:txBody>
          <a:bodyPr>
            <a:spAutoFit/>
          </a:bodyPr>
          <a:lstStyle/>
          <a:p>
            <a:r>
              <a:rPr lang="en-GB" b="1" dirty="0"/>
              <a:t>Keck AO follow-up AO image showing third &amp; </a:t>
            </a:r>
            <a:r>
              <a:rPr lang="en-GB" b="1" dirty="0" smtClean="0"/>
              <a:t>fourth </a:t>
            </a:r>
            <a:r>
              <a:rPr lang="en-GB" b="1" dirty="0"/>
              <a:t>planets!</a:t>
            </a:r>
          </a:p>
          <a:p>
            <a:endParaRPr lang="en-GB" b="1" dirty="0"/>
          </a:p>
          <a:p>
            <a:endParaRPr lang="en-GB" b="1" dirty="0"/>
          </a:p>
          <a:p>
            <a:endParaRPr lang="en-GB" b="1" dirty="0"/>
          </a:p>
          <a:p>
            <a:r>
              <a:rPr lang="en-GB" sz="1400" b="1" dirty="0"/>
              <a:t>Gemini Observatory, </a:t>
            </a:r>
            <a:r>
              <a:rPr lang="en-US" sz="1400" b="1" dirty="0"/>
              <a:t>NRC-HIA, C. </a:t>
            </a:r>
            <a:r>
              <a:rPr lang="en-US" sz="1400" b="1" dirty="0" err="1"/>
              <a:t>Marois</a:t>
            </a:r>
            <a:r>
              <a:rPr lang="en-US" sz="1400" b="1" dirty="0"/>
              <a:t>, and Keck Observatory</a:t>
            </a:r>
            <a:endParaRPr lang="en-GB" sz="1400" b="1" dirty="0"/>
          </a:p>
        </p:txBody>
      </p:sp>
      <p:pic>
        <p:nvPicPr>
          <p:cNvPr id="159746" name="Picture 2" descr="HR 8799 planetary system"/>
          <p:cNvPicPr>
            <a:picLocks noChangeAspect="1" noChangeArrowheads="1"/>
          </p:cNvPicPr>
          <p:nvPr/>
        </p:nvPicPr>
        <p:blipFill>
          <a:blip r:embed="rId4" cstate="screen"/>
          <a:srcRect/>
          <a:stretch>
            <a:fillRect/>
          </a:stretch>
        </p:blipFill>
        <p:spPr bwMode="auto">
          <a:xfrm>
            <a:off x="5181600" y="1295400"/>
            <a:ext cx="2905125" cy="2905125"/>
          </a:xfrm>
          <a:prstGeom prst="rect">
            <a:avLst/>
          </a:prstGeom>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770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62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62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88025" y="644692"/>
            <a:ext cx="2705215" cy="5683681"/>
          </a:xfrm>
          <a:prstGeom prst="rect">
            <a:avLst/>
          </a:prstGeom>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11761" y="2807161"/>
            <a:ext cx="650255" cy="1358743"/>
          </a:xfrm>
          <a:prstGeom prst="rect">
            <a:avLst/>
          </a:prstGeom>
        </p:spPr>
      </p:pic>
      <p:sp>
        <p:nvSpPr>
          <p:cNvPr id="11" name="TextBox 10"/>
          <p:cNvSpPr txBox="1"/>
          <p:nvPr/>
        </p:nvSpPr>
        <p:spPr>
          <a:xfrm>
            <a:off x="3347864" y="3621022"/>
            <a:ext cx="1014968" cy="461665"/>
          </a:xfrm>
          <a:prstGeom prst="rect">
            <a:avLst/>
          </a:prstGeom>
          <a:noFill/>
        </p:spPr>
        <p:txBody>
          <a:bodyPr wrap="square" rtlCol="0">
            <a:spAutoFit/>
          </a:bodyPr>
          <a:lstStyle/>
          <a:p>
            <a:pPr algn="ctr" fontAlgn="auto">
              <a:spcBef>
                <a:spcPts val="0"/>
              </a:spcBef>
              <a:spcAft>
                <a:spcPts val="0"/>
              </a:spcAft>
            </a:pPr>
            <a:r>
              <a:rPr lang="en-US" sz="2400" dirty="0" smtClean="0">
                <a:solidFill>
                  <a:srgbClr val="FFFFFF"/>
                </a:solidFill>
              </a:rPr>
              <a:t>10</a:t>
            </a:r>
            <a:r>
              <a:rPr lang="en-US" sz="2400" dirty="0" smtClean="0">
                <a:solidFill>
                  <a:srgbClr val="000000"/>
                </a:solidFill>
              </a:rPr>
              <a:t> </a:t>
            </a:r>
            <a:r>
              <a:rPr lang="en-US" sz="2400" dirty="0" smtClean="0">
                <a:solidFill>
                  <a:srgbClr val="FFFFFF"/>
                </a:solidFill>
              </a:rPr>
              <a:t>cm</a:t>
            </a:r>
            <a:endParaRPr lang="en-US" sz="2400" dirty="0">
              <a:solidFill>
                <a:srgbClr val="FFFFFF"/>
              </a:solidFill>
            </a:endParaRPr>
          </a:p>
        </p:txBody>
      </p:sp>
      <p:cxnSp>
        <p:nvCxnSpPr>
          <p:cNvPr id="12" name="Straight Arrow Connector 11"/>
          <p:cNvCxnSpPr>
            <a:stCxn id="10" idx="3"/>
            <a:endCxn id="9" idx="1"/>
          </p:cNvCxnSpPr>
          <p:nvPr/>
        </p:nvCxnSpPr>
        <p:spPr>
          <a:xfrm>
            <a:off x="3062016" y="3486532"/>
            <a:ext cx="1726009" cy="0"/>
          </a:xfrm>
          <a:prstGeom prst="straightConnector1">
            <a:avLst/>
          </a:prstGeom>
          <a:ln w="38100">
            <a:solidFill>
              <a:schemeClr val="accent5">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43448" y="383082"/>
            <a:ext cx="4544577" cy="523220"/>
          </a:xfrm>
          <a:prstGeom prst="rect">
            <a:avLst/>
          </a:prstGeom>
          <a:noFill/>
        </p:spPr>
        <p:txBody>
          <a:bodyPr wrap="none" rtlCol="0">
            <a:spAutoFit/>
          </a:bodyPr>
          <a:lstStyle/>
          <a:p>
            <a:r>
              <a:rPr lang="en-GB" sz="2800" dirty="0" smtClean="0">
                <a:solidFill>
                  <a:srgbClr val="FFFF00"/>
                </a:solidFill>
              </a:rPr>
              <a:t>Direct Detection: the problem</a:t>
            </a:r>
            <a:endParaRPr lang="en-GB" sz="2800" dirty="0">
              <a:solidFill>
                <a:srgbClr val="FFFF00"/>
              </a:solidFill>
            </a:endParaRPr>
          </a:p>
        </p:txBody>
      </p:sp>
      <p:sp>
        <p:nvSpPr>
          <p:cNvPr id="8" name="TextBox 7"/>
          <p:cNvSpPr txBox="1"/>
          <p:nvPr/>
        </p:nvSpPr>
        <p:spPr>
          <a:xfrm>
            <a:off x="776605" y="5882270"/>
            <a:ext cx="2737737" cy="400110"/>
          </a:xfrm>
          <a:prstGeom prst="rect">
            <a:avLst/>
          </a:prstGeom>
          <a:noFill/>
        </p:spPr>
        <p:txBody>
          <a:bodyPr wrap="none" rtlCol="0">
            <a:spAutoFit/>
          </a:bodyPr>
          <a:lstStyle/>
          <a:p>
            <a:r>
              <a:rPr lang="en-GB" sz="2000" dirty="0" smtClean="0">
                <a:solidFill>
                  <a:srgbClr val="FFFF00"/>
                </a:solidFill>
              </a:rPr>
              <a:t>Borrowed from Joe </a:t>
            </a:r>
            <a:r>
              <a:rPr lang="en-GB" sz="2000" dirty="0" err="1" smtClean="0">
                <a:solidFill>
                  <a:srgbClr val="FFFF00"/>
                </a:solidFill>
              </a:rPr>
              <a:t>Liske</a:t>
            </a:r>
            <a:endParaRPr lang="en-GB" sz="2000" dirty="0">
              <a:solidFill>
                <a:srgbClr val="FFFF00"/>
              </a:solidFill>
            </a:endParaRPr>
          </a:p>
        </p:txBody>
      </p:sp>
    </p:spTree>
    <p:extLst>
      <p:ext uri="{BB962C8B-B14F-4D97-AF65-F5344CB8AC3E}">
        <p14:creationId xmlns:p14="http://schemas.microsoft.com/office/powerpoint/2010/main" val="3295978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Sun-Earth from 30 light years</a:t>
            </a:r>
            <a:endParaRPr lang="en-GB" dirty="0">
              <a:solidFill>
                <a:srgbClr val="FFFF00"/>
              </a:solidFill>
            </a:endParaRPr>
          </a:p>
        </p:txBody>
      </p:sp>
      <p:sp>
        <p:nvSpPr>
          <p:cNvPr id="3" name="Up-Down Arrow 2"/>
          <p:cNvSpPr/>
          <p:nvPr/>
        </p:nvSpPr>
        <p:spPr>
          <a:xfrm rot="3242967">
            <a:off x="2906648" y="2643776"/>
            <a:ext cx="480053" cy="3867285"/>
          </a:xfrm>
          <a:prstGeom prst="upDownArrow">
            <a:avLst/>
          </a:prstGeom>
          <a:solidFill>
            <a:schemeClr val="accent5">
              <a:lumMod val="50000"/>
            </a:schemeClr>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TextBox 3"/>
          <p:cNvSpPr txBox="1"/>
          <p:nvPr/>
        </p:nvSpPr>
        <p:spPr>
          <a:xfrm rot="19416855">
            <a:off x="2524248" y="4475176"/>
            <a:ext cx="1728192" cy="461665"/>
          </a:xfrm>
          <a:prstGeom prst="rect">
            <a:avLst/>
          </a:prstGeom>
          <a:noFill/>
        </p:spPr>
        <p:txBody>
          <a:bodyPr wrap="square" rtlCol="0">
            <a:spAutoFit/>
          </a:bodyPr>
          <a:lstStyle/>
          <a:p>
            <a:pPr algn="ctr" fontAlgn="auto">
              <a:spcBef>
                <a:spcPts val="0"/>
              </a:spcBef>
              <a:spcAft>
                <a:spcPts val="0"/>
              </a:spcAft>
            </a:pPr>
            <a:r>
              <a:rPr lang="en-US" sz="2400" dirty="0" smtClean="0">
                <a:solidFill>
                  <a:srgbClr val="FFFFFF"/>
                </a:solidFill>
              </a:rPr>
              <a:t>200 km</a:t>
            </a:r>
            <a:endParaRPr lang="en-US" sz="2400" dirty="0">
              <a:solidFill>
                <a:srgbClr val="FFFFFF"/>
              </a:solidFill>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14398" y="2660915"/>
            <a:ext cx="301567" cy="633595"/>
          </a:xfrm>
          <a:prstGeom prst="rect">
            <a:avLst/>
          </a:prstGeom>
          <a:effectLst>
            <a:glow rad="660400">
              <a:schemeClr val="bg1"/>
            </a:glow>
            <a:softEdge rad="76200"/>
          </a:effectLst>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8526" y="2880928"/>
            <a:ext cx="92636" cy="193568"/>
          </a:xfrm>
          <a:prstGeom prst="rect">
            <a:avLst/>
          </a:prstGeom>
        </p:spPr>
      </p:pic>
      <p:sp>
        <p:nvSpPr>
          <p:cNvPr id="8" name="TextBox 7"/>
          <p:cNvSpPr txBox="1"/>
          <p:nvPr/>
        </p:nvSpPr>
        <p:spPr>
          <a:xfrm>
            <a:off x="1272686" y="1309936"/>
            <a:ext cx="6483424" cy="1200329"/>
          </a:xfrm>
          <a:prstGeom prst="rect">
            <a:avLst/>
          </a:prstGeom>
          <a:noFill/>
        </p:spPr>
        <p:txBody>
          <a:bodyPr wrap="square" rtlCol="0">
            <a:spAutoFit/>
          </a:bodyPr>
          <a:lstStyle/>
          <a:p>
            <a:r>
              <a:rPr lang="en-GB" sz="2400" dirty="0">
                <a:solidFill>
                  <a:srgbClr val="FFFF00"/>
                </a:solidFill>
              </a:rPr>
              <a:t>star-to-planet contrast for rocky planets in the habitable zone at optical/IR wavelengths is of the order </a:t>
            </a:r>
            <a:r>
              <a:rPr lang="en-GB" sz="2400" dirty="0" smtClean="0">
                <a:solidFill>
                  <a:srgbClr val="FFFF00"/>
                </a:solidFill>
              </a:rPr>
              <a:t>10</a:t>
            </a:r>
            <a:r>
              <a:rPr lang="en-GB" sz="2400" baseline="30000" dirty="0" smtClean="0">
                <a:solidFill>
                  <a:srgbClr val="FFFF00"/>
                </a:solidFill>
              </a:rPr>
              <a:t>9</a:t>
            </a:r>
            <a:endParaRPr lang="en-GB" sz="2400" dirty="0">
              <a:solidFill>
                <a:srgbClr val="FFFF00"/>
              </a:solidFill>
            </a:endParaRPr>
          </a:p>
        </p:txBody>
      </p:sp>
    </p:spTree>
    <p:extLst>
      <p:ext uri="{BB962C8B-B14F-4D97-AF65-F5344CB8AC3E}">
        <p14:creationId xmlns:p14="http://schemas.microsoft.com/office/powerpoint/2010/main" val="3095995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3938</TotalTime>
  <Words>1883</Words>
  <Application>Microsoft Office PowerPoint</Application>
  <PresentationFormat>On-screen Show (4:3)</PresentationFormat>
  <Paragraphs>355</Paragraphs>
  <Slides>50</Slides>
  <Notes>23</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50</vt:i4>
      </vt:variant>
    </vt:vector>
  </HeadingPairs>
  <TitlesOfParts>
    <vt:vector size="65" baseType="lpstr">
      <vt:lpstr>Arial</vt:lpstr>
      <vt:lpstr>ＭＳ Ｐゴシック</vt:lpstr>
      <vt:lpstr>Calibri</vt:lpstr>
      <vt:lpstr>Symbol</vt:lpstr>
      <vt:lpstr>Times</vt:lpstr>
      <vt:lpstr>Wingdings</vt:lpstr>
      <vt:lpstr>ヒラギノ角ゴ Pro W3</vt:lpstr>
      <vt:lpstr>Lucida Grande</vt:lpstr>
      <vt:lpstr>Trebuchet MS</vt:lpstr>
      <vt:lpstr>Goudy Old Style</vt:lpstr>
      <vt:lpstr>Cambria Math</vt:lpstr>
      <vt:lpstr>AppleGothic</vt:lpstr>
      <vt:lpstr>Gill Sans</vt:lpstr>
      <vt:lpstr>Times New Roman</vt:lpstr>
      <vt:lpstr>Office Theme</vt:lpstr>
      <vt:lpstr>The European ELT and Exoplanets Florence Workshop Nov. 2014 </vt:lpstr>
      <vt:lpstr>OPTICON Innovation Network: Objectives</vt:lpstr>
      <vt:lpstr>OPTICON Innovation Network Workshop</vt:lpstr>
      <vt:lpstr>Acknowledgements: mostly borrowed from ‘Exoplanets with E-ELT’, Garching Feb 2013</vt:lpstr>
      <vt:lpstr>Exoplanets: Are we alone?</vt:lpstr>
      <vt:lpstr>Exoplanet Detection Methods</vt:lpstr>
      <vt:lpstr>Exoplanet: direct imaging HR 8799: 140 light years away, 1.5 times the size of our Sun and five times more luminous </vt:lpstr>
      <vt:lpstr>PowerPoint Presentation</vt:lpstr>
      <vt:lpstr>Sun-Earth from 30 light years</vt:lpstr>
      <vt:lpstr>Exoplanets: Direct Detection and Spectroscopy</vt:lpstr>
      <vt:lpstr>PowerPoint Presentation</vt:lpstr>
      <vt:lpstr>Probing Exoplanet Atmospheres</vt:lpstr>
      <vt:lpstr>Exo-planet detection and characterisation</vt:lpstr>
      <vt:lpstr>Why will the E-ELT revolutionise Exoplanet studies? </vt:lpstr>
      <vt:lpstr>How do Science Cases Scale with Diameter?</vt:lpstr>
      <vt:lpstr>What are the E-ELT challenges?</vt:lpstr>
      <vt:lpstr>E-ELT Primary Mirror</vt:lpstr>
      <vt:lpstr>Segmented M4: 2.5m flat adaptive mirror 5790 actuators  </vt:lpstr>
      <vt:lpstr>PowerPoint Presentation</vt:lpstr>
      <vt:lpstr>PowerPoint Presentation</vt:lpstr>
      <vt:lpstr>Which of the instruments have exoplanet science cases?</vt:lpstr>
      <vt:lpstr> HARMONI Integral Field Spectrometer</vt:lpstr>
      <vt:lpstr>So Spectral Deconvolution with Integral Field Spectroscopy will be key </vt:lpstr>
      <vt:lpstr>PowerPoint Presentation</vt:lpstr>
      <vt:lpstr>PowerPoint Presentation</vt:lpstr>
      <vt:lpstr>Exoplanets with HIRES</vt:lpstr>
      <vt:lpstr>PowerPoint Presentation</vt:lpstr>
      <vt:lpstr>Finding extraterrestrial life using ground-based high-dispersion spectroscopy I.A.G. Snellen, R.J. de Kok, R. le Poole, M. Brogi, &amp; J. Birkby1 </vt:lpstr>
      <vt:lpstr> METIS Mid-infrared ELT Imager &amp; Spectrometer</vt:lpstr>
      <vt:lpstr>PowerPoint Presentation</vt:lpstr>
      <vt:lpstr>Transit Spectroscopy</vt:lpstr>
      <vt:lpstr>Exo-planets with METIS</vt:lpstr>
      <vt:lpstr>Understanding Planet formation with METIS</vt:lpstr>
      <vt:lpstr> EPICS E-ELT Planet-Finder</vt:lpstr>
      <vt:lpstr>Direct detection of a “Super Earth”</vt:lpstr>
      <vt:lpstr>EPICS Science</vt:lpstr>
      <vt:lpstr>phase manipulation using liquid crystals polarization gratings</vt:lpstr>
      <vt:lpstr>phase manipulation using liquid crystals vector vortex coronagraph</vt:lpstr>
      <vt:lpstr>PowerPoint Presentation</vt:lpstr>
      <vt:lpstr>E-ELT Status</vt:lpstr>
      <vt:lpstr>Brazil</vt:lpstr>
      <vt:lpstr>PowerPoint Presentation</vt:lpstr>
      <vt:lpstr>Impact of E-ELT</vt:lpstr>
      <vt:lpstr>Photonic Techs for Exoplanets</vt:lpstr>
      <vt:lpstr>PowerPoint Presentation</vt:lpstr>
      <vt:lpstr>PowerPoint Presentation</vt:lpstr>
      <vt:lpstr>PowerPoint Presentation</vt:lpstr>
      <vt:lpstr>PowerPoint Presentation</vt:lpstr>
      <vt:lpstr>It’s a workshop! Work to be done:</vt:lpstr>
      <vt:lpstr>PowerPoint Presentation</vt:lpstr>
    </vt:vector>
  </TitlesOfParts>
  <Company>ROE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E-ELT and Exoplanets</dc:title>
  <dc:creator>Cunningham, Colin (STFC,ROE,UKATC)</dc:creator>
  <cp:lastModifiedBy>Cunningham, Colin (STFC,ROE,UKATC)</cp:lastModifiedBy>
  <cp:revision>66</cp:revision>
  <cp:lastPrinted>2014-04-15T13:20:21Z</cp:lastPrinted>
  <dcterms:created xsi:type="dcterms:W3CDTF">2014-04-10T08:41:19Z</dcterms:created>
  <dcterms:modified xsi:type="dcterms:W3CDTF">2014-11-06T07:33:39Z</dcterms:modified>
</cp:coreProperties>
</file>