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48" r:id="rId2"/>
  </p:sldMasterIdLst>
  <p:notesMasterIdLst>
    <p:notesMasterId r:id="rId29"/>
  </p:notesMasterIdLst>
  <p:handoutMasterIdLst>
    <p:handoutMasterId r:id="rId30"/>
  </p:handoutMasterIdLst>
  <p:sldIdLst>
    <p:sldId id="256" r:id="rId3"/>
    <p:sldId id="265" r:id="rId4"/>
    <p:sldId id="257" r:id="rId5"/>
    <p:sldId id="324" r:id="rId6"/>
    <p:sldId id="262" r:id="rId7"/>
    <p:sldId id="320" r:id="rId8"/>
    <p:sldId id="321" r:id="rId9"/>
    <p:sldId id="322" r:id="rId10"/>
    <p:sldId id="323" r:id="rId11"/>
    <p:sldId id="313" r:id="rId12"/>
    <p:sldId id="325" r:id="rId13"/>
    <p:sldId id="301" r:id="rId14"/>
    <p:sldId id="276" r:id="rId15"/>
    <p:sldId id="286" r:id="rId16"/>
    <p:sldId id="287" r:id="rId17"/>
    <p:sldId id="288" r:id="rId18"/>
    <p:sldId id="302" r:id="rId19"/>
    <p:sldId id="303" r:id="rId20"/>
    <p:sldId id="304" r:id="rId21"/>
    <p:sldId id="305" r:id="rId22"/>
    <p:sldId id="260" r:id="rId23"/>
    <p:sldId id="266" r:id="rId24"/>
    <p:sldId id="300" r:id="rId25"/>
    <p:sldId id="291" r:id="rId26"/>
    <p:sldId id="312" r:id="rId27"/>
    <p:sldId id="31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63"/>
    <a:srgbClr val="5B7CC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7" autoAdjust="0"/>
    <p:restoredTop sz="99232" autoAdjust="0"/>
  </p:normalViewPr>
  <p:slideViewPr>
    <p:cSldViewPr>
      <p:cViewPr>
        <p:scale>
          <a:sx n="87" d="100"/>
          <a:sy n="87" d="100"/>
        </p:scale>
        <p:origin x="-234" y="114"/>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media/image88.emf"/><Relationship Id="rId5" Type="http://schemas.openxmlformats.org/officeDocument/2006/relationships/image" Target="../media/image92.emf"/><Relationship Id="rId4"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6E099-45E5-42A9-AC01-FEB062D70512}" type="datetimeFigureOut">
              <a:rPr lang="en-GB" smtClean="0"/>
              <a:t>06/11/2014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26EE5C-354C-49C1-9B64-71BDDF870318}" type="slidenum">
              <a:rPr lang="en-GB" smtClean="0"/>
              <a:t>‹#›</a:t>
            </a:fld>
            <a:endParaRPr lang="en-GB"/>
          </a:p>
        </p:txBody>
      </p:sp>
    </p:spTree>
    <p:extLst>
      <p:ext uri="{BB962C8B-B14F-4D97-AF65-F5344CB8AC3E}">
        <p14:creationId xmlns:p14="http://schemas.microsoft.com/office/powerpoint/2010/main" val="9012293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AAF4F0-DFAB-4801-B5A1-C82C49F03039}" type="slidenum">
              <a:rPr lang="en-GB" smtClean="0"/>
              <a:t>‹#›</a:t>
            </a:fld>
            <a:endParaRPr lang="en-GB"/>
          </a:p>
        </p:txBody>
      </p:sp>
    </p:spTree>
    <p:extLst>
      <p:ext uri="{BB962C8B-B14F-4D97-AF65-F5344CB8AC3E}">
        <p14:creationId xmlns:p14="http://schemas.microsoft.com/office/powerpoint/2010/main" val="36310340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3</a:t>
            </a:fld>
            <a:endParaRPr lang="en-GB"/>
          </a:p>
        </p:txBody>
      </p:sp>
    </p:spTree>
    <p:extLst>
      <p:ext uri="{BB962C8B-B14F-4D97-AF65-F5344CB8AC3E}">
        <p14:creationId xmlns:p14="http://schemas.microsoft.com/office/powerpoint/2010/main" val="93086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sz="2500" dirty="0" err="1" smtClean="0"/>
              <a:t>Fixed</a:t>
            </a:r>
            <a:r>
              <a:rPr lang="es-MX" sz="2500" dirty="0" smtClean="0"/>
              <a:t> FRD</a:t>
            </a:r>
            <a:endParaRPr lang="en-GB" sz="2500" dirty="0"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16</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17</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18</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20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21</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24</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Mention</a:t>
            </a:r>
            <a:r>
              <a:rPr lang="en-GB" baseline="0" dirty="0" smtClean="0"/>
              <a:t> the parts names</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25</a:t>
            </a:fld>
            <a:endParaRPr lang="en-GB"/>
          </a:p>
        </p:txBody>
      </p:sp>
    </p:spTree>
    <p:extLst>
      <p:ext uri="{BB962C8B-B14F-4D97-AF65-F5344CB8AC3E}">
        <p14:creationId xmlns:p14="http://schemas.microsoft.com/office/powerpoint/2010/main" val="363479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What is a mode?</a:t>
            </a:r>
          </a:p>
          <a:p>
            <a:pPr lvl="1"/>
            <a:r>
              <a:rPr lang="en-GB" dirty="0" smtClean="0"/>
              <a:t>Stationary solution of the envelope of the field. Result from the interference</a:t>
            </a:r>
            <a:r>
              <a:rPr lang="en-GB" baseline="0" dirty="0" smtClean="0"/>
              <a:t> of the wavelets reflected inside the fibre</a:t>
            </a:r>
            <a:endParaRPr lang="en-GB" dirty="0" smtClean="0"/>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4</a:t>
            </a:fld>
            <a:endParaRPr lang="en-GB"/>
          </a:p>
        </p:txBody>
      </p:sp>
    </p:spTree>
    <p:extLst>
      <p:ext uri="{BB962C8B-B14F-4D97-AF65-F5344CB8AC3E}">
        <p14:creationId xmlns:p14="http://schemas.microsoft.com/office/powerpoint/2010/main" val="327583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Optical</a:t>
            </a:r>
            <a:r>
              <a:rPr lang="en-GB" baseline="0" dirty="0" smtClean="0"/>
              <a:t> fibres as commonly know are widely used in telecom industry. The u</a:t>
            </a:r>
            <a:r>
              <a:rPr lang="en-GB" dirty="0" smtClean="0"/>
              <a:t>nderstanding</a:t>
            </a:r>
            <a:r>
              <a:rPr lang="en-GB" baseline="0" dirty="0" smtClean="0"/>
              <a:t> of the physical guiding mechanisms is clear and the fabrication is cheap and fibre now have high performance telecommunications. Changes in the geometry design and in the materials effectively change guiding mechanisms </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5</a:t>
            </a:fld>
            <a:endParaRPr lang="en-GB"/>
          </a:p>
        </p:txBody>
      </p:sp>
    </p:spTree>
    <p:extLst>
      <p:ext uri="{BB962C8B-B14F-4D97-AF65-F5344CB8AC3E}">
        <p14:creationId xmlns:p14="http://schemas.microsoft.com/office/powerpoint/2010/main" val="281972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dirty="0" smtClean="0"/>
              <a:t>MCF (121 identical cores)</a:t>
            </a:r>
            <a:r>
              <a:rPr lang="en-GB" baseline="0" dirty="0" smtClean="0"/>
              <a:t> act as a mode scrambler</a:t>
            </a:r>
            <a:endParaRPr lang="en-GB" dirty="0"/>
          </a:p>
        </p:txBody>
      </p:sp>
      <p:sp>
        <p:nvSpPr>
          <p:cNvPr id="4" name="Slide Number Placeholder 3"/>
          <p:cNvSpPr>
            <a:spLocks noGrp="1"/>
          </p:cNvSpPr>
          <p:nvPr>
            <p:ph type="sldNum" sz="quarter" idx="10"/>
          </p:nvPr>
        </p:nvSpPr>
        <p:spPr/>
        <p:txBody>
          <a:bodyPr/>
          <a:lstStyle/>
          <a:p>
            <a:fld id="{B8AAF4F0-DFAB-4801-B5A1-C82C49F03039}" type="slidenum">
              <a:rPr lang="en-GB" smtClean="0"/>
              <a:t>9</a:t>
            </a:fld>
            <a:endParaRPr lang="en-GB"/>
          </a:p>
        </p:txBody>
      </p:sp>
    </p:spTree>
    <p:extLst>
      <p:ext uri="{BB962C8B-B14F-4D97-AF65-F5344CB8AC3E}">
        <p14:creationId xmlns:p14="http://schemas.microsoft.com/office/powerpoint/2010/main" val="168968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Multicore fibre as</a:t>
            </a:r>
            <a:r>
              <a:rPr lang="en-GB" sz="1200" i="1" kern="1200" baseline="0" dirty="0" smtClean="0">
                <a:solidFill>
                  <a:schemeClr val="tx1"/>
                </a:solidFill>
                <a:latin typeface="+mn-lt"/>
                <a:ea typeface="+mn-ea"/>
                <a:cs typeface="+mn-cs"/>
              </a:rPr>
              <a:t> a relay with fixed FRD and  modal noise scrambling</a:t>
            </a:r>
            <a:r>
              <a:rPr lang="en-GB" sz="1200" i="1" kern="1200" dirty="0" smtClean="0">
                <a:solidFill>
                  <a:schemeClr val="tx1"/>
                </a:solidFill>
                <a:latin typeface="+mn-lt"/>
                <a:ea typeface="+mn-ea"/>
                <a:cs typeface="+mn-cs"/>
              </a:rPr>
              <a:t>  (giving incoherent output</a:t>
            </a:r>
            <a:r>
              <a:rPr lang="en-GB" sz="1200" i="1" kern="1200" baseline="0" dirty="0" smtClean="0">
                <a:solidFill>
                  <a:schemeClr val="tx1"/>
                </a:solidFill>
                <a:latin typeface="+mn-lt"/>
                <a:ea typeface="+mn-ea"/>
                <a:cs typeface="+mn-cs"/>
              </a:rPr>
              <a:t> intensity distribution </a:t>
            </a:r>
            <a:r>
              <a:rPr lang="en-GB" sz="1200" i="1" kern="1200" baseline="0" dirty="0" smtClean="0">
                <a:solidFill>
                  <a:schemeClr val="tx1"/>
                </a:solidFill>
                <a:latin typeface="+mn-lt"/>
                <a:ea typeface="+mn-ea"/>
                <a:cs typeface="+mn-cs"/>
              </a:rPr>
              <a:t>independent </a:t>
            </a:r>
            <a:r>
              <a:rPr lang="en-GB" sz="1200" i="1" kern="1200" baseline="0" dirty="0" smtClean="0">
                <a:solidFill>
                  <a:schemeClr val="tx1"/>
                </a:solidFill>
                <a:latin typeface="+mn-lt"/>
                <a:ea typeface="+mn-ea"/>
                <a:cs typeface="+mn-cs"/>
              </a:rPr>
              <a:t>of the input  intensity distribution or position i.e. a range of higher order modes)</a:t>
            </a:r>
            <a:r>
              <a:rPr lang="en-GB" sz="1200" i="1" kern="1200" dirty="0" smtClean="0">
                <a:solidFill>
                  <a:schemeClr val="tx1"/>
                </a:solidFill>
                <a:latin typeface="+mn-lt"/>
                <a:ea typeface="+mn-ea"/>
                <a:cs typeface="+mn-cs"/>
              </a:rPr>
              <a:t> minimal bend loss compared to</a:t>
            </a:r>
            <a:r>
              <a:rPr lang="en-GB" sz="1200" i="1" kern="1200" baseline="0" dirty="0" smtClean="0">
                <a:solidFill>
                  <a:schemeClr val="tx1"/>
                </a:solidFill>
                <a:latin typeface="+mn-lt"/>
                <a:ea typeface="+mn-ea"/>
                <a:cs typeface="+mn-cs"/>
              </a:rPr>
              <a:t> large core low NA fibres</a:t>
            </a:r>
            <a:endParaRPr lang="en-GB"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DM </a:t>
            </a:r>
            <a:r>
              <a:rPr lang="en-GB" sz="1200" i="1" kern="1200" dirty="0" smtClean="0">
                <a:solidFill>
                  <a:schemeClr val="tx1"/>
                </a:solidFill>
                <a:latin typeface="+mn-lt"/>
                <a:ea typeface="+mn-ea"/>
                <a:cs typeface="+mn-cs"/>
              </a:rPr>
              <a:t>Haynes et al, SPIE (2014) 915155 </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10</a:t>
            </a:fld>
            <a:endParaRPr lang="en-GB"/>
          </a:p>
        </p:txBody>
      </p:sp>
    </p:spTree>
    <p:extLst>
      <p:ext uri="{BB962C8B-B14F-4D97-AF65-F5344CB8AC3E}">
        <p14:creationId xmlns:p14="http://schemas.microsoft.com/office/powerpoint/2010/main" val="361358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14</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50938" y="715963"/>
            <a:ext cx="4557712" cy="34178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1" name="Rectangle 3"/>
          <p:cNvSpPr>
            <a:spLocks noGrp="1" noChangeArrowheads="1"/>
          </p:cNvSpPr>
          <p:nvPr>
            <p:ph type="body" idx="1"/>
          </p:nvPr>
        </p:nvSpPr>
        <p:spPr bwMode="auto">
          <a:xfrm>
            <a:off x="914183" y="4349245"/>
            <a:ext cx="5029635" cy="413310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062" tIns="45532" rIns="91062" bIns="45532"/>
          <a:lstStyle/>
          <a:p>
            <a:endParaRPr lang="en-US" smtClean="0"/>
          </a:p>
        </p:txBody>
      </p:sp>
      <p:sp>
        <p:nvSpPr>
          <p:cNvPr id="2" name="Slide Number Placeholder 1"/>
          <p:cNvSpPr>
            <a:spLocks noGrp="1"/>
          </p:cNvSpPr>
          <p:nvPr>
            <p:ph type="sldNum" sz="quarter" idx="10"/>
          </p:nvPr>
        </p:nvSpPr>
        <p:spPr>
          <a:xfrm>
            <a:off x="3884613" y="8685213"/>
            <a:ext cx="2971800" cy="457200"/>
          </a:xfrm>
          <a:prstGeom prst="rect">
            <a:avLst/>
          </a:prstGeom>
        </p:spPr>
        <p:txBody>
          <a:bodyPr/>
          <a:lstStyle/>
          <a:p>
            <a:fld id="{F6CCF001-4675-41FA-BF3E-11882CBB061E}" type="slidenum">
              <a:rPr lang="en-GB" smtClean="0"/>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lvl1pPr>
              <a:defRPr>
                <a:latin typeface="+mj-lt"/>
              </a:defRPr>
            </a:lvl1pPr>
          </a:lstStyle>
          <a:p>
            <a:r>
              <a:rPr lang="en-GB" smtClean="0"/>
              <a:t>FOiA IV</a:t>
            </a:r>
            <a:endParaRPr lang="en-GB" dirty="0"/>
          </a:p>
        </p:txBody>
      </p:sp>
      <p:sp>
        <p:nvSpPr>
          <p:cNvPr id="6" name="Slide Number Placeholder 5"/>
          <p:cNvSpPr>
            <a:spLocks noGrp="1"/>
          </p:cNvSpPr>
          <p:nvPr>
            <p:ph type="sldNum" sz="quarter" idx="12"/>
          </p:nvPr>
        </p:nvSpPr>
        <p:spPr>
          <a:xfrm>
            <a:off x="395536" y="6381329"/>
            <a:ext cx="936104" cy="360040"/>
          </a:xfrm>
          <a:prstGeom prst="rect">
            <a:avLst/>
          </a:prstGeom>
        </p:spPr>
        <p:txBody>
          <a:bodyPr/>
          <a:lstStyle>
            <a:lvl1pPr>
              <a:defRPr sz="1400">
                <a:solidFill>
                  <a:schemeClr val="bg1"/>
                </a:solidFill>
                <a:latin typeface="+mj-lt"/>
              </a:defRPr>
            </a:lvl1pPr>
          </a:lstStyle>
          <a:p>
            <a:fld id="{41B7CBFA-64AD-4B89-9682-5CB3B87800C0}" type="slidenum">
              <a:rPr lang="en-GB" smtClean="0"/>
              <a:pPr/>
              <a:t>‹#›</a:t>
            </a:fld>
            <a:endParaRPr lang="en-GB" dirty="0"/>
          </a:p>
        </p:txBody>
      </p:sp>
    </p:spTree>
    <p:extLst>
      <p:ext uri="{BB962C8B-B14F-4D97-AF65-F5344CB8AC3E}">
        <p14:creationId xmlns:p14="http://schemas.microsoft.com/office/powerpoint/2010/main" val="6271325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GB"/>
          </a:p>
        </p:txBody>
      </p:sp>
      <p:sp>
        <p:nvSpPr>
          <p:cNvPr id="8" name="Footer Placeholder 7"/>
          <p:cNvSpPr>
            <a:spLocks noGrp="1"/>
          </p:cNvSpPr>
          <p:nvPr>
            <p:ph type="ftr" sz="quarter" idx="11"/>
          </p:nvPr>
        </p:nvSpPr>
        <p:spPr/>
        <p:txBody>
          <a:bodyPr/>
          <a:lstStyle/>
          <a:p>
            <a:r>
              <a:rPr lang="en-GB" smtClean="0"/>
              <a:t>FOiA IV</a:t>
            </a:r>
            <a:endParaRPr lang="en-GB"/>
          </a:p>
        </p:txBody>
      </p:sp>
      <p:sp>
        <p:nvSpPr>
          <p:cNvPr id="9" name="Slide Number Placeholder 8"/>
          <p:cNvSpPr>
            <a:spLocks noGrp="1"/>
          </p:cNvSpPr>
          <p:nvPr>
            <p:ph type="sldNum" sz="quarter" idx="12"/>
          </p:nvPr>
        </p:nvSpPr>
        <p:spPr>
          <a:xfrm>
            <a:off x="-972616" y="6381328"/>
            <a:ext cx="2133600" cy="365125"/>
          </a:xfrm>
          <a:prstGeom prst="rect">
            <a:avLst/>
          </a:prstGeom>
        </p:spPr>
        <p:txBody>
          <a:bodyPr/>
          <a:lstStyle/>
          <a:p>
            <a:fld id="{41B7CBFA-64AD-4B89-9682-5CB3B87800C0}" type="slidenum">
              <a:rPr lang="en-GB" smtClean="0"/>
              <a:t>‹#›</a:t>
            </a:fld>
            <a:endParaRPr lang="en-GB"/>
          </a:p>
        </p:txBody>
      </p:sp>
    </p:spTree>
    <p:extLst>
      <p:ext uri="{BB962C8B-B14F-4D97-AF65-F5344CB8AC3E}">
        <p14:creationId xmlns:p14="http://schemas.microsoft.com/office/powerpoint/2010/main" val="31364223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smtClean="0"/>
              <a:t>FOiA IV</a:t>
            </a:r>
            <a:endParaRPr lang="en-GB"/>
          </a:p>
        </p:txBody>
      </p:sp>
      <p:sp>
        <p:nvSpPr>
          <p:cNvPr id="6" name="Slide Number Placeholder 5"/>
          <p:cNvSpPr>
            <a:spLocks noGrp="1"/>
          </p:cNvSpPr>
          <p:nvPr>
            <p:ph type="sldNum" sz="quarter" idx="12"/>
          </p:nvPr>
        </p:nvSpPr>
        <p:spPr>
          <a:xfrm>
            <a:off x="-972616" y="6381328"/>
            <a:ext cx="2133600" cy="365125"/>
          </a:xfrm>
          <a:prstGeom prst="rect">
            <a:avLst/>
          </a:prstGeom>
        </p:spPr>
        <p:txBody>
          <a:bodyPr/>
          <a:lstStyle/>
          <a:p>
            <a:fld id="{41B7CBFA-64AD-4B89-9682-5CB3B87800C0}" type="slidenum">
              <a:rPr lang="en-GB" smtClean="0"/>
              <a:t>‹#›</a:t>
            </a:fld>
            <a:endParaRPr lang="en-GB"/>
          </a:p>
        </p:txBody>
      </p:sp>
    </p:spTree>
    <p:extLst>
      <p:ext uri="{BB962C8B-B14F-4D97-AF65-F5344CB8AC3E}">
        <p14:creationId xmlns:p14="http://schemas.microsoft.com/office/powerpoint/2010/main" val="30970435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a:xfrm>
            <a:off x="3995936" y="6492875"/>
            <a:ext cx="1080120" cy="365125"/>
          </a:xfrm>
          <a:prstGeom prst="rect">
            <a:avLst/>
          </a:prstGeom>
        </p:spPr>
        <p:txBody>
          <a:bodyPr/>
          <a:lstStyle>
            <a:lvl1pPr>
              <a:defRPr sz="1200"/>
            </a:lvl1pPr>
          </a:lstStyle>
          <a:p>
            <a:r>
              <a:rPr lang="en-GB" dirty="0" smtClean="0"/>
              <a:t>Photonics for planets</a:t>
            </a:r>
            <a:endParaRPr lang="en-GB" dirty="0"/>
          </a:p>
        </p:txBody>
      </p:sp>
    </p:spTree>
    <p:extLst>
      <p:ext uri="{BB962C8B-B14F-4D97-AF65-F5344CB8AC3E}">
        <p14:creationId xmlns:p14="http://schemas.microsoft.com/office/powerpoint/2010/main" val="6239846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320" y="6156301"/>
            <a:ext cx="1544960" cy="579360"/>
          </a:xfrm>
          <a:prstGeom prst="rect">
            <a:avLst/>
          </a:prstGeom>
        </p:spPr>
      </p:pic>
      <p:sp>
        <p:nvSpPr>
          <p:cNvPr id="11" name="Footer Placeholder 10"/>
          <p:cNvSpPr>
            <a:spLocks noGrp="1"/>
          </p:cNvSpPr>
          <p:nvPr>
            <p:ph type="ftr" sz="quarter" idx="11"/>
          </p:nvPr>
        </p:nvSpPr>
        <p:spPr>
          <a:xfrm>
            <a:off x="3995936" y="6492875"/>
            <a:ext cx="1080120" cy="365125"/>
          </a:xfrm>
          <a:prstGeom prst="rect">
            <a:avLst/>
          </a:prstGeom>
        </p:spPr>
        <p:txBody>
          <a:bodyPr/>
          <a:lstStyle>
            <a:lvl1pPr>
              <a:defRPr sz="1200"/>
            </a:lvl1pPr>
          </a:lstStyle>
          <a:p>
            <a:r>
              <a:rPr lang="en-GB" smtClean="0"/>
              <a:t>FOiA IV</a:t>
            </a:r>
            <a:endParaRPr lang="en-GB" dirty="0"/>
          </a:p>
        </p:txBody>
      </p:sp>
    </p:spTree>
    <p:extLst>
      <p:ext uri="{BB962C8B-B14F-4D97-AF65-F5344CB8AC3E}">
        <p14:creationId xmlns:p14="http://schemas.microsoft.com/office/powerpoint/2010/main" val="7759284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2280" y="6021286"/>
            <a:ext cx="1905000" cy="714375"/>
          </a:xfrm>
          <a:prstGeom prst="rect">
            <a:avLst/>
          </a:prstGeom>
        </p:spPr>
      </p:pic>
      <p:sp>
        <p:nvSpPr>
          <p:cNvPr id="9" name="Footer Placeholder 10"/>
          <p:cNvSpPr>
            <a:spLocks noGrp="1"/>
          </p:cNvSpPr>
          <p:nvPr>
            <p:ph type="ftr" sz="quarter" idx="11"/>
          </p:nvPr>
        </p:nvSpPr>
        <p:spPr>
          <a:xfrm>
            <a:off x="3995936" y="6492875"/>
            <a:ext cx="1080120" cy="365125"/>
          </a:xfrm>
          <a:prstGeom prst="rect">
            <a:avLst/>
          </a:prstGeom>
        </p:spPr>
        <p:txBody>
          <a:bodyPr/>
          <a:lstStyle>
            <a:lvl1pPr>
              <a:defRPr sz="1200"/>
            </a:lvl1pPr>
          </a:lstStyle>
          <a:p>
            <a:r>
              <a:rPr lang="en-GB" smtClean="0"/>
              <a:t>FOiA IV</a:t>
            </a:r>
            <a:endParaRPr lang="en-GB" dirty="0"/>
          </a:p>
        </p:txBody>
      </p:sp>
    </p:spTree>
    <p:extLst>
      <p:ext uri="{BB962C8B-B14F-4D97-AF65-F5344CB8AC3E}">
        <p14:creationId xmlns:p14="http://schemas.microsoft.com/office/powerpoint/2010/main" val="13783763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B7CC6"/>
            </a:gs>
            <a:gs pos="100000">
              <a:srgbClr val="00246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mj-lt"/>
              </a:defRPr>
            </a:lvl1pPr>
          </a:lstStyle>
          <a:p>
            <a:r>
              <a:rPr lang="en-GB" smtClean="0"/>
              <a:t>FOiA IV</a:t>
            </a:r>
            <a:endParaRPr lang="en-GB" dirty="0"/>
          </a:p>
        </p:txBody>
      </p:sp>
    </p:spTree>
    <p:extLst>
      <p:ext uri="{BB962C8B-B14F-4D97-AF65-F5344CB8AC3E}">
        <p14:creationId xmlns:p14="http://schemas.microsoft.com/office/powerpoint/2010/main" val="263852299"/>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71"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B7CC6"/>
            </a:gs>
            <a:gs pos="100000">
              <a:srgbClr val="00246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395536" y="6381328"/>
            <a:ext cx="539552" cy="360040"/>
          </a:xfrm>
          <a:prstGeom prst="rect">
            <a:avLst/>
          </a:prstGeom>
        </p:spPr>
        <p:txBody>
          <a:bodyPr vert="horz" lIns="91440" tIns="45720" rIns="91440" bIns="45720" rtlCol="0" anchor="ctr"/>
          <a:lstStyle>
            <a:lvl1pPr algn="r">
              <a:defRPr sz="1400">
                <a:solidFill>
                  <a:schemeClr val="tx1">
                    <a:tint val="75000"/>
                  </a:schemeClr>
                </a:solidFill>
              </a:defRPr>
            </a:lvl1pPr>
          </a:lstStyle>
          <a:p>
            <a:fld id="{9E4957A9-EAF4-4F67-95A7-28D9ED501AB8}" type="slidenum">
              <a:rPr lang="en-GB" smtClean="0"/>
              <a:pPr/>
              <a:t>‹#›</a:t>
            </a:fld>
            <a:endParaRPr lang="en-GB" dirty="0"/>
          </a:p>
        </p:txBody>
      </p:sp>
      <p:sp>
        <p:nvSpPr>
          <p:cNvPr id="10" name="Footer Placeholder 10"/>
          <p:cNvSpPr>
            <a:spLocks noGrp="1"/>
          </p:cNvSpPr>
          <p:nvPr>
            <p:ph type="ftr" sz="quarter" idx="11"/>
          </p:nvPr>
        </p:nvSpPr>
        <p:spPr>
          <a:xfrm>
            <a:off x="3995936" y="6492875"/>
            <a:ext cx="1080120" cy="365125"/>
          </a:xfrm>
          <a:prstGeom prst="rect">
            <a:avLst/>
          </a:prstGeom>
        </p:spPr>
        <p:txBody>
          <a:bodyPr/>
          <a:lstStyle>
            <a:lvl1pPr>
              <a:defRPr sz="1200"/>
            </a:lvl1pPr>
          </a:lstStyle>
          <a:p>
            <a:r>
              <a:rPr lang="en-GB" smtClean="0"/>
              <a:t>FOiA IV</a:t>
            </a:r>
            <a:endParaRPr lang="en-GB" dirty="0"/>
          </a:p>
        </p:txBody>
      </p:sp>
      <p:sp>
        <p:nvSpPr>
          <p:cNvPr id="11" name="Slide Number Placeholder 11"/>
          <p:cNvSpPr txBox="1">
            <a:spLocks/>
          </p:cNvSpPr>
          <p:nvPr userDrawn="1"/>
        </p:nvSpPr>
        <p:spPr>
          <a:xfrm>
            <a:off x="179512" y="6370538"/>
            <a:ext cx="477416"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4957A9-EAF4-4F67-95A7-28D9ED501AB8}" type="slidenum">
              <a:rPr lang="en-GB" smtClean="0"/>
              <a:pPr/>
              <a:t>‹#›</a:t>
            </a:fld>
            <a:endParaRPr lang="en-GB" dirty="0"/>
          </a:p>
        </p:txBody>
      </p:sp>
    </p:spTree>
    <p:extLst>
      <p:ext uri="{BB962C8B-B14F-4D97-AF65-F5344CB8AC3E}">
        <p14:creationId xmlns:p14="http://schemas.microsoft.com/office/powerpoint/2010/main" val="708782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60"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56.tif"/><Relationship Id="rId3" Type="http://schemas.openxmlformats.org/officeDocument/2006/relationships/image" Target="../media/image51.tif"/><Relationship Id="rId7" Type="http://schemas.openxmlformats.org/officeDocument/2006/relationships/image" Target="../media/image55.tif"/><Relationship Id="rId12"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4.tif"/><Relationship Id="rId11" Type="http://schemas.openxmlformats.org/officeDocument/2006/relationships/image" Target="../media/image58.png"/><Relationship Id="rId5" Type="http://schemas.openxmlformats.org/officeDocument/2006/relationships/image" Target="../media/image53.tiff"/><Relationship Id="rId10" Type="http://schemas.openxmlformats.org/officeDocument/2006/relationships/image" Target="../media/image57.tif"/><Relationship Id="rId4" Type="http://schemas.openxmlformats.org/officeDocument/2006/relationships/image" Target="../media/image52.tif"/><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2.tif"/><Relationship Id="rId1" Type="http://schemas.openxmlformats.org/officeDocument/2006/relationships/slideLayout" Target="../slideLayouts/slideLayout5.xml"/><Relationship Id="rId6" Type="http://schemas.openxmlformats.org/officeDocument/2006/relationships/image" Target="../media/image63.tiff"/><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4.jpeg"/><Relationship Id="rId3" Type="http://schemas.openxmlformats.org/officeDocument/2006/relationships/image" Target="../media/image67.jpeg"/><Relationship Id="rId7" Type="http://schemas.openxmlformats.org/officeDocument/2006/relationships/image" Target="../media/image71.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8.jpe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78.jpeg"/><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83.jpeg"/><Relationship Id="rId4" Type="http://schemas.openxmlformats.org/officeDocument/2006/relationships/image" Target="../media/image39.pn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92.emf"/><Relationship Id="rId3" Type="http://schemas.openxmlformats.org/officeDocument/2006/relationships/notesSlide" Target="../notesSlides/notesSlide17.xml"/><Relationship Id="rId7" Type="http://schemas.openxmlformats.org/officeDocument/2006/relationships/image" Target="../media/image89.emf"/><Relationship Id="rId12"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91.emf"/><Relationship Id="rId5" Type="http://schemas.openxmlformats.org/officeDocument/2006/relationships/image" Target="../media/image88.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0.emf"/></Relationships>
</file>

<file path=ppt/slides/_rels/slide26.xml.rels><?xml version="1.0" encoding="UTF-8" standalone="yes"?>
<Relationships xmlns="http://schemas.openxmlformats.org/package/2006/relationships"><Relationship Id="rId3" Type="http://schemas.openxmlformats.org/officeDocument/2006/relationships/image" Target="../media/image94.tiff"/><Relationship Id="rId7" Type="http://schemas.openxmlformats.org/officeDocument/2006/relationships/image" Target="../media/image98.tiff"/><Relationship Id="rId2" Type="http://schemas.openxmlformats.org/officeDocument/2006/relationships/image" Target="../media/image93.tiff"/><Relationship Id="rId1" Type="http://schemas.openxmlformats.org/officeDocument/2006/relationships/slideLayout" Target="../slideLayouts/slideLayout5.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tif"/><Relationship Id="rId13" Type="http://schemas.openxmlformats.org/officeDocument/2006/relationships/image" Target="../media/image17.tif"/><Relationship Id="rId3" Type="http://schemas.openxmlformats.org/officeDocument/2006/relationships/image" Target="../media/image7.tif"/><Relationship Id="rId7" Type="http://schemas.openxmlformats.org/officeDocument/2006/relationships/image" Target="../media/image11.tif"/><Relationship Id="rId12" Type="http://schemas.openxmlformats.org/officeDocument/2006/relationships/image" Target="../media/image16.ti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tif"/><Relationship Id="rId11" Type="http://schemas.openxmlformats.org/officeDocument/2006/relationships/image" Target="../media/image15.tif"/><Relationship Id="rId5" Type="http://schemas.openxmlformats.org/officeDocument/2006/relationships/image" Target="../media/image9.tif"/><Relationship Id="rId10" Type="http://schemas.openxmlformats.org/officeDocument/2006/relationships/image" Target="../media/image14.tif"/><Relationship Id="rId4" Type="http://schemas.openxmlformats.org/officeDocument/2006/relationships/image" Target="../media/image8.tif"/><Relationship Id="rId9" Type="http://schemas.openxmlformats.org/officeDocument/2006/relationships/image" Target="../media/image13.tif"/><Relationship Id="rId14" Type="http://schemas.openxmlformats.org/officeDocument/2006/relationships/image" Target="../media/image18.ti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jpeg"/><Relationship Id="rId18" Type="http://schemas.openxmlformats.org/officeDocument/2006/relationships/image" Target="../media/image32.tiff"/><Relationship Id="rId3" Type="http://schemas.openxmlformats.org/officeDocument/2006/relationships/notesSlide" Target="../notesSlides/notesSlide3.xml"/><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tiff"/><Relationship Id="rId2" Type="http://schemas.openxmlformats.org/officeDocument/2006/relationships/slideLayout" Target="../slideLayouts/slideLayout5.xml"/><Relationship Id="rId16" Type="http://schemas.openxmlformats.org/officeDocument/2006/relationships/image" Target="../media/image30.jpeg"/><Relationship Id="rId1" Type="http://schemas.openxmlformats.org/officeDocument/2006/relationships/vmlDrawing" Target="../drawings/vmlDrawing1.vml"/><Relationship Id="rId6" Type="http://schemas.openxmlformats.org/officeDocument/2006/relationships/image" Target="../media/image22.tiff"/><Relationship Id="rId11" Type="http://schemas.openxmlformats.org/officeDocument/2006/relationships/image" Target="../media/image19.png"/><Relationship Id="rId5" Type="http://schemas.openxmlformats.org/officeDocument/2006/relationships/image" Target="../media/image21.tiff"/><Relationship Id="rId15" Type="http://schemas.openxmlformats.org/officeDocument/2006/relationships/image" Target="../media/image29.png"/><Relationship Id="rId10" Type="http://schemas.openxmlformats.org/officeDocument/2006/relationships/oleObject" Target="../embeddings/oleObject1.bin"/><Relationship Id="rId19" Type="http://schemas.openxmlformats.org/officeDocument/2006/relationships/image" Target="../media/image33.tiff"/><Relationship Id="rId4" Type="http://schemas.openxmlformats.org/officeDocument/2006/relationships/image" Target="../media/image20.tiff"/><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xml"/><Relationship Id="rId7" Type="http://schemas.openxmlformats.org/officeDocument/2006/relationships/image" Target="../media/image43.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2.jpe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9.pn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50.pn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512"/>
            <a:ext cx="9167349" cy="6875512"/>
          </a:xfrm>
          <a:prstGeom prst="rect">
            <a:avLst/>
          </a:prstGeom>
        </p:spPr>
      </p:pic>
      <p:sp>
        <p:nvSpPr>
          <p:cNvPr id="2" name="Title 1"/>
          <p:cNvSpPr>
            <a:spLocks noGrp="1"/>
          </p:cNvSpPr>
          <p:nvPr>
            <p:ph type="ctrTitle" idx="4294967295"/>
          </p:nvPr>
        </p:nvSpPr>
        <p:spPr>
          <a:xfrm>
            <a:off x="683568" y="1052736"/>
            <a:ext cx="7772400" cy="1470025"/>
          </a:xfrm>
        </p:spPr>
        <p:txBody>
          <a:bodyPr>
            <a:normAutofit fontScale="90000"/>
          </a:bodyPr>
          <a:lstStyle/>
          <a:p>
            <a:r>
              <a:rPr lang="en-GB" dirty="0" smtClean="0"/>
              <a:t>Multicore fibres </a:t>
            </a:r>
            <a:br>
              <a:rPr lang="en-GB" dirty="0" smtClean="0"/>
            </a:br>
            <a:r>
              <a:rPr lang="en-GB" dirty="0" smtClean="0"/>
              <a:t>and</a:t>
            </a:r>
            <a:br>
              <a:rPr lang="en-GB" dirty="0" smtClean="0"/>
            </a:br>
            <a:r>
              <a:rPr lang="en-GB" dirty="0" smtClean="0"/>
              <a:t>photonic lantern</a:t>
            </a:r>
            <a:endParaRPr lang="en-GB" sz="3300" dirty="0"/>
          </a:p>
        </p:txBody>
      </p:sp>
      <p:sp>
        <p:nvSpPr>
          <p:cNvPr id="3" name="Subtitle 2"/>
          <p:cNvSpPr>
            <a:spLocks noGrp="1"/>
          </p:cNvSpPr>
          <p:nvPr>
            <p:ph type="subTitle" idx="4294967295"/>
          </p:nvPr>
        </p:nvSpPr>
        <p:spPr>
          <a:xfrm>
            <a:off x="1371600" y="4196680"/>
            <a:ext cx="6400800" cy="1752600"/>
          </a:xfrm>
        </p:spPr>
        <p:txBody>
          <a:bodyPr/>
          <a:lstStyle/>
          <a:p>
            <a:pPr marL="0" indent="0" algn="ctr">
              <a:buNone/>
            </a:pPr>
            <a:r>
              <a:rPr lang="es-MX" sz="3000" dirty="0" err="1" smtClean="0">
                <a:latin typeface="+mj-lt"/>
              </a:rPr>
              <a:t>University</a:t>
            </a:r>
            <a:r>
              <a:rPr lang="es-MX" sz="3000" dirty="0" smtClean="0">
                <a:latin typeface="+mj-lt"/>
              </a:rPr>
              <a:t> of Bath, UK</a:t>
            </a:r>
          </a:p>
          <a:p>
            <a:pPr marL="0" indent="0" algn="ctr">
              <a:buNone/>
            </a:pPr>
            <a:endParaRPr lang="es-MX" sz="3000" dirty="0">
              <a:latin typeface="+mj-lt"/>
            </a:endParaRPr>
          </a:p>
          <a:p>
            <a:pPr marL="0" indent="0" algn="ctr">
              <a:buNone/>
            </a:pPr>
            <a:r>
              <a:rPr lang="es-MX" sz="2500" dirty="0">
                <a:latin typeface="+mj-lt"/>
              </a:rPr>
              <a:t>6</a:t>
            </a:r>
            <a:r>
              <a:rPr lang="es-MX" sz="2500" dirty="0" smtClean="0">
                <a:latin typeface="+mj-lt"/>
              </a:rPr>
              <a:t> </a:t>
            </a:r>
            <a:r>
              <a:rPr lang="es-MX" sz="2500" dirty="0" err="1" smtClean="0">
                <a:latin typeface="+mj-lt"/>
              </a:rPr>
              <a:t>November</a:t>
            </a:r>
            <a:r>
              <a:rPr lang="es-MX" sz="2500" dirty="0" smtClean="0">
                <a:latin typeface="+mj-lt"/>
              </a:rPr>
              <a:t> 2014</a:t>
            </a:r>
            <a:endParaRPr lang="en-GB" sz="2500" dirty="0">
              <a:latin typeface="+mj-lt"/>
            </a:endParaRPr>
          </a:p>
        </p:txBody>
      </p:sp>
      <p:sp>
        <p:nvSpPr>
          <p:cNvPr id="4" name="Rectangle 3"/>
          <p:cNvSpPr/>
          <p:nvPr/>
        </p:nvSpPr>
        <p:spPr>
          <a:xfrm>
            <a:off x="2699792" y="3244334"/>
            <a:ext cx="3730060" cy="553998"/>
          </a:xfrm>
          <a:prstGeom prst="rect">
            <a:avLst/>
          </a:prstGeom>
        </p:spPr>
        <p:txBody>
          <a:bodyPr wrap="none">
            <a:spAutoFit/>
          </a:bodyPr>
          <a:lstStyle/>
          <a:p>
            <a:r>
              <a:rPr lang="en-GB" sz="3000" dirty="0" err="1"/>
              <a:t>Itandehui</a:t>
            </a:r>
            <a:r>
              <a:rPr lang="en-GB" sz="3000" dirty="0"/>
              <a:t> </a:t>
            </a:r>
            <a:r>
              <a:rPr lang="en-GB" sz="3000" dirty="0" smtClean="0"/>
              <a:t>Gris-S</a:t>
            </a:r>
            <a:r>
              <a:rPr lang="es-MX" sz="3000" dirty="0" err="1"/>
              <a:t>ánchez</a:t>
            </a:r>
            <a:endParaRPr lang="en-GB" sz="3000" dirty="0"/>
          </a:p>
        </p:txBody>
      </p:sp>
      <p:sp>
        <p:nvSpPr>
          <p:cNvPr id="6" name="Footer Placeholder 13"/>
          <p:cNvSpPr>
            <a:spLocks noGrp="1"/>
          </p:cNvSpPr>
          <p:nvPr>
            <p:ph type="ftr" sz="quarter" idx="11"/>
          </p:nvPr>
        </p:nvSpPr>
        <p:spPr>
          <a:xfrm>
            <a:off x="3758476" y="6492875"/>
            <a:ext cx="1584176" cy="365125"/>
          </a:xfrm>
        </p:spPr>
        <p:txBody>
          <a:bodyPr/>
          <a:lstStyle/>
          <a:p>
            <a:r>
              <a:rPr lang="en-GB" dirty="0" smtClean="0">
                <a:latin typeface="+mj-lt"/>
              </a:rPr>
              <a:t>Photonics for planets</a:t>
            </a:r>
            <a:endParaRPr lang="en-GB" dirty="0">
              <a:latin typeface="+mj-lt"/>
            </a:endParaRPr>
          </a:p>
        </p:txBody>
      </p:sp>
    </p:spTree>
    <p:extLst>
      <p:ext uri="{BB962C8B-B14F-4D97-AF65-F5344CB8AC3E}">
        <p14:creationId xmlns:p14="http://schemas.microsoft.com/office/powerpoint/2010/main" val="628856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181281"/>
            <a:ext cx="2141898" cy="210692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632" y="1186185"/>
            <a:ext cx="2229610" cy="212210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847" y="1206791"/>
            <a:ext cx="2141619" cy="2048506"/>
          </a:xfrm>
          <a:prstGeom prst="rect">
            <a:avLst/>
          </a:prstGeom>
        </p:spPr>
      </p:pic>
      <p:sp>
        <p:nvSpPr>
          <p:cNvPr id="8" name="TextBox 7"/>
          <p:cNvSpPr txBox="1"/>
          <p:nvPr/>
        </p:nvSpPr>
        <p:spPr>
          <a:xfrm>
            <a:off x="6770034" y="2518554"/>
            <a:ext cx="2304256" cy="553998"/>
          </a:xfrm>
          <a:prstGeom prst="rect">
            <a:avLst/>
          </a:prstGeom>
          <a:noFill/>
        </p:spPr>
        <p:txBody>
          <a:bodyPr wrap="square" rtlCol="0">
            <a:spAutoFit/>
          </a:bodyPr>
          <a:lstStyle/>
          <a:p>
            <a:r>
              <a:rPr lang="en-GB" sz="1500" dirty="0" smtClean="0"/>
              <a:t>73x7  (511 cores 1.77  to 3.34um</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 y="3303384"/>
            <a:ext cx="3224015" cy="185380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905" y="3288210"/>
            <a:ext cx="3180623" cy="182885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0956" y="3303384"/>
            <a:ext cx="3224014" cy="1853808"/>
          </a:xfrm>
          <a:prstGeom prst="rect">
            <a:avLst/>
          </a:prstGeom>
        </p:spPr>
      </p:pic>
      <p:sp>
        <p:nvSpPr>
          <p:cNvPr id="5" name="TextBox 4"/>
          <p:cNvSpPr txBox="1"/>
          <p:nvPr/>
        </p:nvSpPr>
        <p:spPr>
          <a:xfrm>
            <a:off x="1183432" y="188639"/>
            <a:ext cx="6192687" cy="523220"/>
          </a:xfrm>
          <a:prstGeom prst="rect">
            <a:avLst/>
          </a:prstGeom>
          <a:noFill/>
        </p:spPr>
        <p:txBody>
          <a:bodyPr wrap="square" rtlCol="0">
            <a:spAutoFit/>
          </a:bodyPr>
          <a:lstStyle/>
          <a:p>
            <a:pPr algn="ctr"/>
            <a:r>
              <a:rPr lang="en-GB" sz="2800" b="1" dirty="0" smtClean="0">
                <a:latin typeface="+mj-lt"/>
              </a:rPr>
              <a:t>Multicore fibre scrambler</a:t>
            </a:r>
            <a:endParaRPr lang="en-GB" sz="2800" b="1" dirty="0">
              <a:latin typeface="+mj-lt"/>
            </a:endParaRPr>
          </a:p>
        </p:txBody>
      </p:sp>
      <p:pic>
        <p:nvPicPr>
          <p:cNvPr id="13" name="Picture 3" descr="C:\My Documents\publications\1203 oe lantern\DSCN877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678" t="4921" r="12155"/>
          <a:stretch/>
        </p:blipFill>
        <p:spPr bwMode="auto">
          <a:xfrm rot="5400000">
            <a:off x="629201" y="1308952"/>
            <a:ext cx="172474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4294967295"/>
          </p:nvPr>
        </p:nvPicPr>
        <p:blipFill>
          <a:blip r:embed="rId10">
            <a:extLst>
              <a:ext uri="{28A0092B-C50C-407E-A947-70E740481C1C}">
                <a14:useLocalDpi xmlns:a14="http://schemas.microsoft.com/office/drawing/2010/main" val="0"/>
              </a:ext>
            </a:extLst>
          </a:blip>
          <a:stretch>
            <a:fillRect/>
          </a:stretch>
        </p:blipFill>
        <p:spPr>
          <a:xfrm>
            <a:off x="501717" y="1266036"/>
            <a:ext cx="1979712" cy="1952592"/>
          </a:xfrm>
        </p:spPr>
      </p:pic>
      <p:sp>
        <p:nvSpPr>
          <p:cNvPr id="15"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mc:AlternateContent xmlns:mc="http://schemas.openxmlformats.org/markup-compatibility/2006">
        <mc:Choice xmlns:a14="http://schemas.microsoft.com/office/drawing/2010/main" Requires="a14">
          <p:sp>
            <p:nvSpPr>
              <p:cNvPr id="10" name="TextBox 9"/>
              <p:cNvSpPr txBox="1"/>
              <p:nvPr/>
            </p:nvSpPr>
            <p:spPr>
              <a:xfrm>
                <a:off x="6753466" y="1414517"/>
                <a:ext cx="2232150" cy="646331"/>
              </a:xfrm>
              <a:prstGeom prst="rect">
                <a:avLst/>
              </a:prstGeom>
              <a:noFill/>
            </p:spPr>
            <p:txBody>
              <a:bodyPr wrap="none" rtlCol="0">
                <a:spAutoFit/>
              </a:bodyPr>
              <a:lstStyle/>
              <a:p>
                <a:r>
                  <a:rPr lang="en-GB" dirty="0" smtClean="0">
                    <a:ea typeface="Cambria Math"/>
                  </a:rPr>
                  <a:t>V=2.4 </a:t>
                </a:r>
                <a:r>
                  <a:rPr lang="en-GB" dirty="0">
                    <a:ea typeface="Cambria Math"/>
                  </a:rPr>
                  <a:t>@ </a:t>
                </a:r>
                <a14:m>
                  <m:oMath xmlns:m="http://schemas.openxmlformats.org/officeDocument/2006/math">
                    <m:sSub>
                      <m:sSubPr>
                        <m:ctrlPr>
                          <a:rPr lang="en-GB" i="1">
                            <a:latin typeface="Cambria Math"/>
                            <a:ea typeface="Cambria Math"/>
                          </a:rPr>
                        </m:ctrlPr>
                      </m:sSubPr>
                      <m:e>
                        <m:r>
                          <a:rPr lang="en-GB" i="1">
                            <a:latin typeface="Cambria Math"/>
                            <a:ea typeface="Cambria Math"/>
                          </a:rPr>
                          <m:t>𝜆</m:t>
                        </m:r>
                      </m:e>
                      <m:sub>
                        <m:r>
                          <a:rPr lang="en-GB" i="1">
                            <a:latin typeface="Cambria Math"/>
                            <a:ea typeface="Cambria Math"/>
                          </a:rPr>
                          <m:t>𝑐𝑜</m:t>
                        </m:r>
                      </m:sub>
                    </m:sSub>
                  </m:oMath>
                </a14:m>
                <a:r>
                  <a:rPr lang="en-GB" dirty="0"/>
                  <a:t>=860 nm </a:t>
                </a:r>
              </a:p>
              <a:p>
                <a:r>
                  <a:rPr lang="en-GB" dirty="0" smtClean="0">
                    <a:ea typeface="Cambria Math"/>
                  </a:rPr>
                  <a:t>V=5.4 </a:t>
                </a:r>
                <a:r>
                  <a:rPr lang="en-GB" dirty="0">
                    <a:ea typeface="Cambria Math"/>
                  </a:rPr>
                  <a:t>@ </a:t>
                </a:r>
                <a14:m>
                  <m:oMath xmlns:m="http://schemas.openxmlformats.org/officeDocument/2006/math">
                    <m:sSub>
                      <m:sSubPr>
                        <m:ctrlPr>
                          <a:rPr lang="en-GB" i="1">
                            <a:latin typeface="Cambria Math"/>
                            <a:ea typeface="Cambria Math"/>
                          </a:rPr>
                        </m:ctrlPr>
                      </m:sSubPr>
                      <m:e>
                        <m:r>
                          <a:rPr lang="en-GB" i="1">
                            <a:latin typeface="Cambria Math"/>
                            <a:ea typeface="Cambria Math"/>
                          </a:rPr>
                          <m:t>𝜆</m:t>
                        </m:r>
                      </m:e>
                      <m:sub>
                        <m:r>
                          <a:rPr lang="en-GB" i="1">
                            <a:latin typeface="Cambria Math"/>
                            <a:ea typeface="Cambria Math"/>
                          </a:rPr>
                          <m:t>𝑐𝑜</m:t>
                        </m:r>
                      </m:sub>
                    </m:sSub>
                  </m:oMath>
                </a14:m>
                <a:r>
                  <a:rPr lang="en-GB" dirty="0"/>
                  <a:t>=3</a:t>
                </a:r>
                <a:r>
                  <a:rPr lang="en-GB" dirty="0" smtClean="0"/>
                  <a:t>80 nm</a:t>
                </a:r>
              </a:p>
            </p:txBody>
          </p:sp>
        </mc:Choice>
        <mc:Fallback>
          <p:sp>
            <p:nvSpPr>
              <p:cNvPr id="10" name="TextBox 9"/>
              <p:cNvSpPr txBox="1">
                <a:spLocks noRot="1" noChangeAspect="1" noMove="1" noResize="1" noEditPoints="1" noAdjustHandles="1" noChangeArrowheads="1" noChangeShapeType="1" noTextEdit="1"/>
              </p:cNvSpPr>
              <p:nvPr/>
            </p:nvSpPr>
            <p:spPr>
              <a:xfrm>
                <a:off x="6753466" y="1414517"/>
                <a:ext cx="2232150" cy="646331"/>
              </a:xfrm>
              <a:prstGeom prst="rect">
                <a:avLst/>
              </a:prstGeom>
              <a:blipFill rotWithShape="1">
                <a:blip r:embed="rId11"/>
                <a:stretch>
                  <a:fillRect l="-2459" t="-4717" r="-1366" b="-1415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TextBox 17"/>
              <p:cNvSpPr txBox="1"/>
              <p:nvPr/>
            </p:nvSpPr>
            <p:spPr>
              <a:xfrm>
                <a:off x="6791216" y="620688"/>
                <a:ext cx="2603635" cy="618311"/>
              </a:xfrm>
              <a:prstGeom prst="rect">
                <a:avLst/>
              </a:prstGeom>
              <a:noFill/>
            </p:spPr>
            <p:txBody>
              <a:bodyPr wrap="square" rtlCol="0">
                <a:spAutoFit/>
              </a:bodyPr>
              <a:lstStyle/>
              <a:p>
                <a:r>
                  <a:rPr lang="en-GB" sz="2000" b="0" dirty="0" smtClean="0">
                    <a:latin typeface="+mj-lt"/>
                  </a:rPr>
                  <a:t>N</a:t>
                </a:r>
                <a14:m>
                  <m:oMath xmlns:m="http://schemas.openxmlformats.org/officeDocument/2006/math">
                    <m:r>
                      <a:rPr lang="en-GB" sz="2000" b="0" i="1" smtClean="0">
                        <a:latin typeface="Cambria Math"/>
                        <a:ea typeface="Cambria Math"/>
                      </a:rPr>
                      <m:t>≈</m:t>
                    </m:r>
                    <m:f>
                      <m:fPr>
                        <m:ctrlPr>
                          <a:rPr lang="en-GB" sz="2000" b="0" i="1" smtClean="0">
                            <a:latin typeface="Cambria Math"/>
                            <a:ea typeface="Cambria Math"/>
                          </a:rPr>
                        </m:ctrlPr>
                      </m:fPr>
                      <m:num>
                        <m:sSup>
                          <m:sSupPr>
                            <m:ctrlPr>
                              <a:rPr lang="en-GB" sz="2000" b="0" i="1" smtClean="0">
                                <a:latin typeface="Cambria Math"/>
                                <a:ea typeface="Cambria Math"/>
                              </a:rPr>
                            </m:ctrlPr>
                          </m:sSupPr>
                          <m:e>
                            <m:r>
                              <a:rPr lang="en-GB" sz="2000" b="0" i="1" smtClean="0">
                                <a:latin typeface="Cambria Math"/>
                                <a:ea typeface="Cambria Math"/>
                              </a:rPr>
                              <m:t>𝑉</m:t>
                            </m:r>
                          </m:e>
                          <m:sup>
                            <m:r>
                              <a:rPr lang="en-GB" sz="2000" b="0" i="1" smtClean="0">
                                <a:latin typeface="Cambria Math"/>
                                <a:ea typeface="Cambria Math"/>
                              </a:rPr>
                              <m:t>2</m:t>
                            </m:r>
                          </m:sup>
                        </m:sSup>
                      </m:num>
                      <m:den>
                        <m:r>
                          <a:rPr lang="en-GB" sz="2000" b="0" i="1" smtClean="0">
                            <a:latin typeface="Cambria Math"/>
                            <a:ea typeface="Cambria Math"/>
                          </a:rPr>
                          <m:t>4</m:t>
                        </m:r>
                      </m:den>
                    </m:f>
                  </m:oMath>
                </a14:m>
                <a:r>
                  <a:rPr lang="en-GB" sz="2000" dirty="0" smtClean="0">
                    <a:latin typeface="+mj-lt"/>
                  </a:rPr>
                  <a:t>=</a:t>
                </a:r>
                <a14:m>
                  <m:oMath xmlns:m="http://schemas.openxmlformats.org/officeDocument/2006/math">
                    <m:f>
                      <m:fPr>
                        <m:ctrlPr>
                          <a:rPr lang="en-GB" sz="2000" i="1" smtClean="0">
                            <a:latin typeface="Cambria Math"/>
                          </a:rPr>
                        </m:ctrlPr>
                      </m:fPr>
                      <m:num>
                        <m:sSup>
                          <m:sSupPr>
                            <m:ctrlPr>
                              <a:rPr lang="en-GB" sz="2000" i="1" smtClean="0">
                                <a:latin typeface="Cambria Math"/>
                              </a:rPr>
                            </m:ctrlPr>
                          </m:sSupPr>
                          <m:e>
                            <m:r>
                              <a:rPr lang="en-GB" sz="2000" i="1" smtClean="0">
                                <a:latin typeface="Cambria Math"/>
                              </a:rPr>
                              <m:t>𝜋</m:t>
                            </m:r>
                          </m:e>
                          <m:sup>
                            <m:r>
                              <a:rPr lang="en-GB" sz="2000" b="0" i="1" smtClean="0">
                                <a:latin typeface="Cambria Math"/>
                              </a:rPr>
                              <m:t>2</m:t>
                            </m:r>
                          </m:sup>
                        </m:sSup>
                        <m:sSup>
                          <m:sSupPr>
                            <m:ctrlPr>
                              <a:rPr lang="en-GB" sz="2000" i="1" smtClean="0">
                                <a:latin typeface="Cambria Math"/>
                              </a:rPr>
                            </m:ctrlPr>
                          </m:sSupPr>
                          <m:e>
                            <m:r>
                              <a:rPr lang="en-GB" sz="2000" b="0" i="1" smtClean="0">
                                <a:latin typeface="Cambria Math"/>
                              </a:rPr>
                              <m:t>𝑑</m:t>
                            </m:r>
                          </m:e>
                          <m:sup>
                            <m:r>
                              <a:rPr lang="en-GB" sz="2000" b="0" i="1" smtClean="0">
                                <a:latin typeface="Cambria Math"/>
                              </a:rPr>
                              <m:t>2</m:t>
                            </m:r>
                          </m:sup>
                        </m:sSup>
                        <m:sSup>
                          <m:sSupPr>
                            <m:ctrlPr>
                              <a:rPr lang="en-GB" sz="2000" i="1" smtClean="0">
                                <a:latin typeface="Cambria Math"/>
                              </a:rPr>
                            </m:ctrlPr>
                          </m:sSupPr>
                          <m:e>
                            <m:r>
                              <a:rPr lang="en-GB" sz="2000" b="0" i="1" smtClean="0">
                                <a:latin typeface="Cambria Math"/>
                              </a:rPr>
                              <m:t>𝑁𝐴</m:t>
                            </m:r>
                          </m:e>
                          <m:sup>
                            <m:r>
                              <a:rPr lang="en-GB" sz="2000" b="0" i="1" smtClean="0">
                                <a:latin typeface="Cambria Math"/>
                              </a:rPr>
                              <m:t>2</m:t>
                            </m:r>
                          </m:sup>
                        </m:sSup>
                      </m:num>
                      <m:den>
                        <m:r>
                          <a:rPr lang="en-GB" sz="2000" b="0" i="1" smtClean="0">
                            <a:latin typeface="Cambria Math"/>
                          </a:rPr>
                          <m:t>4</m:t>
                        </m:r>
                        <m:sSup>
                          <m:sSupPr>
                            <m:ctrlPr>
                              <a:rPr lang="en-GB" sz="2000" b="0" i="1" smtClean="0">
                                <a:latin typeface="Cambria Math"/>
                              </a:rPr>
                            </m:ctrlPr>
                          </m:sSupPr>
                          <m:e>
                            <m:r>
                              <a:rPr lang="en-GB" sz="2000" b="0" i="1" smtClean="0">
                                <a:latin typeface="Cambria Math"/>
                              </a:rPr>
                              <m:t>𝜆</m:t>
                            </m:r>
                          </m:e>
                          <m:sup>
                            <m:r>
                              <a:rPr lang="en-GB" sz="2000" b="0" i="1" smtClean="0">
                                <a:latin typeface="Cambria Math"/>
                              </a:rPr>
                              <m:t>2</m:t>
                            </m:r>
                          </m:sup>
                        </m:sSup>
                      </m:den>
                    </m:f>
                  </m:oMath>
                </a14:m>
                <a:endParaRPr lang="en-GB" sz="2000" dirty="0">
                  <a:latin typeface="+mj-lt"/>
                </a:endParaRPr>
              </a:p>
            </p:txBody>
          </p:sp>
        </mc:Choice>
        <mc:Fallback>
          <p:sp>
            <p:nvSpPr>
              <p:cNvPr id="18" name="TextBox 17"/>
              <p:cNvSpPr txBox="1">
                <a:spLocks noRot="1" noChangeAspect="1" noMove="1" noResize="1" noEditPoints="1" noAdjustHandles="1" noChangeArrowheads="1" noChangeShapeType="1" noTextEdit="1"/>
              </p:cNvSpPr>
              <p:nvPr/>
            </p:nvSpPr>
            <p:spPr>
              <a:xfrm>
                <a:off x="6791216" y="620688"/>
                <a:ext cx="2603635" cy="618311"/>
              </a:xfrm>
              <a:prstGeom prst="rect">
                <a:avLst/>
              </a:prstGeom>
              <a:blipFill rotWithShape="1">
                <a:blip r:embed="rId12"/>
                <a:stretch>
                  <a:fillRect l="-2342"/>
                </a:stretch>
              </a:blipFill>
            </p:spPr>
            <p:txBody>
              <a:bodyPr/>
              <a:lstStyle/>
              <a:p>
                <a:r>
                  <a:rPr lang="en-GB">
                    <a:noFill/>
                  </a:rPr>
                  <a:t> </a:t>
                </a:r>
              </a:p>
            </p:txBody>
          </p:sp>
        </mc:Fallback>
      </mc:AlternateContent>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610" y="1129554"/>
            <a:ext cx="4960368" cy="4744702"/>
          </a:xfrm>
          <a:prstGeom prst="rect">
            <a:avLst/>
          </a:prstGeom>
        </p:spPr>
      </p:pic>
      <p:sp>
        <p:nvSpPr>
          <p:cNvPr id="9" name="Rectangle 8"/>
          <p:cNvSpPr/>
          <p:nvPr/>
        </p:nvSpPr>
        <p:spPr>
          <a:xfrm>
            <a:off x="6898473" y="2062570"/>
            <a:ext cx="853119" cy="369332"/>
          </a:xfrm>
          <a:prstGeom prst="rect">
            <a:avLst/>
          </a:prstGeom>
        </p:spPr>
        <p:txBody>
          <a:bodyPr wrap="none">
            <a:spAutoFit/>
          </a:bodyPr>
          <a:lstStyle/>
          <a:p>
            <a:r>
              <a:rPr lang="en-GB" dirty="0"/>
              <a:t>N=480 </a:t>
            </a:r>
          </a:p>
        </p:txBody>
      </p:sp>
    </p:spTree>
    <p:extLst>
      <p:ext uri="{BB962C8B-B14F-4D97-AF65-F5344CB8AC3E}">
        <p14:creationId xmlns:p14="http://schemas.microsoft.com/office/powerpoint/2010/main" val="186267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722" y="483529"/>
            <a:ext cx="2229610" cy="2122103"/>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31" y="457170"/>
            <a:ext cx="2210812" cy="215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106" y="456268"/>
            <a:ext cx="2143121" cy="211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182251" y="2439716"/>
            <a:ext cx="1255417" cy="313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478763" y="2977450"/>
            <a:ext cx="1994788" cy="0"/>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3585" y="2573553"/>
            <a:ext cx="1152128" cy="369332"/>
          </a:xfrm>
          <a:prstGeom prst="rect">
            <a:avLst/>
          </a:prstGeom>
          <a:noFill/>
        </p:spPr>
        <p:txBody>
          <a:bodyPr wrap="square" rtlCol="0">
            <a:spAutoFit/>
          </a:bodyPr>
          <a:lstStyle/>
          <a:p>
            <a:r>
              <a:rPr lang="en-GB" dirty="0" smtClean="0"/>
              <a:t>~ </a:t>
            </a:r>
            <a:r>
              <a:rPr lang="en-GB" dirty="0" smtClean="0"/>
              <a:t>310um</a:t>
            </a:r>
            <a:endParaRPr lang="en-GB" dirty="0"/>
          </a:p>
        </p:txBody>
      </p:sp>
      <p:cxnSp>
        <p:nvCxnSpPr>
          <p:cNvPr id="13" name="Straight Arrow Connector 12"/>
          <p:cNvCxnSpPr/>
          <p:nvPr/>
        </p:nvCxnSpPr>
        <p:spPr>
          <a:xfrm>
            <a:off x="5215067" y="2977450"/>
            <a:ext cx="1042758" cy="0"/>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87075" y="2608118"/>
            <a:ext cx="1152128" cy="369332"/>
          </a:xfrm>
          <a:prstGeom prst="rect">
            <a:avLst/>
          </a:prstGeom>
          <a:noFill/>
        </p:spPr>
        <p:txBody>
          <a:bodyPr wrap="square" rtlCol="0">
            <a:spAutoFit/>
          </a:bodyPr>
          <a:lstStyle/>
          <a:p>
            <a:r>
              <a:rPr lang="en-GB" dirty="0" smtClean="0"/>
              <a:t>~ 55 um</a:t>
            </a:r>
            <a:endParaRPr lang="en-GB" dirty="0"/>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88" y="516930"/>
            <a:ext cx="2027510" cy="2061817"/>
          </a:xfrm>
          <a:prstGeom prst="rect">
            <a:avLst/>
          </a:prstGeom>
        </p:spPr>
      </p:pic>
      <p:cxnSp>
        <p:nvCxnSpPr>
          <p:cNvPr id="18" name="Straight Arrow Connector 17"/>
          <p:cNvCxnSpPr/>
          <p:nvPr/>
        </p:nvCxnSpPr>
        <p:spPr>
          <a:xfrm>
            <a:off x="174507" y="3000844"/>
            <a:ext cx="1832983" cy="0"/>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82819" y="2545402"/>
            <a:ext cx="1152128" cy="369332"/>
          </a:xfrm>
          <a:prstGeom prst="rect">
            <a:avLst/>
          </a:prstGeom>
          <a:noFill/>
        </p:spPr>
        <p:txBody>
          <a:bodyPr wrap="square" rtlCol="0">
            <a:spAutoFit/>
          </a:bodyPr>
          <a:lstStyle/>
          <a:p>
            <a:r>
              <a:rPr lang="en-GB" dirty="0" smtClean="0"/>
              <a:t>~ 1 mm</a:t>
            </a:r>
            <a:endParaRPr lang="en-GB" dirty="0"/>
          </a:p>
        </p:txBody>
      </p:sp>
      <p:cxnSp>
        <p:nvCxnSpPr>
          <p:cNvPr id="22" name="Straight Arrow Connector 21"/>
          <p:cNvCxnSpPr/>
          <p:nvPr/>
        </p:nvCxnSpPr>
        <p:spPr>
          <a:xfrm flipV="1">
            <a:off x="6991300" y="2977450"/>
            <a:ext cx="1896175" cy="5395"/>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75307" y="2550797"/>
            <a:ext cx="1152128" cy="369332"/>
          </a:xfrm>
          <a:prstGeom prst="rect">
            <a:avLst/>
          </a:prstGeom>
          <a:noFill/>
        </p:spPr>
        <p:txBody>
          <a:bodyPr wrap="square" rtlCol="0">
            <a:spAutoFit/>
          </a:bodyPr>
          <a:lstStyle/>
          <a:p>
            <a:r>
              <a:rPr lang="en-GB" dirty="0" smtClean="0"/>
              <a:t>~ 560 um</a:t>
            </a:r>
            <a:endParaRPr lang="en-GB" dirty="0"/>
          </a:p>
        </p:txBody>
      </p:sp>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8360" y="4753939"/>
            <a:ext cx="1707361" cy="173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67" y="3927020"/>
            <a:ext cx="3236932" cy="1950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12106" y="468654"/>
            <a:ext cx="1020430" cy="369332"/>
          </a:xfrm>
          <a:prstGeom prst="rect">
            <a:avLst/>
          </a:prstGeom>
          <a:noFill/>
        </p:spPr>
        <p:txBody>
          <a:bodyPr wrap="square" rtlCol="0">
            <a:spAutoFit/>
          </a:bodyPr>
          <a:lstStyle/>
          <a:p>
            <a:r>
              <a:rPr lang="en-GB" dirty="0" smtClean="0"/>
              <a:t>V&lt;0.5um</a:t>
            </a:r>
            <a:endParaRPr lang="en-GB" dirty="0"/>
          </a:p>
        </p:txBody>
      </p:sp>
    </p:spTree>
    <p:extLst>
      <p:ext uri="{BB962C8B-B14F-4D97-AF65-F5344CB8AC3E}">
        <p14:creationId xmlns:p14="http://schemas.microsoft.com/office/powerpoint/2010/main" val="171872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 name="Rectangle 2"/>
          <p:cNvSpPr>
            <a:spLocks noGrp="1" noChangeArrowheads="1"/>
          </p:cNvSpPr>
          <p:nvPr>
            <p:ph type="title" idx="4294967295"/>
          </p:nvPr>
        </p:nvSpPr>
        <p:spPr>
          <a:xfrm>
            <a:off x="755650" y="415925"/>
            <a:ext cx="7561263" cy="781050"/>
          </a:xfrm>
        </p:spPr>
        <p:txBody>
          <a:bodyPr/>
          <a:lstStyle/>
          <a:p>
            <a:r>
              <a:rPr lang="en-GB" sz="2800" b="1" i="1" smtClean="0">
                <a:solidFill>
                  <a:schemeClr val="tx1"/>
                </a:solidFill>
                <a:latin typeface="Gill Sans MT" panose="020B0502020104020203" pitchFamily="34" charset="0"/>
              </a:rPr>
              <a:t>What is a photonic lantern?</a:t>
            </a:r>
          </a:p>
        </p:txBody>
      </p:sp>
      <p:sp>
        <p:nvSpPr>
          <p:cNvPr id="39" name="Rectangle 38"/>
          <p:cNvSpPr>
            <a:spLocks noChangeArrowheads="1"/>
          </p:cNvSpPr>
          <p:nvPr/>
        </p:nvSpPr>
        <p:spPr bwMode="auto">
          <a:xfrm>
            <a:off x="341436" y="2816665"/>
            <a:ext cx="171022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mtClean="0">
                <a:solidFill>
                  <a:schemeClr val="tx1"/>
                </a:solidFill>
                <a:latin typeface="Gill Sans MT" panose="020B0502020104020203" pitchFamily="34" charset="0"/>
              </a:rPr>
              <a:t>1</a:t>
            </a:r>
            <a:r>
              <a:rPr lang="en-GB" i="0" smtClean="0">
                <a:solidFill>
                  <a:schemeClr val="tx1"/>
                </a:solidFill>
                <a:latin typeface="Gill Sans MT" panose="020B0502020104020203" pitchFamily="34" charset="0"/>
                <a:sym typeface="Symbol"/>
              </a:rPr>
              <a:t></a:t>
            </a:r>
            <a:r>
              <a:rPr lang="en-GB" smtClean="0">
                <a:solidFill>
                  <a:schemeClr val="tx1"/>
                </a:solidFill>
                <a:latin typeface="Gill Sans MT" panose="020B0502020104020203" pitchFamily="34" charset="0"/>
              </a:rPr>
              <a:t> MM core with N modes</a:t>
            </a:r>
            <a:endParaRPr lang="en-GB">
              <a:solidFill>
                <a:schemeClr val="tx1"/>
              </a:solidFill>
              <a:latin typeface="Gill Sans MT" panose="020B0502020104020203" pitchFamily="34" charset="0"/>
            </a:endParaRPr>
          </a:p>
        </p:txBody>
      </p:sp>
      <p:grpSp>
        <p:nvGrpSpPr>
          <p:cNvPr id="68" name="Group 38"/>
          <p:cNvGrpSpPr>
            <a:grpSpLocks/>
          </p:cNvGrpSpPr>
          <p:nvPr/>
        </p:nvGrpSpPr>
        <p:grpSpPr bwMode="auto">
          <a:xfrm>
            <a:off x="2103997" y="2872938"/>
            <a:ext cx="307715" cy="502442"/>
            <a:chOff x="5035" y="4541"/>
            <a:chExt cx="169" cy="493"/>
          </a:xfrm>
          <a:solidFill>
            <a:srgbClr val="00B0F0"/>
          </a:solidFill>
        </p:grpSpPr>
        <p:sp>
          <p:nvSpPr>
            <p:cNvPr id="69"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Gill Sans MT" panose="020B0502020104020203" pitchFamily="34" charset="0"/>
              </a:endParaRPr>
            </a:p>
          </p:txBody>
        </p:sp>
        <p:sp>
          <p:nvSpPr>
            <p:cNvPr id="70"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Gill Sans MT" panose="020B0502020104020203" pitchFamily="34" charset="0"/>
              </a:endParaRPr>
            </a:p>
          </p:txBody>
        </p:sp>
      </p:grpSp>
      <p:sp>
        <p:nvSpPr>
          <p:cNvPr id="71" name="Line 41"/>
          <p:cNvSpPr>
            <a:spLocks noChangeShapeType="1"/>
          </p:cNvSpPr>
          <p:nvPr/>
        </p:nvSpPr>
        <p:spPr bwMode="auto">
          <a:xfrm flipV="1">
            <a:off x="6404788" y="2766642"/>
            <a:ext cx="417512"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Gill Sans MT" panose="020B0502020104020203" pitchFamily="34" charset="0"/>
            </a:endParaRPr>
          </a:p>
        </p:txBody>
      </p:sp>
      <p:sp>
        <p:nvSpPr>
          <p:cNvPr id="72" name="Line 41"/>
          <p:cNvSpPr>
            <a:spLocks noChangeShapeType="1"/>
          </p:cNvSpPr>
          <p:nvPr/>
        </p:nvSpPr>
        <p:spPr bwMode="auto">
          <a:xfrm flipV="1">
            <a:off x="6404788" y="3144973"/>
            <a:ext cx="4175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Gill Sans MT" panose="020B0502020104020203" pitchFamily="34" charset="0"/>
            </a:endParaRPr>
          </a:p>
        </p:txBody>
      </p:sp>
      <p:sp>
        <p:nvSpPr>
          <p:cNvPr id="73" name="Line 41"/>
          <p:cNvSpPr>
            <a:spLocks noChangeShapeType="1"/>
          </p:cNvSpPr>
          <p:nvPr/>
        </p:nvSpPr>
        <p:spPr bwMode="auto">
          <a:xfrm flipV="1">
            <a:off x="6404788" y="3497496"/>
            <a:ext cx="417512"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Gill Sans MT" panose="020B0502020104020203" pitchFamily="34" charset="0"/>
            </a:endParaRPr>
          </a:p>
        </p:txBody>
      </p:sp>
      <p:sp>
        <p:nvSpPr>
          <p:cNvPr id="74" name="Line 41"/>
          <p:cNvSpPr>
            <a:spLocks noChangeShapeType="1"/>
          </p:cNvSpPr>
          <p:nvPr/>
        </p:nvSpPr>
        <p:spPr bwMode="auto">
          <a:xfrm flipV="1">
            <a:off x="6404788" y="3868302"/>
            <a:ext cx="417512"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Gill Sans MT" panose="020B0502020104020203" pitchFamily="34" charset="0"/>
            </a:endParaRPr>
          </a:p>
        </p:txBody>
      </p:sp>
      <p:sp>
        <p:nvSpPr>
          <p:cNvPr id="75" name="Line 41"/>
          <p:cNvSpPr>
            <a:spLocks noChangeShapeType="1"/>
          </p:cNvSpPr>
          <p:nvPr/>
        </p:nvSpPr>
        <p:spPr bwMode="auto">
          <a:xfrm flipV="1">
            <a:off x="6404788" y="2406594"/>
            <a:ext cx="4175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Gill Sans MT" panose="020B0502020104020203" pitchFamily="34" charset="0"/>
            </a:endParaRPr>
          </a:p>
        </p:txBody>
      </p:sp>
      <p:pic>
        <p:nvPicPr>
          <p:cNvPr id="77" name="Picture 33" descr="C:\My Documents\publications\1309 ecoc workshop\transition schematic b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162" y="2240031"/>
            <a:ext cx="3512003" cy="18002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43" name="Rectangle 13"/>
          <p:cNvSpPr>
            <a:spLocks noChangeArrowheads="1"/>
          </p:cNvSpPr>
          <p:nvPr/>
        </p:nvSpPr>
        <p:spPr bwMode="auto">
          <a:xfrm>
            <a:off x="971550" y="1268413"/>
            <a:ext cx="7488238"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smtClean="0">
                <a:solidFill>
                  <a:schemeClr val="tx1"/>
                </a:solidFill>
                <a:latin typeface="Gill Sans MT" panose="020B0502020104020203" pitchFamily="34" charset="0"/>
              </a:rPr>
              <a:t>low-loss interface between multimode and single-mode waveguides:</a:t>
            </a:r>
            <a:endParaRPr lang="en-GB" sz="2200">
              <a:solidFill>
                <a:schemeClr val="tx1"/>
              </a:solidFill>
              <a:latin typeface="Gill Sans MT" panose="020B0502020104020203" pitchFamily="34" charset="0"/>
            </a:endParaRPr>
          </a:p>
        </p:txBody>
      </p:sp>
      <p:sp>
        <p:nvSpPr>
          <p:cNvPr id="45" name="Rectangle 44"/>
          <p:cNvSpPr>
            <a:spLocks noChangeArrowheads="1"/>
          </p:cNvSpPr>
          <p:nvPr/>
        </p:nvSpPr>
        <p:spPr bwMode="auto">
          <a:xfrm>
            <a:off x="7182348" y="2939682"/>
            <a:ext cx="1710228"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dirty="0" smtClean="0">
                <a:solidFill>
                  <a:schemeClr val="tx1"/>
                </a:solidFill>
                <a:latin typeface="Gill Sans MT" panose="020B0502020104020203" pitchFamily="34" charset="0"/>
              </a:rPr>
              <a:t>N </a:t>
            </a:r>
            <a:r>
              <a:rPr lang="en-GB" i="0" dirty="0" smtClean="0">
                <a:solidFill>
                  <a:schemeClr val="tx1"/>
                </a:solidFill>
                <a:latin typeface="Gill Sans MT" panose="020B0502020104020203" pitchFamily="34" charset="0"/>
                <a:sym typeface="Symbol"/>
              </a:rPr>
              <a:t></a:t>
            </a:r>
            <a:r>
              <a:rPr lang="en-GB" dirty="0" smtClean="0">
                <a:solidFill>
                  <a:schemeClr val="tx1"/>
                </a:solidFill>
                <a:latin typeface="Gill Sans MT" panose="020B0502020104020203" pitchFamily="34" charset="0"/>
              </a:rPr>
              <a:t> </a:t>
            </a:r>
            <a:r>
              <a:rPr lang="en-GB" dirty="0" smtClean="0">
                <a:solidFill>
                  <a:schemeClr val="tx1"/>
                </a:solidFill>
                <a:latin typeface="Gill Sans MT" panose="020B0502020104020203" pitchFamily="34" charset="0"/>
              </a:rPr>
              <a:t>SM cores </a:t>
            </a:r>
            <a:endParaRPr lang="en-GB" dirty="0">
              <a:solidFill>
                <a:schemeClr val="tx1"/>
              </a:solidFill>
              <a:latin typeface="Gill Sans MT" panose="020B0502020104020203" pitchFamily="34" charset="0"/>
            </a:endParaRPr>
          </a:p>
        </p:txBody>
      </p:sp>
      <p:sp>
        <p:nvSpPr>
          <p:cNvPr id="46" name="Rectangle 13"/>
          <p:cNvSpPr>
            <a:spLocks noChangeArrowheads="1"/>
          </p:cNvSpPr>
          <p:nvPr/>
        </p:nvSpPr>
        <p:spPr bwMode="auto">
          <a:xfrm>
            <a:off x="971520" y="4419132"/>
            <a:ext cx="4500600" cy="93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mode-number matching: </a:t>
            </a:r>
          </a:p>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MM modes = SM cores</a:t>
            </a:r>
            <a:endParaRPr lang="en-GB" sz="2200" dirty="0">
              <a:solidFill>
                <a:schemeClr val="tx1"/>
              </a:solidFill>
              <a:latin typeface="Gill Sans MT" panose="020B0502020104020203" pitchFamily="34" charset="0"/>
            </a:endParaRPr>
          </a:p>
        </p:txBody>
      </p:sp>
      <p:sp>
        <p:nvSpPr>
          <p:cNvPr id="67" name="Rectangle 13"/>
          <p:cNvSpPr>
            <a:spLocks noChangeArrowheads="1"/>
          </p:cNvSpPr>
          <p:nvPr/>
        </p:nvSpPr>
        <p:spPr bwMode="auto">
          <a:xfrm>
            <a:off x="5528800" y="4565682"/>
            <a:ext cx="2952408" cy="77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output distribution of light is unimportant</a:t>
            </a:r>
            <a:endParaRPr lang="en-GB" sz="2200" dirty="0">
              <a:solidFill>
                <a:schemeClr val="tx1"/>
              </a:solidFill>
              <a:latin typeface="Gill Sans MT" panose="020B0502020104020203" pitchFamily="34" charset="0"/>
            </a:endParaRPr>
          </a:p>
        </p:txBody>
      </p:sp>
      <p:cxnSp>
        <p:nvCxnSpPr>
          <p:cNvPr id="87" name="Straight Arrow Connector 86"/>
          <p:cNvCxnSpPr/>
          <p:nvPr/>
        </p:nvCxnSpPr>
        <p:spPr bwMode="auto">
          <a:xfrm flipH="1" flipV="1">
            <a:off x="6552264" y="4149098"/>
            <a:ext cx="828048" cy="450059"/>
          </a:xfrm>
          <a:prstGeom prst="straightConnector1">
            <a:avLst/>
          </a:prstGeom>
          <a:solidFill>
            <a:srgbClr val="CC0000"/>
          </a:solidFill>
          <a:ln w="19050" cap="flat" cmpd="sng" algn="ctr">
            <a:solidFill>
              <a:srgbClr val="3300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Rectangle 12"/>
          <p:cNvSpPr>
            <a:spLocks noChangeArrowheads="1"/>
          </p:cNvSpPr>
          <p:nvPr/>
        </p:nvSpPr>
        <p:spPr bwMode="auto">
          <a:xfrm>
            <a:off x="250825" y="5967143"/>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en-GB" sz="1600" i="1" dirty="0">
                <a:solidFill>
                  <a:schemeClr val="tx1"/>
                </a:solidFill>
                <a:latin typeface="Gill Sans MT" panose="020B0502020104020203" pitchFamily="34" charset="0"/>
              </a:rPr>
              <a:t>SG Leon-</a:t>
            </a:r>
            <a:r>
              <a:rPr lang="en-GB" sz="1600" i="1" dirty="0" err="1">
                <a:solidFill>
                  <a:schemeClr val="tx1"/>
                </a:solidFill>
                <a:latin typeface="Gill Sans MT" panose="020B0502020104020203" pitchFamily="34" charset="0"/>
              </a:rPr>
              <a:t>Saval</a:t>
            </a:r>
            <a:r>
              <a:rPr lang="en-GB" sz="1600" i="1" dirty="0">
                <a:solidFill>
                  <a:schemeClr val="tx1"/>
                </a:solidFill>
                <a:latin typeface="Gill Sans MT" panose="020B0502020104020203" pitchFamily="34" charset="0"/>
              </a:rPr>
              <a:t> et al, Opt </a:t>
            </a:r>
            <a:r>
              <a:rPr lang="en-GB" sz="1600" i="1" dirty="0" err="1">
                <a:solidFill>
                  <a:schemeClr val="tx1"/>
                </a:solidFill>
                <a:latin typeface="Gill Sans MT" panose="020B0502020104020203" pitchFamily="34" charset="0"/>
              </a:rPr>
              <a:t>Lett</a:t>
            </a:r>
            <a:r>
              <a:rPr lang="en-GB" sz="1600" i="1" dirty="0">
                <a:solidFill>
                  <a:schemeClr val="tx1"/>
                </a:solidFill>
                <a:latin typeface="Gill Sans MT" panose="020B0502020104020203" pitchFamily="34" charset="0"/>
              </a:rPr>
              <a:t> 30 (2005) 2545</a:t>
            </a:r>
          </a:p>
        </p:txBody>
      </p:sp>
      <p:sp>
        <p:nvSpPr>
          <p:cNvPr id="20"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3587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8" presetClass="emph" presetSubtype="0" fill="hold" nodeType="withEffect">
                                  <p:stCondLst>
                                    <p:cond delay="0"/>
                                  </p:stCondLst>
                                  <p:childTnLst>
                                    <p:animRot by="10800000">
                                      <p:cBhvr>
                                        <p:cTn id="52" dur="1000" fill="hold"/>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45" grpId="0"/>
      <p:bldP spid="46"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3" descr="C:\My Documents\publications\1309 ecoc workshop\transition schematic b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61161" y="2240030"/>
            <a:ext cx="3512003" cy="180254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188" name="Rectangle 2"/>
          <p:cNvSpPr>
            <a:spLocks noGrp="1" noChangeArrowheads="1"/>
          </p:cNvSpPr>
          <p:nvPr>
            <p:ph type="title" idx="4294967295"/>
          </p:nvPr>
        </p:nvSpPr>
        <p:spPr>
          <a:xfrm>
            <a:off x="755650" y="415925"/>
            <a:ext cx="7561263" cy="781050"/>
          </a:xfrm>
        </p:spPr>
        <p:txBody>
          <a:bodyPr>
            <a:normAutofit/>
          </a:bodyPr>
          <a:lstStyle/>
          <a:p>
            <a:r>
              <a:rPr lang="en-GB" dirty="0" smtClean="0">
                <a:solidFill>
                  <a:schemeClr val="tx1"/>
                </a:solidFill>
              </a:rPr>
              <a:t>Reciprocal device</a:t>
            </a:r>
          </a:p>
        </p:txBody>
      </p:sp>
      <p:sp>
        <p:nvSpPr>
          <p:cNvPr id="43" name="Rectangle 13"/>
          <p:cNvSpPr>
            <a:spLocks noChangeArrowheads="1"/>
          </p:cNvSpPr>
          <p:nvPr/>
        </p:nvSpPr>
        <p:spPr bwMode="auto">
          <a:xfrm>
            <a:off x="971550" y="1268413"/>
            <a:ext cx="7488238"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mj-lt"/>
              </a:rPr>
              <a:t>low-loss </a:t>
            </a:r>
            <a:r>
              <a:rPr lang="en-GB" sz="2200" dirty="0">
                <a:solidFill>
                  <a:schemeClr val="tx1"/>
                </a:solidFill>
                <a:latin typeface="+mj-lt"/>
              </a:rPr>
              <a:t>interface between single-mode </a:t>
            </a:r>
            <a:r>
              <a:rPr lang="en-GB" sz="2200" dirty="0" smtClean="0">
                <a:solidFill>
                  <a:schemeClr val="tx1"/>
                </a:solidFill>
                <a:latin typeface="+mj-lt"/>
              </a:rPr>
              <a:t>and </a:t>
            </a:r>
            <a:r>
              <a:rPr lang="en-GB" sz="2200" dirty="0">
                <a:solidFill>
                  <a:schemeClr val="tx1"/>
                </a:solidFill>
                <a:latin typeface="+mj-lt"/>
              </a:rPr>
              <a:t>multimode </a:t>
            </a:r>
            <a:r>
              <a:rPr lang="en-GB" sz="2200" dirty="0" smtClean="0">
                <a:solidFill>
                  <a:schemeClr val="tx1"/>
                </a:solidFill>
                <a:latin typeface="+mj-lt"/>
              </a:rPr>
              <a:t>waveguides</a:t>
            </a:r>
            <a:r>
              <a:rPr lang="en-GB" sz="2200" dirty="0">
                <a:solidFill>
                  <a:schemeClr val="tx1"/>
                </a:solidFill>
                <a:latin typeface="+mj-lt"/>
              </a:rPr>
              <a:t>:</a:t>
            </a:r>
          </a:p>
        </p:txBody>
      </p:sp>
      <p:sp>
        <p:nvSpPr>
          <p:cNvPr id="25" name="Freeform 32"/>
          <p:cNvSpPr>
            <a:spLocks/>
          </p:cNvSpPr>
          <p:nvPr/>
        </p:nvSpPr>
        <p:spPr bwMode="auto">
          <a:xfrm>
            <a:off x="6294130" y="2872161"/>
            <a:ext cx="168122" cy="502442"/>
          </a:xfrm>
          <a:custGeom>
            <a:avLst/>
            <a:gdLst>
              <a:gd name="T0" fmla="*/ 0 w 113"/>
              <a:gd name="T1" fmla="*/ 0 h 340"/>
              <a:gd name="T2" fmla="*/ 385 w 113"/>
              <a:gd name="T3" fmla="*/ 69 h 340"/>
              <a:gd name="T4" fmla="*/ 0 w 113"/>
              <a:gd name="T5" fmla="*/ 13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0000"/>
          </a:solidFill>
          <a:ln w="28575" cap="flat" cmpd="sng">
            <a:solidFill>
              <a:schemeClr val="tx1"/>
            </a:solidFill>
            <a:prstDash val="solid"/>
            <a:round/>
            <a:headEnd/>
            <a:tailEnd/>
          </a:ln>
          <a:effectLst/>
        </p:spPr>
        <p:txBody>
          <a:bodyPr/>
          <a:lstStyle/>
          <a:p>
            <a:endParaRPr lang="en-GB">
              <a:latin typeface="+mj-lt"/>
            </a:endParaRPr>
          </a:p>
        </p:txBody>
      </p:sp>
      <p:grpSp>
        <p:nvGrpSpPr>
          <p:cNvPr id="26" name="Group 33"/>
          <p:cNvGrpSpPr>
            <a:grpSpLocks/>
          </p:cNvGrpSpPr>
          <p:nvPr/>
        </p:nvGrpSpPr>
        <p:grpSpPr bwMode="auto">
          <a:xfrm>
            <a:off x="6834078" y="2870438"/>
            <a:ext cx="348270" cy="503462"/>
            <a:chOff x="4242" y="1253"/>
            <a:chExt cx="169" cy="737"/>
          </a:xfrm>
          <a:solidFill>
            <a:srgbClr val="FF0000"/>
          </a:solidFill>
        </p:grpSpPr>
        <p:sp>
          <p:nvSpPr>
            <p:cNvPr id="27" name="Freeform 34"/>
            <p:cNvSpPr>
              <a:spLocks/>
            </p:cNvSpPr>
            <p:nvPr/>
          </p:nvSpPr>
          <p:spPr bwMode="auto">
            <a:xfrm>
              <a:off x="4327" y="1500"/>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28" name="Freeform 35"/>
            <p:cNvSpPr>
              <a:spLocks/>
            </p:cNvSpPr>
            <p:nvPr/>
          </p:nvSpPr>
          <p:spPr bwMode="auto">
            <a:xfrm flipH="1">
              <a:off x="4242" y="1745"/>
              <a:ext cx="85" cy="245"/>
            </a:xfrm>
            <a:custGeom>
              <a:avLst/>
              <a:gdLst>
                <a:gd name="T0" fmla="*/ 0 w 113"/>
                <a:gd name="T1" fmla="*/ 0 h 340"/>
                <a:gd name="T2" fmla="*/ 48 w 113"/>
                <a:gd name="T3" fmla="*/ 64 h 340"/>
                <a:gd name="T4" fmla="*/ 0 w 113"/>
                <a:gd name="T5" fmla="*/ 128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29" name="Freeform 36"/>
            <p:cNvSpPr>
              <a:spLocks/>
            </p:cNvSpPr>
            <p:nvPr/>
          </p:nvSpPr>
          <p:spPr bwMode="auto">
            <a:xfrm flipH="1">
              <a:off x="4242" y="1253"/>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sp>
        <p:nvSpPr>
          <p:cNvPr id="30" name="Line 41"/>
          <p:cNvSpPr>
            <a:spLocks noChangeShapeType="1"/>
          </p:cNvSpPr>
          <p:nvPr/>
        </p:nvSpPr>
        <p:spPr bwMode="auto">
          <a:xfrm>
            <a:off x="1691616" y="2778887"/>
            <a:ext cx="687548" cy="1"/>
          </a:xfrm>
          <a:prstGeom prst="line">
            <a:avLst/>
          </a:prstGeom>
          <a:noFill/>
          <a:ln w="1143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j-lt"/>
            </a:endParaRPr>
          </a:p>
        </p:txBody>
      </p:sp>
      <p:grpSp>
        <p:nvGrpSpPr>
          <p:cNvPr id="31" name="Group 38"/>
          <p:cNvGrpSpPr>
            <a:grpSpLocks/>
          </p:cNvGrpSpPr>
          <p:nvPr/>
        </p:nvGrpSpPr>
        <p:grpSpPr bwMode="auto">
          <a:xfrm>
            <a:off x="6483518" y="2872161"/>
            <a:ext cx="307715" cy="502442"/>
            <a:chOff x="5035" y="4541"/>
            <a:chExt cx="169" cy="493"/>
          </a:xfrm>
          <a:solidFill>
            <a:srgbClr val="FF0000"/>
          </a:solidFill>
        </p:grpSpPr>
        <p:sp>
          <p:nvSpPr>
            <p:cNvPr id="32"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33"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sp>
        <p:nvSpPr>
          <p:cNvPr id="47" name="Rectangle 46"/>
          <p:cNvSpPr>
            <a:spLocks noChangeArrowheads="1"/>
          </p:cNvSpPr>
          <p:nvPr/>
        </p:nvSpPr>
        <p:spPr bwMode="auto">
          <a:xfrm>
            <a:off x="431448" y="2956315"/>
            <a:ext cx="1710228"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mtClean="0">
                <a:solidFill>
                  <a:schemeClr val="tx1"/>
                </a:solidFill>
                <a:latin typeface="+mj-lt"/>
              </a:rPr>
              <a:t>N</a:t>
            </a:r>
            <a:r>
              <a:rPr lang="en-GB" i="0" smtClean="0">
                <a:solidFill>
                  <a:schemeClr val="tx1"/>
                </a:solidFill>
                <a:latin typeface="+mj-lt"/>
                <a:sym typeface="Symbol"/>
              </a:rPr>
              <a:t></a:t>
            </a:r>
            <a:r>
              <a:rPr lang="en-GB" smtClean="0">
                <a:solidFill>
                  <a:schemeClr val="tx1"/>
                </a:solidFill>
                <a:latin typeface="+mj-lt"/>
              </a:rPr>
              <a:t> SM cores </a:t>
            </a:r>
            <a:endParaRPr lang="en-GB">
              <a:solidFill>
                <a:schemeClr val="tx1"/>
              </a:solidFill>
              <a:latin typeface="+mj-lt"/>
            </a:endParaRPr>
          </a:p>
        </p:txBody>
      </p:sp>
      <p:sp>
        <p:nvSpPr>
          <p:cNvPr id="48" name="Rectangle 47"/>
          <p:cNvSpPr>
            <a:spLocks noChangeArrowheads="1"/>
          </p:cNvSpPr>
          <p:nvPr/>
        </p:nvSpPr>
        <p:spPr bwMode="auto">
          <a:xfrm>
            <a:off x="7182348" y="2800405"/>
            <a:ext cx="171022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mtClean="0">
                <a:solidFill>
                  <a:schemeClr val="tx1"/>
                </a:solidFill>
                <a:latin typeface="+mj-lt"/>
              </a:rPr>
              <a:t>1</a:t>
            </a:r>
            <a:r>
              <a:rPr lang="en-GB" i="0" smtClean="0">
                <a:solidFill>
                  <a:schemeClr val="tx1"/>
                </a:solidFill>
                <a:latin typeface="+mj-lt"/>
                <a:sym typeface="Symbol"/>
              </a:rPr>
              <a:t></a:t>
            </a:r>
            <a:r>
              <a:rPr lang="en-GB" smtClean="0">
                <a:solidFill>
                  <a:schemeClr val="tx1"/>
                </a:solidFill>
                <a:latin typeface="+mj-lt"/>
              </a:rPr>
              <a:t> MM core with N modes</a:t>
            </a:r>
            <a:endParaRPr lang="en-GB">
              <a:solidFill>
                <a:schemeClr val="tx1"/>
              </a:solidFill>
              <a:latin typeface="+mj-lt"/>
            </a:endParaRPr>
          </a:p>
        </p:txBody>
      </p:sp>
      <p:sp>
        <p:nvSpPr>
          <p:cNvPr id="51" name="Rectangle 12"/>
          <p:cNvSpPr>
            <a:spLocks noChangeArrowheads="1"/>
          </p:cNvSpPr>
          <p:nvPr/>
        </p:nvSpPr>
        <p:spPr bwMode="auto">
          <a:xfrm>
            <a:off x="250825" y="6017943"/>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en-GB" sz="1600" i="1" dirty="0">
                <a:solidFill>
                  <a:schemeClr val="tx1"/>
                </a:solidFill>
                <a:latin typeface="+mj-lt"/>
              </a:rPr>
              <a:t>SG Leon-</a:t>
            </a:r>
            <a:r>
              <a:rPr lang="en-GB" sz="1600" i="1" dirty="0" err="1">
                <a:solidFill>
                  <a:schemeClr val="tx1"/>
                </a:solidFill>
                <a:latin typeface="+mj-lt"/>
              </a:rPr>
              <a:t>Saval</a:t>
            </a:r>
            <a:r>
              <a:rPr lang="en-GB" sz="1600" i="1" dirty="0">
                <a:solidFill>
                  <a:schemeClr val="tx1"/>
                </a:solidFill>
                <a:latin typeface="+mj-lt"/>
              </a:rPr>
              <a:t> et al, Opt </a:t>
            </a:r>
            <a:r>
              <a:rPr lang="en-GB" sz="1600" i="1" dirty="0" err="1">
                <a:solidFill>
                  <a:schemeClr val="tx1"/>
                </a:solidFill>
                <a:latin typeface="+mj-lt"/>
              </a:rPr>
              <a:t>Lett</a:t>
            </a:r>
            <a:r>
              <a:rPr lang="en-GB" sz="1600" i="1" dirty="0">
                <a:solidFill>
                  <a:schemeClr val="tx1"/>
                </a:solidFill>
                <a:latin typeface="+mj-lt"/>
              </a:rPr>
              <a:t> 30 (2005) 2545</a:t>
            </a:r>
          </a:p>
        </p:txBody>
      </p:sp>
      <p:sp>
        <p:nvSpPr>
          <p:cNvPr id="19" name="Rectangle 13"/>
          <p:cNvSpPr>
            <a:spLocks noChangeArrowheads="1"/>
          </p:cNvSpPr>
          <p:nvPr/>
        </p:nvSpPr>
        <p:spPr bwMode="auto">
          <a:xfrm>
            <a:off x="971520" y="4419132"/>
            <a:ext cx="4500600" cy="93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mode-number matching: </a:t>
            </a:r>
          </a:p>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MM modes = SM cores</a:t>
            </a:r>
            <a:endParaRPr lang="en-GB" sz="2200" dirty="0">
              <a:solidFill>
                <a:schemeClr val="tx1"/>
              </a:solidFill>
              <a:latin typeface="Gill Sans MT" panose="020B0502020104020203" pitchFamily="34" charset="0"/>
            </a:endParaRPr>
          </a:p>
        </p:txBody>
      </p:sp>
      <p:sp>
        <p:nvSpPr>
          <p:cNvPr id="20" name="Rectangle 13"/>
          <p:cNvSpPr>
            <a:spLocks noChangeArrowheads="1"/>
          </p:cNvSpPr>
          <p:nvPr/>
        </p:nvSpPr>
        <p:spPr bwMode="auto">
          <a:xfrm>
            <a:off x="5528800" y="4565682"/>
            <a:ext cx="2952408" cy="77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Gill Sans MT" panose="020B0502020104020203" pitchFamily="34" charset="0"/>
              </a:rPr>
              <a:t>output distribution of light is unimportant</a:t>
            </a:r>
            <a:endParaRPr lang="en-GB" sz="2200" dirty="0">
              <a:solidFill>
                <a:schemeClr val="tx1"/>
              </a:solidFill>
              <a:latin typeface="Gill Sans MT" panose="020B0502020104020203" pitchFamily="34" charset="0"/>
            </a:endParaRPr>
          </a:p>
        </p:txBody>
      </p:sp>
      <p:sp>
        <p:nvSpPr>
          <p:cNvPr id="21"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spTree>
    <p:extLst>
      <p:ext uri="{BB962C8B-B14F-4D97-AF65-F5344CB8AC3E}">
        <p14:creationId xmlns:p14="http://schemas.microsoft.com/office/powerpoint/2010/main" val="32940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My Documents\publications\1203 oe lantern\bpm model acr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86" y="3326142"/>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transition 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25" y="1538748"/>
            <a:ext cx="4356100" cy="136683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12"/>
          <p:cNvSpPr>
            <a:spLocks noChangeArrowheads="1"/>
          </p:cNvSpPr>
          <p:nvPr/>
        </p:nvSpPr>
        <p:spPr bwMode="auto">
          <a:xfrm>
            <a:off x="251154" y="5965825"/>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z="1600" dirty="0">
                <a:solidFill>
                  <a:schemeClr val="tx1"/>
                </a:solidFill>
                <a:latin typeface="+mj-lt"/>
              </a:rPr>
              <a:t>TA Birks et al, Opt Express 20 (2012) 13996</a:t>
            </a:r>
          </a:p>
        </p:txBody>
      </p:sp>
      <p:sp>
        <p:nvSpPr>
          <p:cNvPr id="25" name="Rectangle 2"/>
          <p:cNvSpPr>
            <a:spLocks noGrp="1" noChangeArrowheads="1"/>
          </p:cNvSpPr>
          <p:nvPr>
            <p:ph type="title" idx="4294967295"/>
          </p:nvPr>
        </p:nvSpPr>
        <p:spPr>
          <a:xfrm>
            <a:off x="755650" y="415925"/>
            <a:ext cx="7561263" cy="781050"/>
          </a:xfrm>
        </p:spPr>
        <p:txBody>
          <a:bodyPr/>
          <a:lstStyle/>
          <a:p>
            <a:r>
              <a:rPr lang="en-GB" altLang="en-US" sz="2800" b="1" i="1" smtClean="0">
                <a:solidFill>
                  <a:schemeClr val="tx1"/>
                </a:solidFill>
              </a:rPr>
              <a:t>Taper transition</a:t>
            </a:r>
          </a:p>
        </p:txBody>
      </p:sp>
      <p:pic>
        <p:nvPicPr>
          <p:cNvPr id="2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298" y="3378529"/>
            <a:ext cx="14398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511" y="3378529"/>
            <a:ext cx="14398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1"/>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3268311" y="3378529"/>
            <a:ext cx="14398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4460523" y="3378529"/>
            <a:ext cx="14398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4"/>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5652736" y="3378529"/>
            <a:ext cx="14398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20"/>
          <p:cNvSpPr>
            <a:spLocks noChangeArrowheads="1"/>
          </p:cNvSpPr>
          <p:nvPr/>
        </p:nvSpPr>
        <p:spPr bwMode="auto">
          <a:xfrm>
            <a:off x="896586" y="4429454"/>
            <a:ext cx="116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a:solidFill>
                  <a:schemeClr val="tx1"/>
                </a:solidFill>
                <a:latin typeface="+mj-lt"/>
              </a:rPr>
              <a:t>mode 42</a:t>
            </a:r>
          </a:p>
        </p:txBody>
      </p:sp>
      <p:pic>
        <p:nvPicPr>
          <p:cNvPr id="32" name="Picture 2" descr="C:\My Documents\publications\1203 oe lantern\bpm model acros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448" y="3908754"/>
            <a:ext cx="3794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0"/>
          <p:cNvSpPr>
            <a:spLocks noChangeArrowheads="1"/>
          </p:cNvSpPr>
          <p:nvPr/>
        </p:nvSpPr>
        <p:spPr bwMode="auto">
          <a:xfrm>
            <a:off x="882268" y="3373130"/>
            <a:ext cx="116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a:solidFill>
                  <a:schemeClr val="bg1"/>
                </a:solidFill>
                <a:latin typeface="+mj-lt"/>
              </a:rPr>
              <a:t>mode 42</a:t>
            </a:r>
          </a:p>
        </p:txBody>
      </p:sp>
      <p:sp>
        <p:nvSpPr>
          <p:cNvPr id="34" name="Rectangle 35"/>
          <p:cNvSpPr>
            <a:spLocks noChangeArrowheads="1"/>
          </p:cNvSpPr>
          <p:nvPr/>
        </p:nvSpPr>
        <p:spPr bwMode="auto">
          <a:xfrm>
            <a:off x="1060119" y="4883459"/>
            <a:ext cx="1084219"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smtClean="0">
                <a:solidFill>
                  <a:schemeClr val="tx1"/>
                </a:solidFill>
                <a:latin typeface="+mj-lt"/>
                <a:cs typeface="+mn-cs"/>
              </a:rPr>
              <a:t>mode of MM core</a:t>
            </a:r>
            <a:endParaRPr lang="en-GB" baseline="-25000">
              <a:solidFill>
                <a:schemeClr val="tx1"/>
              </a:solidFill>
              <a:latin typeface="+mj-lt"/>
              <a:cs typeface="+mn-cs"/>
            </a:endParaRPr>
          </a:p>
        </p:txBody>
      </p:sp>
      <p:sp>
        <p:nvSpPr>
          <p:cNvPr id="36" name="Rectangle 35"/>
          <p:cNvSpPr>
            <a:spLocks noChangeArrowheads="1"/>
          </p:cNvSpPr>
          <p:nvPr/>
        </p:nvSpPr>
        <p:spPr bwMode="auto">
          <a:xfrm>
            <a:off x="3874421" y="4883459"/>
            <a:ext cx="1777723" cy="9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r" defTabSz="762000" eaLnBrk="0" hangingPunct="0">
              <a:defRPr/>
            </a:pPr>
            <a:r>
              <a:rPr lang="en-GB" smtClean="0">
                <a:solidFill>
                  <a:schemeClr val="tx1"/>
                </a:solidFill>
                <a:latin typeface="+mj-lt"/>
                <a:cs typeface="+mn-cs"/>
              </a:rPr>
              <a:t>supermode of coupled SM cores</a:t>
            </a:r>
            <a:endParaRPr lang="en-GB" baseline="-25000">
              <a:solidFill>
                <a:schemeClr val="tx1"/>
              </a:solidFill>
              <a:latin typeface="+mj-lt"/>
              <a:cs typeface="+mn-cs"/>
            </a:endParaRPr>
          </a:p>
        </p:txBody>
      </p:sp>
      <p:sp>
        <p:nvSpPr>
          <p:cNvPr id="37" name="Rectangle 35"/>
          <p:cNvSpPr>
            <a:spLocks noChangeArrowheads="1"/>
          </p:cNvSpPr>
          <p:nvPr/>
        </p:nvSpPr>
        <p:spPr bwMode="auto">
          <a:xfrm>
            <a:off x="5687884" y="4883459"/>
            <a:ext cx="158322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r" defTabSz="762000" eaLnBrk="0" hangingPunct="0">
              <a:defRPr/>
            </a:pPr>
            <a:r>
              <a:rPr lang="en-GB" dirty="0" smtClean="0">
                <a:solidFill>
                  <a:schemeClr val="tx1"/>
                </a:solidFill>
                <a:latin typeface="+mj-lt"/>
                <a:cs typeface="+mn-cs"/>
              </a:rPr>
              <a:t>independent SM cores</a:t>
            </a:r>
            <a:endParaRPr lang="en-GB" baseline="-25000" dirty="0">
              <a:solidFill>
                <a:schemeClr val="tx1"/>
              </a:solidFill>
              <a:latin typeface="+mj-lt"/>
              <a:cs typeface="+mn-cs"/>
            </a:endParaRPr>
          </a:p>
        </p:txBody>
      </p:sp>
      <p:sp>
        <p:nvSpPr>
          <p:cNvPr id="38" name="Rectangle 35"/>
          <p:cNvSpPr>
            <a:spLocks noChangeArrowheads="1"/>
          </p:cNvSpPr>
          <p:nvPr/>
        </p:nvSpPr>
        <p:spPr bwMode="auto">
          <a:xfrm>
            <a:off x="2231688" y="4959204"/>
            <a:ext cx="1752117"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i="0">
                <a:solidFill>
                  <a:schemeClr val="tx1"/>
                </a:solidFill>
                <a:latin typeface="+mj-lt"/>
                <a:sym typeface="Symbol"/>
              </a:rPr>
              <a:t></a:t>
            </a:r>
            <a:r>
              <a:rPr lang="en-GB" smtClean="0">
                <a:solidFill>
                  <a:schemeClr val="tx1"/>
                </a:solidFill>
                <a:latin typeface="+mj-lt"/>
              </a:rPr>
              <a:t> adiabatic </a:t>
            </a:r>
            <a:r>
              <a:rPr lang="en-GB" i="0" smtClean="0">
                <a:solidFill>
                  <a:schemeClr val="tx1"/>
                </a:solidFill>
                <a:latin typeface="+mj-lt"/>
                <a:sym typeface="Symbol"/>
              </a:rPr>
              <a:t></a:t>
            </a:r>
            <a:endParaRPr lang="en-GB" i="0" baseline="-25000">
              <a:solidFill>
                <a:schemeClr val="tx1"/>
              </a:solidFill>
              <a:latin typeface="+mj-lt"/>
            </a:endParaRPr>
          </a:p>
        </p:txBody>
      </p:sp>
      <p:sp>
        <p:nvSpPr>
          <p:cNvPr id="19"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29182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p:cNvSpPr/>
          <p:nvPr/>
        </p:nvSpPr>
        <p:spPr bwMode="auto">
          <a:xfrm flipH="1">
            <a:off x="7658736" y="1983468"/>
            <a:ext cx="1000667" cy="570250"/>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1" name="Rectangle 2"/>
          <p:cNvSpPr>
            <a:spLocks noGrp="1" noChangeArrowheads="1"/>
          </p:cNvSpPr>
          <p:nvPr>
            <p:ph type="title" idx="4294967295"/>
          </p:nvPr>
        </p:nvSpPr>
        <p:spPr>
          <a:xfrm>
            <a:off x="755650" y="415925"/>
            <a:ext cx="7561263" cy="781050"/>
          </a:xfrm>
        </p:spPr>
        <p:txBody>
          <a:bodyPr/>
          <a:lstStyle/>
          <a:p>
            <a:r>
              <a:rPr lang="en-GB" sz="2800" b="1" i="1" dirty="0" smtClean="0">
                <a:solidFill>
                  <a:schemeClr val="tx1"/>
                </a:solidFill>
              </a:rPr>
              <a:t>Propagation between two lanterns</a:t>
            </a:r>
          </a:p>
        </p:txBody>
      </p:sp>
      <p:sp>
        <p:nvSpPr>
          <p:cNvPr id="2" name="Rectangle 1"/>
          <p:cNvSpPr/>
          <p:nvPr/>
        </p:nvSpPr>
        <p:spPr bwMode="auto">
          <a:xfrm>
            <a:off x="622230" y="1987867"/>
            <a:ext cx="757775" cy="570250"/>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3" name="Parallelogram 2"/>
          <p:cNvSpPr/>
          <p:nvPr/>
        </p:nvSpPr>
        <p:spPr bwMode="auto">
          <a:xfrm rot="5400000">
            <a:off x="1924084" y="1862374"/>
            <a:ext cx="682471"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3" name="Parallelogram 12"/>
          <p:cNvSpPr/>
          <p:nvPr/>
        </p:nvSpPr>
        <p:spPr bwMode="auto">
          <a:xfrm rot="5400000" flipH="1">
            <a:off x="1924168" y="900641"/>
            <a:ext cx="682303"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4" name="Parallelogram 13"/>
          <p:cNvSpPr/>
          <p:nvPr/>
        </p:nvSpPr>
        <p:spPr bwMode="auto">
          <a:xfrm rot="5400000">
            <a:off x="2063763" y="1579185"/>
            <a:ext cx="403114"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5" name="Parallelogram 14"/>
          <p:cNvSpPr/>
          <p:nvPr/>
        </p:nvSpPr>
        <p:spPr bwMode="auto">
          <a:xfrm rot="5400000" flipH="1">
            <a:off x="2070207" y="1184232"/>
            <a:ext cx="390226"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6" name="Rectangle 15"/>
          <p:cNvSpPr/>
          <p:nvPr/>
        </p:nvSpPr>
        <p:spPr bwMode="auto">
          <a:xfrm>
            <a:off x="3158058" y="1447525"/>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7" name="Rectangle 16"/>
          <p:cNvSpPr/>
          <p:nvPr/>
        </p:nvSpPr>
        <p:spPr bwMode="auto">
          <a:xfrm>
            <a:off x="3156521" y="1878983"/>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8" name="Rectangle 17"/>
          <p:cNvSpPr/>
          <p:nvPr/>
        </p:nvSpPr>
        <p:spPr bwMode="auto">
          <a:xfrm>
            <a:off x="3158058" y="2523811"/>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9" name="Rectangle 18"/>
          <p:cNvSpPr/>
          <p:nvPr/>
        </p:nvSpPr>
        <p:spPr bwMode="auto">
          <a:xfrm>
            <a:off x="3158966" y="2958434"/>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3" name="Parallelogram 22"/>
          <p:cNvSpPr/>
          <p:nvPr/>
        </p:nvSpPr>
        <p:spPr bwMode="auto">
          <a:xfrm rot="16200000" flipH="1">
            <a:off x="6476240" y="1857975"/>
            <a:ext cx="682471"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4" name="Parallelogram 23"/>
          <p:cNvSpPr/>
          <p:nvPr/>
        </p:nvSpPr>
        <p:spPr bwMode="auto">
          <a:xfrm rot="16200000">
            <a:off x="6476324" y="896242"/>
            <a:ext cx="682303"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5" name="Parallelogram 24"/>
          <p:cNvSpPr/>
          <p:nvPr/>
        </p:nvSpPr>
        <p:spPr bwMode="auto">
          <a:xfrm rot="16200000" flipH="1">
            <a:off x="6615918" y="1574786"/>
            <a:ext cx="403114"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6" name="Parallelogram 25"/>
          <p:cNvSpPr/>
          <p:nvPr/>
        </p:nvSpPr>
        <p:spPr bwMode="auto">
          <a:xfrm rot="16200000">
            <a:off x="6622362" y="1179833"/>
            <a:ext cx="390226"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7" name="Rectangle 26"/>
          <p:cNvSpPr/>
          <p:nvPr/>
        </p:nvSpPr>
        <p:spPr bwMode="auto">
          <a:xfrm flipH="1">
            <a:off x="4842944" y="1448736"/>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8" name="Rectangle 27"/>
          <p:cNvSpPr/>
          <p:nvPr/>
        </p:nvSpPr>
        <p:spPr bwMode="auto">
          <a:xfrm flipH="1">
            <a:off x="4844481" y="1880194"/>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9" name="Rectangle 28"/>
          <p:cNvSpPr/>
          <p:nvPr/>
        </p:nvSpPr>
        <p:spPr bwMode="auto">
          <a:xfrm flipH="1">
            <a:off x="4842944" y="2525022"/>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30" name="Rectangle 29"/>
          <p:cNvSpPr/>
          <p:nvPr/>
        </p:nvSpPr>
        <p:spPr bwMode="auto">
          <a:xfrm flipH="1">
            <a:off x="4842036" y="2958798"/>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nvGrpSpPr>
          <p:cNvPr id="36" name="Group 38"/>
          <p:cNvGrpSpPr>
            <a:grpSpLocks/>
          </p:cNvGrpSpPr>
          <p:nvPr/>
        </p:nvGrpSpPr>
        <p:grpSpPr bwMode="auto">
          <a:xfrm>
            <a:off x="843829" y="1959162"/>
            <a:ext cx="307715" cy="624990"/>
            <a:chOff x="5035" y="4541"/>
            <a:chExt cx="169" cy="493"/>
          </a:xfrm>
          <a:solidFill>
            <a:srgbClr val="FFFF00"/>
          </a:solidFill>
        </p:grpSpPr>
        <p:sp>
          <p:nvSpPr>
            <p:cNvPr id="37"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38"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grpSp>
        <p:nvGrpSpPr>
          <p:cNvPr id="6" name="Group 5"/>
          <p:cNvGrpSpPr/>
          <p:nvPr/>
        </p:nvGrpSpPr>
        <p:grpSpPr>
          <a:xfrm>
            <a:off x="1907431" y="1720411"/>
            <a:ext cx="631972" cy="1119633"/>
            <a:chOff x="2229800" y="1720411"/>
            <a:chExt cx="631972" cy="1119633"/>
          </a:xfrm>
        </p:grpSpPr>
        <p:sp>
          <p:nvSpPr>
            <p:cNvPr id="40" name="Freeform 34"/>
            <p:cNvSpPr>
              <a:spLocks/>
            </p:cNvSpPr>
            <p:nvPr/>
          </p:nvSpPr>
          <p:spPr bwMode="auto">
            <a:xfrm>
              <a:off x="2545786" y="2380702"/>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3" name="Freeform 34"/>
            <p:cNvSpPr>
              <a:spLocks/>
            </p:cNvSpPr>
            <p:nvPr/>
          </p:nvSpPr>
          <p:spPr bwMode="auto">
            <a:xfrm>
              <a:off x="2545786" y="267199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4" name="Freeform 34"/>
            <p:cNvSpPr>
              <a:spLocks/>
            </p:cNvSpPr>
            <p:nvPr/>
          </p:nvSpPr>
          <p:spPr bwMode="auto">
            <a:xfrm rot="10800000">
              <a:off x="2229800" y="2011705"/>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5" name="Freeform 34"/>
            <p:cNvSpPr>
              <a:spLocks/>
            </p:cNvSpPr>
            <p:nvPr/>
          </p:nvSpPr>
          <p:spPr bwMode="auto">
            <a:xfrm rot="10800000">
              <a:off x="2387793" y="1720411"/>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7" name="Group 6"/>
          <p:cNvGrpSpPr/>
          <p:nvPr/>
        </p:nvGrpSpPr>
        <p:grpSpPr>
          <a:xfrm>
            <a:off x="2807551" y="1448736"/>
            <a:ext cx="631972" cy="1659211"/>
            <a:chOff x="3129920" y="1448736"/>
            <a:chExt cx="631972" cy="1659211"/>
          </a:xfrm>
        </p:grpSpPr>
        <p:sp>
          <p:nvSpPr>
            <p:cNvPr id="47" name="Freeform 34"/>
            <p:cNvSpPr>
              <a:spLocks/>
            </p:cNvSpPr>
            <p:nvPr/>
          </p:nvSpPr>
          <p:spPr bwMode="auto">
            <a:xfrm>
              <a:off x="3445906" y="2506341"/>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8" name="Freeform 34"/>
            <p:cNvSpPr>
              <a:spLocks/>
            </p:cNvSpPr>
            <p:nvPr/>
          </p:nvSpPr>
          <p:spPr bwMode="auto">
            <a:xfrm>
              <a:off x="3445905" y="2939899"/>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9" name="Freeform 34"/>
            <p:cNvSpPr>
              <a:spLocks/>
            </p:cNvSpPr>
            <p:nvPr/>
          </p:nvSpPr>
          <p:spPr bwMode="auto">
            <a:xfrm rot="10800000">
              <a:off x="3129920" y="1870457"/>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0" name="Freeform 34"/>
            <p:cNvSpPr>
              <a:spLocks/>
            </p:cNvSpPr>
            <p:nvPr/>
          </p:nvSpPr>
          <p:spPr bwMode="auto">
            <a:xfrm rot="10800000">
              <a:off x="3287913" y="144873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8" name="Group 7"/>
          <p:cNvGrpSpPr/>
          <p:nvPr/>
        </p:nvGrpSpPr>
        <p:grpSpPr>
          <a:xfrm>
            <a:off x="5607842" y="1439697"/>
            <a:ext cx="631972" cy="1659211"/>
            <a:chOff x="5318367" y="1439697"/>
            <a:chExt cx="631972" cy="1659211"/>
          </a:xfrm>
        </p:grpSpPr>
        <p:sp>
          <p:nvSpPr>
            <p:cNvPr id="51" name="Freeform 34"/>
            <p:cNvSpPr>
              <a:spLocks/>
            </p:cNvSpPr>
            <p:nvPr/>
          </p:nvSpPr>
          <p:spPr bwMode="auto">
            <a:xfrm>
              <a:off x="5634353" y="2497302"/>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8" name="Freeform 34"/>
            <p:cNvSpPr>
              <a:spLocks/>
            </p:cNvSpPr>
            <p:nvPr/>
          </p:nvSpPr>
          <p:spPr bwMode="auto">
            <a:xfrm>
              <a:off x="5634352" y="2930860"/>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9" name="Freeform 34"/>
            <p:cNvSpPr>
              <a:spLocks/>
            </p:cNvSpPr>
            <p:nvPr/>
          </p:nvSpPr>
          <p:spPr bwMode="auto">
            <a:xfrm rot="10800000">
              <a:off x="5318367" y="1861418"/>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0" name="Freeform 34"/>
            <p:cNvSpPr>
              <a:spLocks/>
            </p:cNvSpPr>
            <p:nvPr/>
          </p:nvSpPr>
          <p:spPr bwMode="auto">
            <a:xfrm rot="10800000">
              <a:off x="5476360" y="1439697"/>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9" name="Group 8"/>
          <p:cNvGrpSpPr/>
          <p:nvPr/>
        </p:nvGrpSpPr>
        <p:grpSpPr>
          <a:xfrm>
            <a:off x="6547784" y="1701082"/>
            <a:ext cx="631972" cy="1119633"/>
            <a:chOff x="6258309" y="1701082"/>
            <a:chExt cx="631972" cy="1119633"/>
          </a:xfrm>
        </p:grpSpPr>
        <p:sp>
          <p:nvSpPr>
            <p:cNvPr id="61" name="Freeform 34"/>
            <p:cNvSpPr>
              <a:spLocks/>
            </p:cNvSpPr>
            <p:nvPr/>
          </p:nvSpPr>
          <p:spPr bwMode="auto">
            <a:xfrm>
              <a:off x="6574295" y="2361373"/>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2" name="Freeform 34"/>
            <p:cNvSpPr>
              <a:spLocks/>
            </p:cNvSpPr>
            <p:nvPr/>
          </p:nvSpPr>
          <p:spPr bwMode="auto">
            <a:xfrm>
              <a:off x="6574295" y="2652667"/>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3" name="Freeform 34"/>
            <p:cNvSpPr>
              <a:spLocks/>
            </p:cNvSpPr>
            <p:nvPr/>
          </p:nvSpPr>
          <p:spPr bwMode="auto">
            <a:xfrm rot="10800000">
              <a:off x="6258309" y="1992376"/>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4" name="Freeform 34"/>
            <p:cNvSpPr>
              <a:spLocks/>
            </p:cNvSpPr>
            <p:nvPr/>
          </p:nvSpPr>
          <p:spPr bwMode="auto">
            <a:xfrm rot="10800000">
              <a:off x="6416302" y="1701082"/>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65" name="Group 38"/>
          <p:cNvGrpSpPr>
            <a:grpSpLocks/>
          </p:cNvGrpSpPr>
          <p:nvPr/>
        </p:nvGrpSpPr>
        <p:grpSpPr bwMode="auto">
          <a:xfrm>
            <a:off x="7992456" y="1950650"/>
            <a:ext cx="307715" cy="624990"/>
            <a:chOff x="5035" y="4541"/>
            <a:chExt cx="169" cy="493"/>
          </a:xfrm>
          <a:solidFill>
            <a:srgbClr val="FFFF00"/>
          </a:solidFill>
        </p:grpSpPr>
        <p:sp>
          <p:nvSpPr>
            <p:cNvPr id="67"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68"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sp>
        <p:nvSpPr>
          <p:cNvPr id="91" name="Rectangle 35"/>
          <p:cNvSpPr>
            <a:spLocks noChangeArrowheads="1"/>
          </p:cNvSpPr>
          <p:nvPr/>
        </p:nvSpPr>
        <p:spPr bwMode="auto">
          <a:xfrm>
            <a:off x="341436" y="3428998"/>
            <a:ext cx="1084219"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smtClean="0">
                <a:solidFill>
                  <a:schemeClr val="tx1"/>
                </a:solidFill>
                <a:latin typeface="+mj-lt"/>
                <a:cs typeface="+mn-cs"/>
              </a:rPr>
              <a:t>mode of MM core</a:t>
            </a:r>
            <a:endParaRPr lang="en-GB" baseline="-25000">
              <a:solidFill>
                <a:schemeClr val="tx1"/>
              </a:solidFill>
              <a:latin typeface="+mj-lt"/>
              <a:cs typeface="+mn-cs"/>
            </a:endParaRPr>
          </a:p>
        </p:txBody>
      </p:sp>
      <p:sp>
        <p:nvSpPr>
          <p:cNvPr id="92" name="Rectangle 35"/>
          <p:cNvSpPr>
            <a:spLocks noChangeArrowheads="1"/>
          </p:cNvSpPr>
          <p:nvPr/>
        </p:nvSpPr>
        <p:spPr bwMode="auto">
          <a:xfrm>
            <a:off x="1421580" y="3428998"/>
            <a:ext cx="1385970" cy="9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err="1" smtClean="0">
                <a:solidFill>
                  <a:schemeClr val="tx1"/>
                </a:solidFill>
                <a:latin typeface="+mj-lt"/>
                <a:cs typeface="+mn-cs"/>
              </a:rPr>
              <a:t>supermode</a:t>
            </a:r>
            <a:r>
              <a:rPr lang="en-GB" dirty="0" smtClean="0">
                <a:solidFill>
                  <a:schemeClr val="tx1"/>
                </a:solidFill>
                <a:latin typeface="+mj-lt"/>
                <a:cs typeface="+mn-cs"/>
              </a:rPr>
              <a:t> of coupled SM cores</a:t>
            </a:r>
            <a:endParaRPr lang="en-GB" baseline="-25000" dirty="0">
              <a:solidFill>
                <a:schemeClr val="tx1"/>
              </a:solidFill>
              <a:latin typeface="+mj-lt"/>
              <a:cs typeface="+mn-cs"/>
            </a:endParaRPr>
          </a:p>
        </p:txBody>
      </p:sp>
      <p:sp>
        <p:nvSpPr>
          <p:cNvPr id="93" name="Rectangle 35"/>
          <p:cNvSpPr>
            <a:spLocks noChangeArrowheads="1"/>
          </p:cNvSpPr>
          <p:nvPr/>
        </p:nvSpPr>
        <p:spPr bwMode="auto">
          <a:xfrm>
            <a:off x="2591736" y="3428998"/>
            <a:ext cx="1440192"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independent SM cores</a:t>
            </a:r>
            <a:endParaRPr lang="en-GB" baseline="-25000" dirty="0">
              <a:solidFill>
                <a:schemeClr val="tx1"/>
              </a:solidFill>
              <a:latin typeface="+mj-lt"/>
              <a:cs typeface="+mn-cs"/>
            </a:endParaRPr>
          </a:p>
        </p:txBody>
      </p:sp>
      <p:sp>
        <p:nvSpPr>
          <p:cNvPr id="95" name="Rectangle 94"/>
          <p:cNvSpPr/>
          <p:nvPr/>
        </p:nvSpPr>
        <p:spPr bwMode="auto">
          <a:xfrm>
            <a:off x="4029371" y="1448736"/>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96" name="Rectangle 95"/>
          <p:cNvSpPr/>
          <p:nvPr/>
        </p:nvSpPr>
        <p:spPr bwMode="auto">
          <a:xfrm>
            <a:off x="4027834" y="1880194"/>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97" name="Rectangle 96"/>
          <p:cNvSpPr/>
          <p:nvPr/>
        </p:nvSpPr>
        <p:spPr bwMode="auto">
          <a:xfrm>
            <a:off x="4029371" y="2525022"/>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98" name="Rectangle 97"/>
          <p:cNvSpPr/>
          <p:nvPr/>
        </p:nvSpPr>
        <p:spPr bwMode="auto">
          <a:xfrm>
            <a:off x="4030279" y="2958798"/>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99" name="Rectangle 35"/>
          <p:cNvSpPr>
            <a:spLocks noChangeArrowheads="1"/>
          </p:cNvSpPr>
          <p:nvPr/>
        </p:nvSpPr>
        <p:spPr bwMode="auto">
          <a:xfrm>
            <a:off x="5437036" y="3428998"/>
            <a:ext cx="120524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phases preserved</a:t>
            </a:r>
            <a:endParaRPr lang="en-GB" baseline="-25000" dirty="0">
              <a:solidFill>
                <a:schemeClr val="tx1"/>
              </a:solidFill>
              <a:latin typeface="+mj-lt"/>
              <a:cs typeface="+mn-cs"/>
            </a:endParaRPr>
          </a:p>
        </p:txBody>
      </p:sp>
      <p:sp>
        <p:nvSpPr>
          <p:cNvPr id="100" name="Rectangle 35"/>
          <p:cNvSpPr>
            <a:spLocks noChangeArrowheads="1"/>
          </p:cNvSpPr>
          <p:nvPr/>
        </p:nvSpPr>
        <p:spPr bwMode="auto">
          <a:xfrm>
            <a:off x="6642276" y="3428998"/>
            <a:ext cx="129565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same </a:t>
            </a:r>
            <a:r>
              <a:rPr lang="en-GB" dirty="0" err="1" smtClean="0">
                <a:solidFill>
                  <a:schemeClr val="tx1"/>
                </a:solidFill>
                <a:latin typeface="+mj-lt"/>
                <a:cs typeface="+mn-cs"/>
              </a:rPr>
              <a:t>supermode</a:t>
            </a:r>
            <a:endParaRPr lang="en-GB" baseline="-25000" dirty="0">
              <a:solidFill>
                <a:schemeClr val="tx1"/>
              </a:solidFill>
              <a:latin typeface="+mj-lt"/>
              <a:cs typeface="+mn-cs"/>
            </a:endParaRPr>
          </a:p>
        </p:txBody>
      </p:sp>
      <p:sp>
        <p:nvSpPr>
          <p:cNvPr id="101" name="Rectangle 35"/>
          <p:cNvSpPr>
            <a:spLocks noChangeArrowheads="1"/>
          </p:cNvSpPr>
          <p:nvPr/>
        </p:nvSpPr>
        <p:spPr bwMode="auto">
          <a:xfrm>
            <a:off x="7937934" y="3428998"/>
            <a:ext cx="77461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smtClean="0">
                <a:solidFill>
                  <a:schemeClr val="tx1"/>
                </a:solidFill>
                <a:latin typeface="+mj-lt"/>
                <a:cs typeface="+mn-cs"/>
              </a:rPr>
              <a:t>same mode</a:t>
            </a:r>
            <a:endParaRPr lang="en-GB" baseline="-25000">
              <a:solidFill>
                <a:schemeClr val="tx1"/>
              </a:solidFill>
              <a:latin typeface="+mj-lt"/>
              <a:cs typeface="+mn-cs"/>
            </a:endParaRPr>
          </a:p>
        </p:txBody>
      </p:sp>
      <p:grpSp>
        <p:nvGrpSpPr>
          <p:cNvPr id="102" name="Group 101"/>
          <p:cNvGrpSpPr/>
          <p:nvPr/>
        </p:nvGrpSpPr>
        <p:grpSpPr>
          <a:xfrm>
            <a:off x="4211952" y="1448736"/>
            <a:ext cx="631972" cy="1659211"/>
            <a:chOff x="3129920" y="1448736"/>
            <a:chExt cx="631972" cy="1659211"/>
          </a:xfrm>
        </p:grpSpPr>
        <p:sp>
          <p:nvSpPr>
            <p:cNvPr id="103" name="Freeform 34"/>
            <p:cNvSpPr>
              <a:spLocks/>
            </p:cNvSpPr>
            <p:nvPr/>
          </p:nvSpPr>
          <p:spPr bwMode="auto">
            <a:xfrm>
              <a:off x="3445906" y="2506341"/>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04" name="Freeform 34"/>
            <p:cNvSpPr>
              <a:spLocks/>
            </p:cNvSpPr>
            <p:nvPr/>
          </p:nvSpPr>
          <p:spPr bwMode="auto">
            <a:xfrm>
              <a:off x="3445905" y="2939899"/>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05" name="Freeform 34"/>
            <p:cNvSpPr>
              <a:spLocks/>
            </p:cNvSpPr>
            <p:nvPr/>
          </p:nvSpPr>
          <p:spPr bwMode="auto">
            <a:xfrm rot="10800000">
              <a:off x="3129920" y="1870457"/>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06" name="Freeform 34"/>
            <p:cNvSpPr>
              <a:spLocks/>
            </p:cNvSpPr>
            <p:nvPr/>
          </p:nvSpPr>
          <p:spPr bwMode="auto">
            <a:xfrm rot="10800000">
              <a:off x="3287913" y="144873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sp>
        <p:nvSpPr>
          <p:cNvPr id="117" name="Rectangle 35"/>
          <p:cNvSpPr>
            <a:spLocks noChangeArrowheads="1"/>
          </p:cNvSpPr>
          <p:nvPr/>
        </p:nvSpPr>
        <p:spPr bwMode="auto">
          <a:xfrm>
            <a:off x="4031928" y="3428998"/>
            <a:ext cx="108014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identical paths</a:t>
            </a:r>
            <a:endParaRPr lang="en-GB" baseline="-25000" dirty="0">
              <a:solidFill>
                <a:schemeClr val="tx1"/>
              </a:solidFill>
              <a:latin typeface="+mj-lt"/>
              <a:cs typeface="+mn-cs"/>
            </a:endParaRPr>
          </a:p>
        </p:txBody>
      </p:sp>
      <p:sp>
        <p:nvSpPr>
          <p:cNvPr id="118" name="Rectangle 14"/>
          <p:cNvSpPr>
            <a:spLocks noChangeArrowheads="1"/>
          </p:cNvSpPr>
          <p:nvPr/>
        </p:nvSpPr>
        <p:spPr bwMode="auto">
          <a:xfrm>
            <a:off x="453635" y="1178700"/>
            <a:ext cx="156157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a:spcBef>
                <a:spcPct val="50000"/>
              </a:spcBef>
              <a:buClr>
                <a:srgbClr val="00FFCC"/>
              </a:buClr>
              <a:buSzPct val="200000"/>
            </a:pPr>
            <a:r>
              <a:rPr lang="en-GB" altLang="en-US" sz="2200" smtClean="0">
                <a:solidFill>
                  <a:schemeClr val="tx1"/>
                </a:solidFill>
                <a:latin typeface="+mj-lt"/>
              </a:rPr>
              <a:t>ideal case:</a:t>
            </a:r>
            <a:endParaRPr lang="en-GB" altLang="en-US" sz="2200">
              <a:solidFill>
                <a:schemeClr val="tx1"/>
              </a:solidFill>
              <a:latin typeface="+mj-lt"/>
            </a:endParaRPr>
          </a:p>
        </p:txBody>
      </p:sp>
      <p:sp>
        <p:nvSpPr>
          <p:cNvPr id="66"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pic>
        <p:nvPicPr>
          <p:cNvPr id="72" name="Picture 3" descr="C:\My Documents\publications\1309 ecoc workshop\chinese-lantern-art-project-m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21871" t="436" r="23250" b="493"/>
          <a:stretch/>
        </p:blipFill>
        <p:spPr bwMode="auto">
          <a:xfrm>
            <a:off x="3897342" y="3734702"/>
            <a:ext cx="1464641" cy="25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9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00"/>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6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5400000">
                                      <p:cBhvr>
                                        <p:cTn id="27" dur="1000" fill="hold"/>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2230" y="1987867"/>
            <a:ext cx="757775" cy="570250"/>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3" name="Parallelogram 2"/>
          <p:cNvSpPr/>
          <p:nvPr/>
        </p:nvSpPr>
        <p:spPr bwMode="auto">
          <a:xfrm rot="5400000">
            <a:off x="1924084" y="1862374"/>
            <a:ext cx="682471"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3" name="Parallelogram 12"/>
          <p:cNvSpPr/>
          <p:nvPr/>
        </p:nvSpPr>
        <p:spPr bwMode="auto">
          <a:xfrm rot="5400000" flipH="1">
            <a:off x="1924168" y="900641"/>
            <a:ext cx="682303"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4" name="Parallelogram 13"/>
          <p:cNvSpPr/>
          <p:nvPr/>
        </p:nvSpPr>
        <p:spPr bwMode="auto">
          <a:xfrm rot="5400000">
            <a:off x="2063763" y="1579185"/>
            <a:ext cx="403114"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5" name="Parallelogram 14"/>
          <p:cNvSpPr/>
          <p:nvPr/>
        </p:nvSpPr>
        <p:spPr bwMode="auto">
          <a:xfrm rot="5400000" flipH="1">
            <a:off x="2070207" y="1184232"/>
            <a:ext cx="390226"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6" name="Rectangle 15"/>
          <p:cNvSpPr/>
          <p:nvPr/>
        </p:nvSpPr>
        <p:spPr bwMode="auto">
          <a:xfrm>
            <a:off x="3158059" y="1448801"/>
            <a:ext cx="281464" cy="139777"/>
          </a:xfrm>
          <a:prstGeom prst="rect">
            <a:avLst/>
          </a:prstGeom>
          <a:solidFill>
            <a:schemeClr val="tx1">
              <a:lumMod val="65000"/>
            </a:schemeClr>
          </a:solidFill>
          <a:ln w="19050" cap="flat" cmpd="sng" algn="ctr">
            <a:solidFill>
              <a:schemeClr val="tx1">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7" name="Rectangle 16"/>
          <p:cNvSpPr/>
          <p:nvPr/>
        </p:nvSpPr>
        <p:spPr bwMode="auto">
          <a:xfrm>
            <a:off x="3156521" y="1880259"/>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8" name="Rectangle 17"/>
          <p:cNvSpPr/>
          <p:nvPr/>
        </p:nvSpPr>
        <p:spPr bwMode="auto">
          <a:xfrm>
            <a:off x="3158059" y="2524894"/>
            <a:ext cx="807066"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19" name="Rectangle 18"/>
          <p:cNvSpPr/>
          <p:nvPr/>
        </p:nvSpPr>
        <p:spPr bwMode="auto">
          <a:xfrm>
            <a:off x="3158967" y="2958434"/>
            <a:ext cx="544442"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2" name="Rectangle 21"/>
          <p:cNvSpPr/>
          <p:nvPr/>
        </p:nvSpPr>
        <p:spPr bwMode="auto">
          <a:xfrm flipH="1">
            <a:off x="7658736" y="1983468"/>
            <a:ext cx="1000667" cy="570250"/>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3" name="Parallelogram 22"/>
          <p:cNvSpPr/>
          <p:nvPr/>
        </p:nvSpPr>
        <p:spPr bwMode="auto">
          <a:xfrm rot="16200000" flipH="1">
            <a:off x="6476240" y="1857975"/>
            <a:ext cx="682471"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4" name="Parallelogram 23"/>
          <p:cNvSpPr/>
          <p:nvPr/>
        </p:nvSpPr>
        <p:spPr bwMode="auto">
          <a:xfrm rot="16200000">
            <a:off x="6476324" y="896242"/>
            <a:ext cx="682303" cy="1787293"/>
          </a:xfrm>
          <a:prstGeom prst="parallelogram">
            <a:avLst>
              <a:gd name="adj" fmla="val 79635"/>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5" name="Parallelogram 24"/>
          <p:cNvSpPr/>
          <p:nvPr/>
        </p:nvSpPr>
        <p:spPr bwMode="auto">
          <a:xfrm rot="16200000" flipH="1">
            <a:off x="6615918" y="1574786"/>
            <a:ext cx="403114"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6" name="Parallelogram 25"/>
          <p:cNvSpPr/>
          <p:nvPr/>
        </p:nvSpPr>
        <p:spPr bwMode="auto">
          <a:xfrm rot="16200000">
            <a:off x="6622362" y="1179833"/>
            <a:ext cx="390226" cy="1787293"/>
          </a:xfrm>
          <a:prstGeom prst="parallelogram">
            <a:avLst>
              <a:gd name="adj" fmla="val 63873"/>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7" name="Rectangle 26"/>
          <p:cNvSpPr/>
          <p:nvPr/>
        </p:nvSpPr>
        <p:spPr bwMode="auto">
          <a:xfrm flipH="1">
            <a:off x="5075995" y="1448736"/>
            <a:ext cx="848741"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8" name="Rectangle 27"/>
          <p:cNvSpPr/>
          <p:nvPr/>
        </p:nvSpPr>
        <p:spPr bwMode="auto">
          <a:xfrm flipH="1">
            <a:off x="4844481" y="1879504"/>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29" name="Rectangle 28"/>
          <p:cNvSpPr/>
          <p:nvPr/>
        </p:nvSpPr>
        <p:spPr bwMode="auto">
          <a:xfrm flipH="1">
            <a:off x="5109626" y="2525022"/>
            <a:ext cx="815109"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sp>
        <p:nvSpPr>
          <p:cNvPr id="30" name="Rectangle 29"/>
          <p:cNvSpPr/>
          <p:nvPr/>
        </p:nvSpPr>
        <p:spPr bwMode="auto">
          <a:xfrm flipH="1">
            <a:off x="5382931" y="2958562"/>
            <a:ext cx="540897"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nvGrpSpPr>
          <p:cNvPr id="36" name="Group 38"/>
          <p:cNvGrpSpPr>
            <a:grpSpLocks/>
          </p:cNvGrpSpPr>
          <p:nvPr/>
        </p:nvGrpSpPr>
        <p:grpSpPr bwMode="auto">
          <a:xfrm>
            <a:off x="843829" y="1959162"/>
            <a:ext cx="307715" cy="624990"/>
            <a:chOff x="5035" y="4541"/>
            <a:chExt cx="169" cy="493"/>
          </a:xfrm>
          <a:solidFill>
            <a:srgbClr val="FFFF00"/>
          </a:solidFill>
        </p:grpSpPr>
        <p:sp>
          <p:nvSpPr>
            <p:cNvPr id="37"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38"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grpSp>
        <p:nvGrpSpPr>
          <p:cNvPr id="6" name="Group 5"/>
          <p:cNvGrpSpPr/>
          <p:nvPr/>
        </p:nvGrpSpPr>
        <p:grpSpPr>
          <a:xfrm>
            <a:off x="1907431" y="1720411"/>
            <a:ext cx="631972" cy="1119633"/>
            <a:chOff x="2229800" y="1720411"/>
            <a:chExt cx="631972" cy="1119633"/>
          </a:xfrm>
        </p:grpSpPr>
        <p:sp>
          <p:nvSpPr>
            <p:cNvPr id="40" name="Freeform 34"/>
            <p:cNvSpPr>
              <a:spLocks/>
            </p:cNvSpPr>
            <p:nvPr/>
          </p:nvSpPr>
          <p:spPr bwMode="auto">
            <a:xfrm>
              <a:off x="2545786" y="2380702"/>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3" name="Freeform 34"/>
            <p:cNvSpPr>
              <a:spLocks/>
            </p:cNvSpPr>
            <p:nvPr/>
          </p:nvSpPr>
          <p:spPr bwMode="auto">
            <a:xfrm>
              <a:off x="2545786" y="267199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4" name="Freeform 34"/>
            <p:cNvSpPr>
              <a:spLocks/>
            </p:cNvSpPr>
            <p:nvPr/>
          </p:nvSpPr>
          <p:spPr bwMode="auto">
            <a:xfrm rot="10800000">
              <a:off x="2229800" y="2011705"/>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5" name="Freeform 34"/>
            <p:cNvSpPr>
              <a:spLocks/>
            </p:cNvSpPr>
            <p:nvPr/>
          </p:nvSpPr>
          <p:spPr bwMode="auto">
            <a:xfrm rot="10800000">
              <a:off x="2387793" y="1720411"/>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7" name="Group 6"/>
          <p:cNvGrpSpPr/>
          <p:nvPr/>
        </p:nvGrpSpPr>
        <p:grpSpPr>
          <a:xfrm>
            <a:off x="2807551" y="1448736"/>
            <a:ext cx="631972" cy="1659211"/>
            <a:chOff x="3129920" y="1448736"/>
            <a:chExt cx="631972" cy="1659211"/>
          </a:xfrm>
        </p:grpSpPr>
        <p:sp>
          <p:nvSpPr>
            <p:cNvPr id="47" name="Freeform 34"/>
            <p:cNvSpPr>
              <a:spLocks/>
            </p:cNvSpPr>
            <p:nvPr/>
          </p:nvSpPr>
          <p:spPr bwMode="auto">
            <a:xfrm>
              <a:off x="3445906" y="2506341"/>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8" name="Freeform 34"/>
            <p:cNvSpPr>
              <a:spLocks/>
            </p:cNvSpPr>
            <p:nvPr/>
          </p:nvSpPr>
          <p:spPr bwMode="auto">
            <a:xfrm>
              <a:off x="3445905" y="2939899"/>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49" name="Freeform 34"/>
            <p:cNvSpPr>
              <a:spLocks/>
            </p:cNvSpPr>
            <p:nvPr/>
          </p:nvSpPr>
          <p:spPr bwMode="auto">
            <a:xfrm rot="10800000">
              <a:off x="3129920" y="1870457"/>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0" name="Freeform 34"/>
            <p:cNvSpPr>
              <a:spLocks/>
            </p:cNvSpPr>
            <p:nvPr/>
          </p:nvSpPr>
          <p:spPr bwMode="auto">
            <a:xfrm rot="10800000">
              <a:off x="3287913" y="144873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72" name="Group 71"/>
          <p:cNvGrpSpPr/>
          <p:nvPr/>
        </p:nvGrpSpPr>
        <p:grpSpPr>
          <a:xfrm>
            <a:off x="5765835" y="1439697"/>
            <a:ext cx="473979" cy="1667005"/>
            <a:chOff x="5765835" y="1439697"/>
            <a:chExt cx="473979" cy="1667005"/>
          </a:xfrm>
        </p:grpSpPr>
        <p:sp>
          <p:nvSpPr>
            <p:cNvPr id="51" name="Freeform 34"/>
            <p:cNvSpPr>
              <a:spLocks/>
            </p:cNvSpPr>
            <p:nvPr/>
          </p:nvSpPr>
          <p:spPr bwMode="auto">
            <a:xfrm>
              <a:off x="5923828" y="2497302"/>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8" name="Freeform 34"/>
            <p:cNvSpPr>
              <a:spLocks/>
            </p:cNvSpPr>
            <p:nvPr/>
          </p:nvSpPr>
          <p:spPr bwMode="auto">
            <a:xfrm>
              <a:off x="5926274" y="1875138"/>
              <a:ext cx="313540"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59" name="Freeform 34"/>
            <p:cNvSpPr>
              <a:spLocks/>
            </p:cNvSpPr>
            <p:nvPr/>
          </p:nvSpPr>
          <p:spPr bwMode="auto">
            <a:xfrm rot="10800000" flipH="1">
              <a:off x="5926273" y="2938654"/>
              <a:ext cx="155547"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0" name="Freeform 34"/>
            <p:cNvSpPr>
              <a:spLocks/>
            </p:cNvSpPr>
            <p:nvPr/>
          </p:nvSpPr>
          <p:spPr bwMode="auto">
            <a:xfrm rot="10800000">
              <a:off x="5765835" y="1439697"/>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sp>
        <p:nvSpPr>
          <p:cNvPr id="96" name="Rectangle 95"/>
          <p:cNvSpPr/>
          <p:nvPr/>
        </p:nvSpPr>
        <p:spPr bwMode="auto">
          <a:xfrm>
            <a:off x="4027834" y="1879504"/>
            <a:ext cx="1081793" cy="139777"/>
          </a:xfrm>
          <a:prstGeom prst="rect">
            <a:avLst/>
          </a:prstGeom>
          <a:solidFill>
            <a:schemeClr val="tx1">
              <a:lumMod val="65000"/>
            </a:schemeClr>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nvGrpSpPr>
          <p:cNvPr id="69" name="Group 68"/>
          <p:cNvGrpSpPr/>
          <p:nvPr/>
        </p:nvGrpSpPr>
        <p:grpSpPr>
          <a:xfrm flipV="1">
            <a:off x="3665489" y="2820716"/>
            <a:ext cx="1717443" cy="203080"/>
            <a:chOff x="3665489" y="3023795"/>
            <a:chExt cx="1717443" cy="457592"/>
          </a:xfrm>
        </p:grpSpPr>
        <p:cxnSp>
          <p:nvCxnSpPr>
            <p:cNvPr id="5" name="Curved Connector 4"/>
            <p:cNvCxnSpPr/>
            <p:nvPr/>
          </p:nvCxnSpPr>
          <p:spPr bwMode="auto">
            <a:xfrm>
              <a:off x="3665489" y="3023795"/>
              <a:ext cx="861468" cy="457592"/>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urved Connector 77"/>
            <p:cNvCxnSpPr/>
            <p:nvPr/>
          </p:nvCxnSpPr>
          <p:spPr bwMode="auto">
            <a:xfrm rot="10800000" flipV="1">
              <a:off x="4513114" y="3023937"/>
              <a:ext cx="869818" cy="457450"/>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370033" y="1178700"/>
            <a:ext cx="1705963" cy="340621"/>
            <a:chOff x="3370033" y="1178700"/>
            <a:chExt cx="1705963" cy="340621"/>
          </a:xfrm>
        </p:grpSpPr>
        <p:cxnSp>
          <p:nvCxnSpPr>
            <p:cNvPr id="79" name="Curved Connector 78"/>
            <p:cNvCxnSpPr/>
            <p:nvPr/>
          </p:nvCxnSpPr>
          <p:spPr bwMode="auto">
            <a:xfrm>
              <a:off x="4211952" y="1178700"/>
              <a:ext cx="864044" cy="340442"/>
            </a:xfrm>
            <a:prstGeom prst="curvedConnector3">
              <a:avLst/>
            </a:prstGeom>
            <a:solidFill>
              <a:schemeClr val="tx1">
                <a:lumMod val="65000"/>
              </a:schemeClr>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urved Connector 79"/>
            <p:cNvCxnSpPr/>
            <p:nvPr/>
          </p:nvCxnSpPr>
          <p:spPr bwMode="auto">
            <a:xfrm rot="10800000" flipV="1">
              <a:off x="3370033" y="1178700"/>
              <a:ext cx="864044" cy="340621"/>
            </a:xfrm>
            <a:prstGeom prst="curvedConnector3">
              <a:avLst/>
            </a:prstGeom>
            <a:solidFill>
              <a:schemeClr val="tx1">
                <a:lumMod val="65000"/>
              </a:schemeClr>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oup 40"/>
          <p:cNvGrpSpPr/>
          <p:nvPr/>
        </p:nvGrpSpPr>
        <p:grpSpPr>
          <a:xfrm>
            <a:off x="3932662" y="2410385"/>
            <a:ext cx="1226268" cy="185028"/>
            <a:chOff x="3932662" y="2333341"/>
            <a:chExt cx="1226268" cy="270182"/>
          </a:xfrm>
        </p:grpSpPr>
        <p:cxnSp>
          <p:nvCxnSpPr>
            <p:cNvPr id="83" name="Curved Connector 82"/>
            <p:cNvCxnSpPr/>
            <p:nvPr/>
          </p:nvCxnSpPr>
          <p:spPr bwMode="auto">
            <a:xfrm>
              <a:off x="4248649" y="2333345"/>
              <a:ext cx="315986" cy="270178"/>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Curved Connector 83"/>
            <p:cNvCxnSpPr/>
            <p:nvPr/>
          </p:nvCxnSpPr>
          <p:spPr bwMode="auto">
            <a:xfrm rot="10800000" flipV="1">
              <a:off x="3932662" y="2333343"/>
              <a:ext cx="338112" cy="270179"/>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Curved Connector 88"/>
            <p:cNvCxnSpPr/>
            <p:nvPr/>
          </p:nvCxnSpPr>
          <p:spPr bwMode="auto">
            <a:xfrm>
              <a:off x="4842944" y="2333343"/>
              <a:ext cx="315986" cy="270178"/>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Curved Connector 89"/>
            <p:cNvCxnSpPr/>
            <p:nvPr/>
          </p:nvCxnSpPr>
          <p:spPr bwMode="auto">
            <a:xfrm rot="10800000" flipV="1">
              <a:off x="4526957" y="2333341"/>
              <a:ext cx="338112" cy="270179"/>
            </a:xfrm>
            <a:prstGeom prst="curvedConnector3">
              <a:avLst/>
            </a:prstGeom>
            <a:solidFill>
              <a:srgbClr val="CC0000"/>
            </a:solidFill>
            <a:ln w="139700" cap="flat" cmpd="sng" algn="ctr">
              <a:solidFill>
                <a:schemeClr val="tx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1" name="Rectangle 35"/>
          <p:cNvSpPr>
            <a:spLocks noChangeArrowheads="1"/>
          </p:cNvSpPr>
          <p:nvPr/>
        </p:nvSpPr>
        <p:spPr bwMode="auto">
          <a:xfrm>
            <a:off x="150201" y="3428998"/>
            <a:ext cx="1084219"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mode of MM core</a:t>
            </a:r>
            <a:endParaRPr lang="en-GB" baseline="-25000" dirty="0">
              <a:solidFill>
                <a:schemeClr val="tx1"/>
              </a:solidFill>
              <a:latin typeface="+mj-lt"/>
              <a:cs typeface="+mn-cs"/>
            </a:endParaRPr>
          </a:p>
        </p:txBody>
      </p:sp>
      <p:sp>
        <p:nvSpPr>
          <p:cNvPr id="122" name="Rectangle 35"/>
          <p:cNvSpPr>
            <a:spLocks noChangeArrowheads="1"/>
          </p:cNvSpPr>
          <p:nvPr/>
        </p:nvSpPr>
        <p:spPr bwMode="auto">
          <a:xfrm>
            <a:off x="1234420" y="3428996"/>
            <a:ext cx="1543963" cy="9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err="1" smtClean="0">
                <a:solidFill>
                  <a:schemeClr val="tx1"/>
                </a:solidFill>
                <a:latin typeface="+mj-lt"/>
                <a:cs typeface="+mn-cs"/>
              </a:rPr>
              <a:t>supermode</a:t>
            </a:r>
            <a:r>
              <a:rPr lang="en-GB" dirty="0" smtClean="0">
                <a:solidFill>
                  <a:schemeClr val="tx1"/>
                </a:solidFill>
                <a:latin typeface="+mj-lt"/>
                <a:cs typeface="+mn-cs"/>
              </a:rPr>
              <a:t> of coupled SM cores</a:t>
            </a:r>
            <a:endParaRPr lang="en-GB" baseline="-25000" dirty="0">
              <a:solidFill>
                <a:schemeClr val="tx1"/>
              </a:solidFill>
              <a:latin typeface="+mj-lt"/>
              <a:cs typeface="+mn-cs"/>
            </a:endParaRPr>
          </a:p>
        </p:txBody>
      </p:sp>
      <p:sp>
        <p:nvSpPr>
          <p:cNvPr id="123" name="Rectangle 35"/>
          <p:cNvSpPr>
            <a:spLocks noChangeArrowheads="1"/>
          </p:cNvSpPr>
          <p:nvPr/>
        </p:nvSpPr>
        <p:spPr bwMode="auto">
          <a:xfrm>
            <a:off x="2773677" y="3428998"/>
            <a:ext cx="1436098"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independent SM cores</a:t>
            </a:r>
            <a:endParaRPr lang="en-GB" baseline="-25000" dirty="0">
              <a:solidFill>
                <a:schemeClr val="tx1"/>
              </a:solidFill>
              <a:latin typeface="+mj-lt"/>
              <a:cs typeface="+mn-cs"/>
            </a:endParaRPr>
          </a:p>
        </p:txBody>
      </p:sp>
      <p:sp>
        <p:nvSpPr>
          <p:cNvPr id="124" name="Rectangle 35"/>
          <p:cNvSpPr>
            <a:spLocks noChangeArrowheads="1"/>
          </p:cNvSpPr>
          <p:nvPr/>
        </p:nvSpPr>
        <p:spPr bwMode="auto">
          <a:xfrm>
            <a:off x="5437036" y="3428998"/>
            <a:ext cx="125069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phases scrambled</a:t>
            </a:r>
            <a:endParaRPr lang="en-GB" baseline="-25000" dirty="0">
              <a:solidFill>
                <a:schemeClr val="tx1"/>
              </a:solidFill>
              <a:latin typeface="+mj-lt"/>
              <a:cs typeface="+mn-cs"/>
            </a:endParaRPr>
          </a:p>
        </p:txBody>
      </p:sp>
      <p:sp>
        <p:nvSpPr>
          <p:cNvPr id="125" name="Rectangle 35"/>
          <p:cNvSpPr>
            <a:spLocks noChangeArrowheads="1"/>
          </p:cNvSpPr>
          <p:nvPr/>
        </p:nvSpPr>
        <p:spPr bwMode="auto">
          <a:xfrm>
            <a:off x="6552263" y="3428998"/>
            <a:ext cx="1443651"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several </a:t>
            </a:r>
            <a:r>
              <a:rPr lang="en-GB" dirty="0" err="1" smtClean="0">
                <a:solidFill>
                  <a:schemeClr val="tx1"/>
                </a:solidFill>
                <a:latin typeface="+mj-lt"/>
                <a:cs typeface="+mn-cs"/>
              </a:rPr>
              <a:t>supermodes</a:t>
            </a:r>
            <a:endParaRPr lang="en-GB" baseline="-25000" dirty="0">
              <a:solidFill>
                <a:schemeClr val="tx1"/>
              </a:solidFill>
              <a:latin typeface="+mj-lt"/>
              <a:cs typeface="+mn-cs"/>
            </a:endParaRPr>
          </a:p>
        </p:txBody>
      </p:sp>
      <p:sp>
        <p:nvSpPr>
          <p:cNvPr id="126" name="Rectangle 35"/>
          <p:cNvSpPr>
            <a:spLocks noChangeArrowheads="1"/>
          </p:cNvSpPr>
          <p:nvPr/>
        </p:nvSpPr>
        <p:spPr bwMode="auto">
          <a:xfrm>
            <a:off x="7847922" y="3428998"/>
            <a:ext cx="900542"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err="1" smtClean="0">
                <a:solidFill>
                  <a:schemeClr val="tx1"/>
                </a:solidFill>
                <a:latin typeface="+mj-lt"/>
                <a:cs typeface="+mn-cs"/>
              </a:rPr>
              <a:t>severalmodes</a:t>
            </a:r>
            <a:endParaRPr lang="en-GB" baseline="-25000" dirty="0">
              <a:solidFill>
                <a:schemeClr val="tx1"/>
              </a:solidFill>
              <a:latin typeface="+mj-lt"/>
              <a:cs typeface="+mn-cs"/>
            </a:endParaRPr>
          </a:p>
        </p:txBody>
      </p:sp>
      <p:sp>
        <p:nvSpPr>
          <p:cNvPr id="127" name="Rectangle 35"/>
          <p:cNvSpPr>
            <a:spLocks noChangeArrowheads="1"/>
          </p:cNvSpPr>
          <p:nvPr/>
        </p:nvSpPr>
        <p:spPr bwMode="auto">
          <a:xfrm>
            <a:off x="4031928" y="3428998"/>
            <a:ext cx="119383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eaLnBrk="0" hangingPunct="0">
              <a:defRPr/>
            </a:pPr>
            <a:r>
              <a:rPr lang="en-GB" dirty="0" smtClean="0">
                <a:solidFill>
                  <a:schemeClr val="tx1"/>
                </a:solidFill>
                <a:latin typeface="+mj-lt"/>
                <a:cs typeface="+mn-cs"/>
              </a:rPr>
              <a:t>perturbed paths</a:t>
            </a:r>
            <a:endParaRPr lang="en-GB" baseline="-25000" dirty="0">
              <a:solidFill>
                <a:schemeClr val="tx1"/>
              </a:solidFill>
              <a:latin typeface="+mj-lt"/>
              <a:cs typeface="+mn-cs"/>
            </a:endParaRPr>
          </a:p>
        </p:txBody>
      </p:sp>
      <p:grpSp>
        <p:nvGrpSpPr>
          <p:cNvPr id="76" name="Group 75"/>
          <p:cNvGrpSpPr/>
          <p:nvPr/>
        </p:nvGrpSpPr>
        <p:grpSpPr>
          <a:xfrm>
            <a:off x="7734198" y="1950650"/>
            <a:ext cx="798330" cy="624990"/>
            <a:chOff x="7597206" y="1950650"/>
            <a:chExt cx="798330" cy="624990"/>
          </a:xfrm>
        </p:grpSpPr>
        <p:grpSp>
          <p:nvGrpSpPr>
            <p:cNvPr id="65" name="Group 38"/>
            <p:cNvGrpSpPr>
              <a:grpSpLocks/>
            </p:cNvGrpSpPr>
            <p:nvPr/>
          </p:nvGrpSpPr>
          <p:grpSpPr bwMode="auto">
            <a:xfrm>
              <a:off x="7904035" y="1950650"/>
              <a:ext cx="307715" cy="624990"/>
              <a:chOff x="5035" y="4541"/>
              <a:chExt cx="169" cy="493"/>
            </a:xfrm>
            <a:solidFill>
              <a:srgbClr val="FFFF00"/>
            </a:solidFill>
          </p:grpSpPr>
          <p:sp>
            <p:nvSpPr>
              <p:cNvPr id="67" name="Freeform 39"/>
              <p:cNvSpPr>
                <a:spLocks/>
              </p:cNvSpPr>
              <p:nvPr/>
            </p:nvSpPr>
            <p:spPr bwMode="auto">
              <a:xfrm>
                <a:off x="5120" y="4788"/>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68" name="Freeform 40"/>
              <p:cNvSpPr>
                <a:spLocks/>
              </p:cNvSpPr>
              <p:nvPr/>
            </p:nvSpPr>
            <p:spPr bwMode="auto">
              <a:xfrm flipH="1">
                <a:off x="5035" y="4541"/>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sp>
          <p:nvSpPr>
            <p:cNvPr id="128" name="Freeform 32"/>
            <p:cNvSpPr>
              <a:spLocks/>
            </p:cNvSpPr>
            <p:nvPr/>
          </p:nvSpPr>
          <p:spPr bwMode="auto">
            <a:xfrm>
              <a:off x="8227414" y="1983022"/>
              <a:ext cx="168122" cy="592617"/>
            </a:xfrm>
            <a:custGeom>
              <a:avLst/>
              <a:gdLst>
                <a:gd name="T0" fmla="*/ 0 w 113"/>
                <a:gd name="T1" fmla="*/ 0 h 340"/>
                <a:gd name="T2" fmla="*/ 385 w 113"/>
                <a:gd name="T3" fmla="*/ 69 h 340"/>
                <a:gd name="T4" fmla="*/ 0 w 113"/>
                <a:gd name="T5" fmla="*/ 13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p:spPr>
          <p:txBody>
            <a:bodyPr/>
            <a:lstStyle/>
            <a:p>
              <a:endParaRPr lang="en-GB">
                <a:latin typeface="+mj-lt"/>
              </a:endParaRPr>
            </a:p>
          </p:txBody>
        </p:sp>
        <p:grpSp>
          <p:nvGrpSpPr>
            <p:cNvPr id="129" name="Group 33"/>
            <p:cNvGrpSpPr>
              <a:grpSpLocks/>
            </p:cNvGrpSpPr>
            <p:nvPr/>
          </p:nvGrpSpPr>
          <p:grpSpPr bwMode="auto">
            <a:xfrm>
              <a:off x="7597206" y="1962849"/>
              <a:ext cx="348270" cy="598305"/>
              <a:chOff x="4242" y="1253"/>
              <a:chExt cx="169" cy="737"/>
            </a:xfrm>
            <a:solidFill>
              <a:srgbClr val="FFFF00"/>
            </a:solidFill>
          </p:grpSpPr>
          <p:sp>
            <p:nvSpPr>
              <p:cNvPr id="130" name="Freeform 34"/>
              <p:cNvSpPr>
                <a:spLocks/>
              </p:cNvSpPr>
              <p:nvPr/>
            </p:nvSpPr>
            <p:spPr bwMode="auto">
              <a:xfrm>
                <a:off x="4327" y="1500"/>
                <a:ext cx="84" cy="246"/>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131" name="Freeform 35"/>
              <p:cNvSpPr>
                <a:spLocks/>
              </p:cNvSpPr>
              <p:nvPr/>
            </p:nvSpPr>
            <p:spPr bwMode="auto">
              <a:xfrm flipH="1">
                <a:off x="4242" y="1745"/>
                <a:ext cx="85" cy="245"/>
              </a:xfrm>
              <a:custGeom>
                <a:avLst/>
                <a:gdLst>
                  <a:gd name="T0" fmla="*/ 0 w 113"/>
                  <a:gd name="T1" fmla="*/ 0 h 340"/>
                  <a:gd name="T2" fmla="*/ 48 w 113"/>
                  <a:gd name="T3" fmla="*/ 64 h 340"/>
                  <a:gd name="T4" fmla="*/ 0 w 113"/>
                  <a:gd name="T5" fmla="*/ 128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sp>
            <p:nvSpPr>
              <p:cNvPr id="132" name="Freeform 36"/>
              <p:cNvSpPr>
                <a:spLocks/>
              </p:cNvSpPr>
              <p:nvPr/>
            </p:nvSpPr>
            <p:spPr bwMode="auto">
              <a:xfrm flipH="1">
                <a:off x="4242" y="1253"/>
                <a:ext cx="85" cy="247"/>
              </a:xfrm>
              <a:custGeom>
                <a:avLst/>
                <a:gdLst>
                  <a:gd name="T0" fmla="*/ 0 w 113"/>
                  <a:gd name="T1" fmla="*/ 0 h 340"/>
                  <a:gd name="T2" fmla="*/ 48 w 113"/>
                  <a:gd name="T3" fmla="*/ 65 h 340"/>
                  <a:gd name="T4" fmla="*/ 0 w 113"/>
                  <a:gd name="T5" fmla="*/ 130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grp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mj-lt"/>
                </a:endParaRPr>
              </a:p>
            </p:txBody>
          </p:sp>
        </p:grpSp>
      </p:grpSp>
      <p:grpSp>
        <p:nvGrpSpPr>
          <p:cNvPr id="71" name="Group 70"/>
          <p:cNvGrpSpPr/>
          <p:nvPr/>
        </p:nvGrpSpPr>
        <p:grpSpPr>
          <a:xfrm>
            <a:off x="3902765" y="1110534"/>
            <a:ext cx="849259" cy="1794205"/>
            <a:chOff x="3902765" y="1110534"/>
            <a:chExt cx="849259" cy="1794205"/>
          </a:xfrm>
        </p:grpSpPr>
        <p:sp>
          <p:nvSpPr>
            <p:cNvPr id="134" name="Freeform 34"/>
            <p:cNvSpPr>
              <a:spLocks/>
            </p:cNvSpPr>
            <p:nvPr/>
          </p:nvSpPr>
          <p:spPr bwMode="auto">
            <a:xfrm>
              <a:off x="4256014" y="2326364"/>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35" name="Freeform 34"/>
            <p:cNvSpPr>
              <a:spLocks/>
            </p:cNvSpPr>
            <p:nvPr/>
          </p:nvSpPr>
          <p:spPr bwMode="auto">
            <a:xfrm>
              <a:off x="4448940" y="2736691"/>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36" name="Freeform 34"/>
            <p:cNvSpPr>
              <a:spLocks/>
            </p:cNvSpPr>
            <p:nvPr/>
          </p:nvSpPr>
          <p:spPr bwMode="auto">
            <a:xfrm rot="10800000">
              <a:off x="4436038" y="1870457"/>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37" name="Freeform 34"/>
            <p:cNvSpPr>
              <a:spLocks/>
            </p:cNvSpPr>
            <p:nvPr/>
          </p:nvSpPr>
          <p:spPr bwMode="auto">
            <a:xfrm rot="10800000">
              <a:off x="3902765" y="1110534"/>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4" name="Group 3"/>
          <p:cNvGrpSpPr/>
          <p:nvPr/>
        </p:nvGrpSpPr>
        <p:grpSpPr>
          <a:xfrm>
            <a:off x="6659045" y="1711457"/>
            <a:ext cx="490700" cy="1121351"/>
            <a:chOff x="6659045" y="1711457"/>
            <a:chExt cx="490700" cy="1121351"/>
          </a:xfrm>
        </p:grpSpPr>
        <p:grpSp>
          <p:nvGrpSpPr>
            <p:cNvPr id="73" name="Group 72"/>
            <p:cNvGrpSpPr/>
            <p:nvPr/>
          </p:nvGrpSpPr>
          <p:grpSpPr>
            <a:xfrm>
              <a:off x="6659045" y="1711457"/>
              <a:ext cx="157994" cy="1119633"/>
              <a:chOff x="6784772" y="1701082"/>
              <a:chExt cx="217552" cy="1119633"/>
            </a:xfrm>
          </p:grpSpPr>
          <p:sp>
            <p:nvSpPr>
              <p:cNvPr id="61" name="Freeform 34"/>
              <p:cNvSpPr>
                <a:spLocks/>
              </p:cNvSpPr>
              <p:nvPr/>
            </p:nvSpPr>
            <p:spPr bwMode="auto">
              <a:xfrm>
                <a:off x="6863770" y="2361373"/>
                <a:ext cx="138554"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2" name="Freeform 34"/>
              <p:cNvSpPr>
                <a:spLocks/>
              </p:cNvSpPr>
              <p:nvPr/>
            </p:nvSpPr>
            <p:spPr bwMode="auto">
              <a:xfrm flipH="1">
                <a:off x="6784773" y="2652667"/>
                <a:ext cx="78997"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3" name="Freeform 34"/>
              <p:cNvSpPr>
                <a:spLocks/>
              </p:cNvSpPr>
              <p:nvPr/>
            </p:nvSpPr>
            <p:spPr bwMode="auto">
              <a:xfrm rot="10800000" flipH="1">
                <a:off x="6863770" y="1992376"/>
                <a:ext cx="138554"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64" name="Freeform 34"/>
              <p:cNvSpPr>
                <a:spLocks/>
              </p:cNvSpPr>
              <p:nvPr/>
            </p:nvSpPr>
            <p:spPr bwMode="auto">
              <a:xfrm rot="10800000">
                <a:off x="6784772" y="1701082"/>
                <a:ext cx="78997"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138" name="Group 137"/>
            <p:cNvGrpSpPr/>
            <p:nvPr/>
          </p:nvGrpSpPr>
          <p:grpSpPr>
            <a:xfrm>
              <a:off x="6991752" y="1713175"/>
              <a:ext cx="157993" cy="1119633"/>
              <a:chOff x="2229800" y="1720411"/>
              <a:chExt cx="631972" cy="1119633"/>
            </a:xfrm>
          </p:grpSpPr>
          <p:sp>
            <p:nvSpPr>
              <p:cNvPr id="139" name="Freeform 34"/>
              <p:cNvSpPr>
                <a:spLocks/>
              </p:cNvSpPr>
              <p:nvPr/>
            </p:nvSpPr>
            <p:spPr bwMode="auto">
              <a:xfrm>
                <a:off x="2545786" y="2380702"/>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0" name="Freeform 34"/>
              <p:cNvSpPr>
                <a:spLocks/>
              </p:cNvSpPr>
              <p:nvPr/>
            </p:nvSpPr>
            <p:spPr bwMode="auto">
              <a:xfrm>
                <a:off x="2545786" y="2671996"/>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1" name="Freeform 34"/>
              <p:cNvSpPr>
                <a:spLocks/>
              </p:cNvSpPr>
              <p:nvPr/>
            </p:nvSpPr>
            <p:spPr bwMode="auto">
              <a:xfrm rot="10800000">
                <a:off x="2229800" y="2011705"/>
                <a:ext cx="31598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2" name="Freeform 34"/>
              <p:cNvSpPr>
                <a:spLocks/>
              </p:cNvSpPr>
              <p:nvPr/>
            </p:nvSpPr>
            <p:spPr bwMode="auto">
              <a:xfrm rot="10800000">
                <a:off x="2387793" y="1720411"/>
                <a:ext cx="157993"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nvGrpSpPr>
            <p:cNvPr id="74" name="Group 73"/>
            <p:cNvGrpSpPr/>
            <p:nvPr/>
          </p:nvGrpSpPr>
          <p:grpSpPr>
            <a:xfrm>
              <a:off x="6864569" y="1713175"/>
              <a:ext cx="78197" cy="1119633"/>
              <a:chOff x="6864569" y="1713175"/>
              <a:chExt cx="138556" cy="1119633"/>
            </a:xfrm>
          </p:grpSpPr>
          <p:sp>
            <p:nvSpPr>
              <p:cNvPr id="144" name="Freeform 34"/>
              <p:cNvSpPr>
                <a:spLocks/>
              </p:cNvSpPr>
              <p:nvPr/>
            </p:nvSpPr>
            <p:spPr bwMode="auto">
              <a:xfrm>
                <a:off x="6864571" y="2373466"/>
                <a:ext cx="138554"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5" name="Freeform 34"/>
              <p:cNvSpPr>
                <a:spLocks/>
              </p:cNvSpPr>
              <p:nvPr/>
            </p:nvSpPr>
            <p:spPr bwMode="auto">
              <a:xfrm>
                <a:off x="6864570" y="2664760"/>
                <a:ext cx="78194"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6" name="Freeform 34"/>
              <p:cNvSpPr>
                <a:spLocks/>
              </p:cNvSpPr>
              <p:nvPr/>
            </p:nvSpPr>
            <p:spPr bwMode="auto">
              <a:xfrm rot="10800000" flipH="1">
                <a:off x="6864571" y="2004469"/>
                <a:ext cx="138554"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sp>
            <p:nvSpPr>
              <p:cNvPr id="147" name="Freeform 34"/>
              <p:cNvSpPr>
                <a:spLocks/>
              </p:cNvSpPr>
              <p:nvPr/>
            </p:nvSpPr>
            <p:spPr bwMode="auto">
              <a:xfrm rot="10800000" flipH="1">
                <a:off x="6864569" y="1713175"/>
                <a:ext cx="78196" cy="168048"/>
              </a:xfrm>
              <a:custGeom>
                <a:avLst/>
                <a:gdLst>
                  <a:gd name="T0" fmla="*/ 0 w 113"/>
                  <a:gd name="T1" fmla="*/ 0 h 340"/>
                  <a:gd name="T2" fmla="*/ 46 w 113"/>
                  <a:gd name="T3" fmla="*/ 64 h 340"/>
                  <a:gd name="T4" fmla="*/ 0 w 113"/>
                  <a:gd name="T5" fmla="*/ 129 h 340"/>
                  <a:gd name="T6" fmla="*/ 0 60000 65536"/>
                  <a:gd name="T7" fmla="*/ 0 60000 65536"/>
                  <a:gd name="T8" fmla="*/ 0 60000 65536"/>
                </a:gdLst>
                <a:ahLst/>
                <a:cxnLst>
                  <a:cxn ang="T6">
                    <a:pos x="T0" y="T1"/>
                  </a:cxn>
                  <a:cxn ang="T7">
                    <a:pos x="T2" y="T3"/>
                  </a:cxn>
                  <a:cxn ang="T8">
                    <a:pos x="T4" y="T5"/>
                  </a:cxn>
                </a:cxnLst>
                <a:rect l="0" t="0" r="r" b="b"/>
                <a:pathLst>
                  <a:path w="113" h="340">
                    <a:moveTo>
                      <a:pt x="0" y="0"/>
                    </a:moveTo>
                    <a:cubicBezTo>
                      <a:pt x="56" y="56"/>
                      <a:pt x="113" y="113"/>
                      <a:pt x="113" y="170"/>
                    </a:cubicBezTo>
                    <a:cubicBezTo>
                      <a:pt x="113" y="227"/>
                      <a:pt x="56" y="283"/>
                      <a:pt x="0" y="340"/>
                    </a:cubicBezTo>
                  </a:path>
                </a:pathLst>
              </a:custGeom>
              <a:solidFill>
                <a:srgbClr val="FFFF00"/>
              </a:solidFill>
              <a:ln w="28575" cap="flat" cmpd="sng">
                <a:solidFill>
                  <a:schemeClr val="tx1"/>
                </a:solidFill>
                <a:prstDash val="solid"/>
                <a:round/>
                <a:headEnd/>
                <a:tailEnd/>
              </a:ln>
              <a:effectLst/>
              <a:extLst/>
            </p:spPr>
            <p:txBody>
              <a:bodyPr/>
              <a:lstStyle/>
              <a:p>
                <a:endParaRPr lang="en-GB">
                  <a:latin typeface="+mj-lt"/>
                </a:endParaRPr>
              </a:p>
            </p:txBody>
          </p:sp>
        </p:grpSp>
      </p:grpSp>
      <p:sp>
        <p:nvSpPr>
          <p:cNvPr id="150" name="Rectangle 2"/>
          <p:cNvSpPr>
            <a:spLocks noGrp="1" noChangeArrowheads="1"/>
          </p:cNvSpPr>
          <p:nvPr>
            <p:ph type="title" idx="4294967295"/>
          </p:nvPr>
        </p:nvSpPr>
        <p:spPr>
          <a:xfrm>
            <a:off x="755650" y="415925"/>
            <a:ext cx="7561263" cy="781050"/>
          </a:xfrm>
        </p:spPr>
        <p:txBody>
          <a:bodyPr/>
          <a:lstStyle/>
          <a:p>
            <a:r>
              <a:rPr lang="en-GB" sz="2800" b="1" i="1" smtClean="0">
                <a:solidFill>
                  <a:schemeClr val="tx1"/>
                </a:solidFill>
              </a:rPr>
              <a:t>Propagation between two lanterns</a:t>
            </a:r>
          </a:p>
        </p:txBody>
      </p:sp>
      <p:sp>
        <p:nvSpPr>
          <p:cNvPr id="152" name="Rectangle 13"/>
          <p:cNvSpPr>
            <a:spLocks noChangeArrowheads="1"/>
          </p:cNvSpPr>
          <p:nvPr/>
        </p:nvSpPr>
        <p:spPr bwMode="auto">
          <a:xfrm>
            <a:off x="971520" y="4509144"/>
            <a:ext cx="7488238"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smtClean="0">
                <a:solidFill>
                  <a:schemeClr val="tx1"/>
                </a:solidFill>
                <a:latin typeface="+mj-lt"/>
              </a:rPr>
              <a:t>mode spectrum: scrambled, uniformly filled, insensitive to input</a:t>
            </a:r>
            <a:endParaRPr lang="en-GB" sz="2200">
              <a:solidFill>
                <a:schemeClr val="tx1"/>
              </a:solidFill>
              <a:latin typeface="+mj-lt"/>
            </a:endParaRPr>
          </a:p>
        </p:txBody>
      </p:sp>
      <p:sp>
        <p:nvSpPr>
          <p:cNvPr id="153" name="Rectangle 13"/>
          <p:cNvSpPr>
            <a:spLocks noChangeArrowheads="1"/>
          </p:cNvSpPr>
          <p:nvPr/>
        </p:nvSpPr>
        <p:spPr bwMode="auto">
          <a:xfrm>
            <a:off x="971520" y="4959204"/>
            <a:ext cx="7488238"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smtClean="0">
                <a:solidFill>
                  <a:schemeClr val="tx1"/>
                </a:solidFill>
                <a:latin typeface="+mj-lt"/>
              </a:rPr>
              <a:t>losses: MM transmission line with SM performance</a:t>
            </a:r>
            <a:endParaRPr lang="en-GB" sz="2200">
              <a:solidFill>
                <a:schemeClr val="tx1"/>
              </a:solidFill>
              <a:latin typeface="+mj-lt"/>
            </a:endParaRPr>
          </a:p>
        </p:txBody>
      </p:sp>
      <p:sp>
        <p:nvSpPr>
          <p:cNvPr id="154" name="Rectangle 13"/>
          <p:cNvSpPr>
            <a:spLocks noChangeArrowheads="1"/>
          </p:cNvSpPr>
          <p:nvPr/>
        </p:nvSpPr>
        <p:spPr bwMode="auto">
          <a:xfrm>
            <a:off x="431448" y="5499276"/>
            <a:ext cx="4794315"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spcBef>
                <a:spcPct val="50000"/>
              </a:spcBef>
              <a:buClr>
                <a:schemeClr val="tx1">
                  <a:lumMod val="65000"/>
                  <a:lumOff val="35000"/>
                </a:schemeClr>
              </a:buClr>
              <a:buSzPct val="200000"/>
            </a:pPr>
            <a:r>
              <a:rPr lang="en-GB" sz="2200" dirty="0" smtClean="0">
                <a:solidFill>
                  <a:schemeClr val="tx1"/>
                </a:solidFill>
                <a:latin typeface="+mj-lt"/>
              </a:rPr>
              <a:t>mode-number</a:t>
            </a:r>
            <a:r>
              <a:rPr lang="en-GB" sz="2200" u="sng" dirty="0" smtClean="0">
                <a:solidFill>
                  <a:schemeClr val="tx1"/>
                </a:solidFill>
                <a:latin typeface="+mj-lt"/>
              </a:rPr>
              <a:t> </a:t>
            </a:r>
            <a:r>
              <a:rPr lang="en-GB" sz="2200" dirty="0" smtClean="0">
                <a:solidFill>
                  <a:schemeClr val="tx1"/>
                </a:solidFill>
                <a:latin typeface="+mj-lt"/>
              </a:rPr>
              <a:t>matching</a:t>
            </a:r>
            <a:endParaRPr lang="en-GB" sz="2200" dirty="0">
              <a:solidFill>
                <a:schemeClr val="tx1"/>
              </a:solidFill>
              <a:latin typeface="+mj-lt"/>
            </a:endParaRPr>
          </a:p>
        </p:txBody>
      </p:sp>
      <p:sp>
        <p:nvSpPr>
          <p:cNvPr id="99" name="Rectangle 14"/>
          <p:cNvSpPr>
            <a:spLocks noChangeArrowheads="1"/>
          </p:cNvSpPr>
          <p:nvPr/>
        </p:nvSpPr>
        <p:spPr bwMode="auto">
          <a:xfrm>
            <a:off x="453635" y="1178700"/>
            <a:ext cx="1561570"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a:spcBef>
                <a:spcPct val="50000"/>
              </a:spcBef>
              <a:buClr>
                <a:srgbClr val="00FFCC"/>
              </a:buClr>
              <a:buSzPct val="200000"/>
            </a:pPr>
            <a:r>
              <a:rPr lang="en-GB" altLang="en-US" sz="2200" smtClean="0">
                <a:solidFill>
                  <a:schemeClr val="tx1"/>
                </a:solidFill>
                <a:latin typeface="+mj-lt"/>
              </a:rPr>
              <a:t>realistic case:</a:t>
            </a:r>
            <a:endParaRPr lang="en-GB" altLang="en-US" sz="2200">
              <a:solidFill>
                <a:schemeClr val="tx1"/>
              </a:solidFill>
              <a:latin typeface="+mj-lt"/>
            </a:endParaRPr>
          </a:p>
        </p:txBody>
      </p:sp>
      <p:sp>
        <p:nvSpPr>
          <p:cNvPr id="102" name="Rectangle 57"/>
          <p:cNvSpPr>
            <a:spLocks noChangeArrowheads="1"/>
          </p:cNvSpPr>
          <p:nvPr/>
        </p:nvSpPr>
        <p:spPr bwMode="auto">
          <a:xfrm>
            <a:off x="217191" y="6088661"/>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mj-lt"/>
              </a:rPr>
              <a:t>TA Birks et </a:t>
            </a:r>
            <a:r>
              <a:rPr lang="en-GB" altLang="en-US" sz="1600" dirty="0">
                <a:solidFill>
                  <a:schemeClr val="tx1"/>
                </a:solidFill>
                <a:latin typeface="+mj-lt"/>
              </a:rPr>
              <a:t>al, Opt Express </a:t>
            </a:r>
            <a:r>
              <a:rPr lang="en-GB" altLang="en-US" sz="1600" dirty="0" smtClean="0">
                <a:solidFill>
                  <a:schemeClr val="tx1"/>
                </a:solidFill>
                <a:latin typeface="+mj-lt"/>
              </a:rPr>
              <a:t>20 </a:t>
            </a:r>
            <a:r>
              <a:rPr lang="en-GB" altLang="en-US" sz="1600" dirty="0">
                <a:solidFill>
                  <a:schemeClr val="tx1"/>
                </a:solidFill>
                <a:latin typeface="+mj-lt"/>
              </a:rPr>
              <a:t>(</a:t>
            </a:r>
            <a:r>
              <a:rPr lang="en-GB" altLang="en-US" sz="1600" dirty="0" smtClean="0">
                <a:solidFill>
                  <a:schemeClr val="tx1"/>
                </a:solidFill>
                <a:latin typeface="+mj-lt"/>
              </a:rPr>
              <a:t>2012) 13996</a:t>
            </a:r>
            <a:endParaRPr lang="en-GB" altLang="en-US" sz="1600" dirty="0">
              <a:solidFill>
                <a:schemeClr val="tx1"/>
              </a:solidFill>
              <a:latin typeface="+mj-lt"/>
            </a:endParaRPr>
          </a:p>
        </p:txBody>
      </p:sp>
      <mc:AlternateContent xmlns:mc="http://schemas.openxmlformats.org/markup-compatibility/2006" xmlns:a14="http://schemas.microsoft.com/office/drawing/2010/main">
        <mc:Choice Requires="a14">
          <p:sp>
            <p:nvSpPr>
              <p:cNvPr id="10" name="TextBox 9"/>
              <p:cNvSpPr txBox="1"/>
              <p:nvPr/>
            </p:nvSpPr>
            <p:spPr>
              <a:xfrm>
                <a:off x="3774178" y="5434766"/>
                <a:ext cx="2603635" cy="618311"/>
              </a:xfrm>
              <a:prstGeom prst="rect">
                <a:avLst/>
              </a:prstGeom>
              <a:noFill/>
            </p:spPr>
            <p:txBody>
              <a:bodyPr wrap="square" rtlCol="0">
                <a:spAutoFit/>
              </a:bodyPr>
              <a:lstStyle/>
              <a:p>
                <a:r>
                  <a:rPr lang="en-GB" sz="2000" b="0" dirty="0" smtClean="0">
                    <a:latin typeface="+mj-lt"/>
                  </a:rPr>
                  <a:t>N</a:t>
                </a:r>
                <a14:m>
                  <m:oMath xmlns:m="http://schemas.openxmlformats.org/officeDocument/2006/math">
                    <m:r>
                      <a:rPr lang="en-GB" sz="2000" b="0" i="1" smtClean="0">
                        <a:latin typeface="Cambria Math"/>
                        <a:ea typeface="Cambria Math"/>
                      </a:rPr>
                      <m:t>≈</m:t>
                    </m:r>
                    <m:f>
                      <m:fPr>
                        <m:ctrlPr>
                          <a:rPr lang="en-GB" sz="2000" b="0" i="1" smtClean="0">
                            <a:latin typeface="Cambria Math"/>
                            <a:ea typeface="Cambria Math"/>
                          </a:rPr>
                        </m:ctrlPr>
                      </m:fPr>
                      <m:num>
                        <m:sSup>
                          <m:sSupPr>
                            <m:ctrlPr>
                              <a:rPr lang="en-GB" sz="2000" b="0" i="1" smtClean="0">
                                <a:latin typeface="Cambria Math"/>
                                <a:ea typeface="Cambria Math"/>
                              </a:rPr>
                            </m:ctrlPr>
                          </m:sSupPr>
                          <m:e>
                            <m:r>
                              <a:rPr lang="en-GB" sz="2000" b="0" i="1" smtClean="0">
                                <a:latin typeface="Cambria Math"/>
                                <a:ea typeface="Cambria Math"/>
                              </a:rPr>
                              <m:t>𝑉</m:t>
                            </m:r>
                          </m:e>
                          <m:sup>
                            <m:r>
                              <a:rPr lang="en-GB" sz="2000" b="0" i="1" smtClean="0">
                                <a:latin typeface="Cambria Math"/>
                                <a:ea typeface="Cambria Math"/>
                              </a:rPr>
                              <m:t>2</m:t>
                            </m:r>
                          </m:sup>
                        </m:sSup>
                      </m:num>
                      <m:den>
                        <m:r>
                          <a:rPr lang="en-GB" sz="2000" b="0" i="1" smtClean="0">
                            <a:latin typeface="Cambria Math"/>
                            <a:ea typeface="Cambria Math"/>
                          </a:rPr>
                          <m:t>4</m:t>
                        </m:r>
                      </m:den>
                    </m:f>
                  </m:oMath>
                </a14:m>
                <a:r>
                  <a:rPr lang="en-GB" sz="2000" dirty="0" smtClean="0">
                    <a:latin typeface="+mj-lt"/>
                  </a:rPr>
                  <a:t>=</a:t>
                </a:r>
                <a14:m>
                  <m:oMath xmlns:m="http://schemas.openxmlformats.org/officeDocument/2006/math">
                    <m:f>
                      <m:fPr>
                        <m:ctrlPr>
                          <a:rPr lang="en-GB" sz="2000" i="1" smtClean="0">
                            <a:latin typeface="Cambria Math"/>
                          </a:rPr>
                        </m:ctrlPr>
                      </m:fPr>
                      <m:num>
                        <m:sSup>
                          <m:sSupPr>
                            <m:ctrlPr>
                              <a:rPr lang="en-GB" sz="2000" i="1" smtClean="0">
                                <a:latin typeface="Cambria Math"/>
                              </a:rPr>
                            </m:ctrlPr>
                          </m:sSupPr>
                          <m:e>
                            <m:r>
                              <a:rPr lang="en-GB" sz="2000" i="1" smtClean="0">
                                <a:latin typeface="Cambria Math"/>
                              </a:rPr>
                              <m:t>𝜋</m:t>
                            </m:r>
                          </m:e>
                          <m:sup>
                            <m:r>
                              <a:rPr lang="en-GB" sz="2000" b="0" i="1" smtClean="0">
                                <a:latin typeface="Cambria Math"/>
                              </a:rPr>
                              <m:t>2</m:t>
                            </m:r>
                          </m:sup>
                        </m:sSup>
                        <m:sSup>
                          <m:sSupPr>
                            <m:ctrlPr>
                              <a:rPr lang="en-GB" sz="2000" i="1" smtClean="0">
                                <a:latin typeface="Cambria Math"/>
                              </a:rPr>
                            </m:ctrlPr>
                          </m:sSupPr>
                          <m:e>
                            <m:r>
                              <a:rPr lang="en-GB" sz="2000" b="0" i="1" smtClean="0">
                                <a:latin typeface="Cambria Math"/>
                              </a:rPr>
                              <m:t>𝑑</m:t>
                            </m:r>
                          </m:e>
                          <m:sup>
                            <m:r>
                              <a:rPr lang="en-GB" sz="2000" b="0" i="1" smtClean="0">
                                <a:latin typeface="Cambria Math"/>
                              </a:rPr>
                              <m:t>2</m:t>
                            </m:r>
                          </m:sup>
                        </m:sSup>
                        <m:sSup>
                          <m:sSupPr>
                            <m:ctrlPr>
                              <a:rPr lang="en-GB" sz="2000" i="1" smtClean="0">
                                <a:latin typeface="Cambria Math"/>
                              </a:rPr>
                            </m:ctrlPr>
                          </m:sSupPr>
                          <m:e>
                            <m:r>
                              <a:rPr lang="en-GB" sz="2000" b="0" i="1" smtClean="0">
                                <a:latin typeface="Cambria Math"/>
                              </a:rPr>
                              <m:t>𝑁𝐴</m:t>
                            </m:r>
                          </m:e>
                          <m:sup>
                            <m:r>
                              <a:rPr lang="en-GB" sz="2000" b="0" i="1" smtClean="0">
                                <a:latin typeface="Cambria Math"/>
                              </a:rPr>
                              <m:t>2</m:t>
                            </m:r>
                          </m:sup>
                        </m:sSup>
                      </m:num>
                      <m:den>
                        <m:r>
                          <a:rPr lang="en-GB" sz="2000" b="0" i="1" smtClean="0">
                            <a:latin typeface="Cambria Math"/>
                          </a:rPr>
                          <m:t>4</m:t>
                        </m:r>
                        <m:sSup>
                          <m:sSupPr>
                            <m:ctrlPr>
                              <a:rPr lang="en-GB" sz="2000" b="0" i="1" smtClean="0">
                                <a:latin typeface="Cambria Math"/>
                              </a:rPr>
                            </m:ctrlPr>
                          </m:sSupPr>
                          <m:e>
                            <m:r>
                              <a:rPr lang="en-GB" sz="2000" b="0" i="1" smtClean="0">
                                <a:latin typeface="Cambria Math"/>
                              </a:rPr>
                              <m:t>𝜆</m:t>
                            </m:r>
                          </m:e>
                          <m:sup>
                            <m:r>
                              <a:rPr lang="en-GB" sz="2000" b="0" i="1" smtClean="0">
                                <a:latin typeface="Cambria Math"/>
                              </a:rPr>
                              <m:t>2</m:t>
                            </m:r>
                          </m:sup>
                        </m:sSup>
                      </m:den>
                    </m:f>
                  </m:oMath>
                </a14:m>
                <a:endParaRPr lang="en-GB" sz="2000" dirty="0">
                  <a:latin typeface="+mj-l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774178" y="5434766"/>
                <a:ext cx="2603635" cy="618311"/>
              </a:xfrm>
              <a:prstGeom prst="rect">
                <a:avLst/>
              </a:prstGeom>
              <a:blipFill rotWithShape="1">
                <a:blip r:embed="rId3"/>
                <a:stretch>
                  <a:fillRect l="-2342" b="-4950"/>
                </a:stretch>
              </a:blipFill>
            </p:spPr>
            <p:txBody>
              <a:bodyPr/>
              <a:lstStyle/>
              <a:p>
                <a:r>
                  <a:rPr lang="en-GB">
                    <a:noFill/>
                  </a:rPr>
                  <a:t> </a:t>
                </a:r>
              </a:p>
            </p:txBody>
          </p:sp>
        </mc:Fallback>
      </mc:AlternateContent>
      <p:sp>
        <p:nvSpPr>
          <p:cNvPr id="95"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250818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2"/>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24"/>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25"/>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76"/>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1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p:bldP spid="126" grpId="0"/>
      <p:bldP spid="152" grpId="0"/>
      <p:bldP spid="153" grpId="0"/>
      <p:bldP spid="154" grpId="0"/>
      <p:bldP spid="102"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 name="Rectangle 2"/>
          <p:cNvSpPr>
            <a:spLocks noGrp="1" noChangeArrowheads="1"/>
          </p:cNvSpPr>
          <p:nvPr>
            <p:ph type="title" idx="4294967295"/>
          </p:nvPr>
        </p:nvSpPr>
        <p:spPr>
          <a:xfrm>
            <a:off x="755650" y="415925"/>
            <a:ext cx="7561263" cy="781050"/>
          </a:xfrm>
        </p:spPr>
        <p:txBody>
          <a:bodyPr/>
          <a:lstStyle/>
          <a:p>
            <a:r>
              <a:rPr lang="en-GB" sz="2800" b="1" i="1" smtClean="0">
                <a:solidFill>
                  <a:schemeClr val="tx1"/>
                </a:solidFill>
                <a:latin typeface="Gill Sans MT" panose="020B0502020104020203" pitchFamily="34" charset="0"/>
              </a:rPr>
              <a:t>Photonic lanterns, Type 1</a:t>
            </a:r>
          </a:p>
        </p:txBody>
      </p:sp>
      <p:sp>
        <p:nvSpPr>
          <p:cNvPr id="43" name="Rectangle 13"/>
          <p:cNvSpPr>
            <a:spLocks noChangeArrowheads="1"/>
          </p:cNvSpPr>
          <p:nvPr/>
        </p:nvSpPr>
        <p:spPr bwMode="auto">
          <a:xfrm>
            <a:off x="971550" y="1268413"/>
            <a:ext cx="7488238"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a:solidFill>
                  <a:schemeClr val="tx1"/>
                </a:solidFill>
                <a:latin typeface="Gill Sans MT" panose="020B0502020104020203" pitchFamily="34" charset="0"/>
              </a:rPr>
              <a:t> </a:t>
            </a:r>
            <a:r>
              <a:rPr lang="en-GB" sz="2200" smtClean="0">
                <a:solidFill>
                  <a:schemeClr val="tx1"/>
                </a:solidFill>
                <a:latin typeface="Gill Sans MT" panose="020B0502020104020203" pitchFamily="34" charset="0"/>
              </a:rPr>
              <a:t>SMFs tapered in a photonic crystal fibre template</a:t>
            </a:r>
            <a:endParaRPr lang="en-GB" sz="2200">
              <a:solidFill>
                <a:schemeClr val="tx1"/>
              </a:solidFill>
              <a:latin typeface="Gill Sans MT" panose="020B0502020104020203" pitchFamily="34" charset="0"/>
            </a:endParaRPr>
          </a:p>
        </p:txBody>
      </p:sp>
      <p:sp>
        <p:nvSpPr>
          <p:cNvPr id="45" name="Rectangle 12"/>
          <p:cNvSpPr>
            <a:spLocks noChangeArrowheads="1"/>
          </p:cNvSpPr>
          <p:nvPr/>
        </p:nvSpPr>
        <p:spPr bwMode="auto">
          <a:xfrm>
            <a:off x="238709" y="6100698"/>
            <a:ext cx="4141151"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z="1600" i="1" dirty="0">
                <a:solidFill>
                  <a:schemeClr val="tx1"/>
                </a:solidFill>
                <a:latin typeface="Gill Sans MT" panose="020B0502020104020203" pitchFamily="34" charset="0"/>
              </a:rPr>
              <a:t>SG Leon-</a:t>
            </a:r>
            <a:r>
              <a:rPr lang="en-GB" sz="1600" i="1" dirty="0" err="1">
                <a:solidFill>
                  <a:schemeClr val="tx1"/>
                </a:solidFill>
                <a:latin typeface="Gill Sans MT" panose="020B0502020104020203" pitchFamily="34" charset="0"/>
              </a:rPr>
              <a:t>Saval</a:t>
            </a:r>
            <a:r>
              <a:rPr lang="en-GB" sz="1600" i="1" dirty="0">
                <a:solidFill>
                  <a:schemeClr val="tx1"/>
                </a:solidFill>
                <a:latin typeface="Gill Sans MT" panose="020B0502020104020203" pitchFamily="34" charset="0"/>
              </a:rPr>
              <a:t> et al, Opt </a:t>
            </a:r>
            <a:r>
              <a:rPr lang="en-GB" sz="1600" i="1" dirty="0" err="1">
                <a:solidFill>
                  <a:schemeClr val="tx1"/>
                </a:solidFill>
                <a:latin typeface="Gill Sans MT" panose="020B0502020104020203" pitchFamily="34" charset="0"/>
              </a:rPr>
              <a:t>Lett</a:t>
            </a:r>
            <a:r>
              <a:rPr lang="en-GB" sz="1600" i="1" dirty="0">
                <a:solidFill>
                  <a:schemeClr val="tx1"/>
                </a:solidFill>
                <a:latin typeface="Gill Sans MT" panose="020B0502020104020203" pitchFamily="34" charset="0"/>
              </a:rPr>
              <a:t> 30 (2005) 2545</a:t>
            </a:r>
          </a:p>
        </p:txBody>
      </p:sp>
      <p:sp>
        <p:nvSpPr>
          <p:cNvPr id="27" name="Rectangle 20"/>
          <p:cNvSpPr>
            <a:spLocks noChangeArrowheads="1"/>
          </p:cNvSpPr>
          <p:nvPr/>
        </p:nvSpPr>
        <p:spPr bwMode="auto">
          <a:xfrm>
            <a:off x="7363358" y="1718772"/>
            <a:ext cx="116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en-GB">
                <a:solidFill>
                  <a:schemeClr val="tx1"/>
                </a:solidFill>
                <a:latin typeface="Gill Sans MT" panose="020B0502020104020203" pitchFamily="34" charset="0"/>
              </a:rPr>
              <a:t>19 SMFs</a:t>
            </a:r>
          </a:p>
        </p:txBody>
      </p:sp>
      <p:pic>
        <p:nvPicPr>
          <p:cNvPr id="29" name="Picture 22" descr="ferru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6545" y="1806399"/>
            <a:ext cx="43211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fig 3a (hnl ferru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995" y="2076120"/>
            <a:ext cx="11620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28"/>
          <p:cNvSpPr>
            <a:spLocks noChangeShapeType="1"/>
          </p:cNvSpPr>
          <p:nvPr/>
        </p:nvSpPr>
        <p:spPr bwMode="auto">
          <a:xfrm>
            <a:off x="7450958" y="3353275"/>
            <a:ext cx="1008063" cy="0"/>
          </a:xfrm>
          <a:prstGeom prst="line">
            <a:avLst/>
          </a:prstGeom>
          <a:noFill/>
          <a:ln w="28575">
            <a:solidFill>
              <a:srgbClr val="CC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latin typeface="Gill Sans MT" panose="020B0502020104020203" pitchFamily="34" charset="0"/>
            </a:endParaRPr>
          </a:p>
        </p:txBody>
      </p:sp>
      <p:sp>
        <p:nvSpPr>
          <p:cNvPr id="34" name="Rectangle 29"/>
          <p:cNvSpPr>
            <a:spLocks noChangeArrowheads="1"/>
          </p:cNvSpPr>
          <p:nvPr/>
        </p:nvSpPr>
        <p:spPr bwMode="auto">
          <a:xfrm>
            <a:off x="7523983" y="3353275"/>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defTabSz="762000"/>
            <a:r>
              <a:rPr lang="en-GB">
                <a:solidFill>
                  <a:schemeClr val="tx1"/>
                </a:solidFill>
                <a:latin typeface="Gill Sans MT" panose="020B0502020104020203" pitchFamily="34" charset="0"/>
              </a:rPr>
              <a:t>~4 mm</a:t>
            </a:r>
          </a:p>
        </p:txBody>
      </p:sp>
      <p:pic>
        <p:nvPicPr>
          <p:cNvPr id="36" name="Picture 25" descr="19mmf3 cropped"/>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2000" contrast="73000"/>
                    </a14:imgEffect>
                  </a14:imgLayer>
                </a14:imgProps>
              </a:ext>
              <a:ext uri="{28A0092B-C50C-407E-A947-70E740481C1C}">
                <a14:useLocalDpi xmlns:a14="http://schemas.microsoft.com/office/drawing/2010/main" val="0"/>
              </a:ext>
            </a:extLst>
          </a:blip>
          <a:srcRect/>
          <a:stretch>
            <a:fillRect/>
          </a:stretch>
        </p:blipFill>
        <p:spPr bwMode="auto">
          <a:xfrm>
            <a:off x="826320" y="1823071"/>
            <a:ext cx="14414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30"/>
          <p:cNvSpPr>
            <a:spLocks noChangeShapeType="1"/>
          </p:cNvSpPr>
          <p:nvPr/>
        </p:nvSpPr>
        <p:spPr bwMode="auto">
          <a:xfrm>
            <a:off x="970782" y="3351541"/>
            <a:ext cx="1223963" cy="1734"/>
          </a:xfrm>
          <a:prstGeom prst="line">
            <a:avLst/>
          </a:prstGeom>
          <a:noFill/>
          <a:ln w="28575">
            <a:solidFill>
              <a:srgbClr val="CC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en-GB">
              <a:latin typeface="Gill Sans MT" panose="020B0502020104020203" pitchFamily="34" charset="0"/>
            </a:endParaRPr>
          </a:p>
        </p:txBody>
      </p:sp>
      <p:sp>
        <p:nvSpPr>
          <p:cNvPr id="39" name="Rectangle 31"/>
          <p:cNvSpPr>
            <a:spLocks noChangeArrowheads="1"/>
          </p:cNvSpPr>
          <p:nvPr/>
        </p:nvSpPr>
        <p:spPr bwMode="auto">
          <a:xfrm>
            <a:off x="1115245" y="335327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defTabSz="762000"/>
            <a:r>
              <a:rPr lang="en-GB">
                <a:solidFill>
                  <a:schemeClr val="tx1"/>
                </a:solidFill>
                <a:latin typeface="Gill Sans MT" panose="020B0502020104020203" pitchFamily="34" charset="0"/>
              </a:rPr>
              <a:t>145 µm</a:t>
            </a:r>
          </a:p>
        </p:txBody>
      </p:sp>
      <p:sp>
        <p:nvSpPr>
          <p:cNvPr id="26" name="Rectangle 19"/>
          <p:cNvSpPr>
            <a:spLocks noChangeArrowheads="1"/>
          </p:cNvSpPr>
          <p:nvPr/>
        </p:nvSpPr>
        <p:spPr bwMode="auto">
          <a:xfrm>
            <a:off x="251424" y="1808784"/>
            <a:ext cx="809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en-GB">
                <a:solidFill>
                  <a:schemeClr val="tx1"/>
                </a:solidFill>
                <a:latin typeface="Gill Sans MT" panose="020B0502020104020203" pitchFamily="34" charset="0"/>
              </a:rPr>
              <a:t>MMF</a:t>
            </a:r>
          </a:p>
        </p:txBody>
      </p:sp>
      <p:grpSp>
        <p:nvGrpSpPr>
          <p:cNvPr id="72" name="Group 71"/>
          <p:cNvGrpSpPr/>
          <p:nvPr/>
        </p:nvGrpSpPr>
        <p:grpSpPr>
          <a:xfrm>
            <a:off x="1926405" y="3621404"/>
            <a:ext cx="5256213" cy="2444823"/>
            <a:chOff x="3060700" y="2498652"/>
            <a:chExt cx="5256213" cy="2444823"/>
          </a:xfrm>
        </p:grpSpPr>
        <p:pic>
          <p:nvPicPr>
            <p:cNvPr id="74" name="Picture 23" descr="PICTURE 19 FERRU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789" b="9152"/>
            <a:stretch/>
          </p:blipFill>
          <p:spPr bwMode="auto">
            <a:xfrm>
              <a:off x="3060700" y="2498652"/>
              <a:ext cx="5256213" cy="2443236"/>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29"/>
            <p:cNvGrpSpPr>
              <a:grpSpLocks/>
            </p:cNvGrpSpPr>
            <p:nvPr/>
          </p:nvGrpSpPr>
          <p:grpSpPr bwMode="auto">
            <a:xfrm>
              <a:off x="6732588" y="4572000"/>
              <a:ext cx="1295400" cy="369887"/>
              <a:chOff x="3560" y="2723"/>
              <a:chExt cx="816" cy="233"/>
            </a:xfrm>
          </p:grpSpPr>
          <p:sp>
            <p:nvSpPr>
              <p:cNvPr id="83" name="Rectangle 26"/>
              <p:cNvSpPr>
                <a:spLocks noChangeArrowheads="1"/>
              </p:cNvSpPr>
              <p:nvPr/>
            </p:nvSpPr>
            <p:spPr bwMode="auto">
              <a:xfrm>
                <a:off x="3560" y="2723"/>
                <a:ext cx="681" cy="233"/>
              </a:xfrm>
              <a:prstGeom prst="rect">
                <a:avLst/>
              </a:prstGeom>
              <a:solidFill>
                <a:schemeClr val="tx1"/>
              </a:solidFill>
              <a:ln>
                <a:noFill/>
              </a:ln>
              <a:effectLst/>
              <a:extLst>
                <a:ext uri="{91240B29-F687-4F45-9708-019B960494DF}">
                  <a14:hiddenLine xmlns:a14="http://schemas.microsoft.com/office/drawing/2010/main" w="38100" algn="ctr">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GB">
                  <a:latin typeface="Gill Sans MT" panose="020B0502020104020203" pitchFamily="34" charset="0"/>
                </a:endParaRPr>
              </a:p>
            </p:txBody>
          </p:sp>
          <p:sp>
            <p:nvSpPr>
              <p:cNvPr id="84" name="Rectangle 25"/>
              <p:cNvSpPr>
                <a:spLocks noChangeArrowheads="1"/>
              </p:cNvSpPr>
              <p:nvPr/>
            </p:nvSpPr>
            <p:spPr bwMode="auto">
              <a:xfrm>
                <a:off x="3560" y="2725"/>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GB" altLang="en-US" sz="1800">
                    <a:solidFill>
                      <a:schemeClr val="bg1"/>
                    </a:solidFill>
                    <a:latin typeface="Gill Sans MT" panose="020B0502020104020203" pitchFamily="34" charset="0"/>
                  </a:rPr>
                  <a:t>19</a:t>
                </a:r>
                <a:r>
                  <a:rPr lang="en-GB" altLang="en-US" sz="1800">
                    <a:solidFill>
                      <a:schemeClr val="bg1"/>
                    </a:solidFill>
                    <a:latin typeface="Gill Sans MT" panose="020B0502020104020203" pitchFamily="34" charset="0"/>
                    <a:sym typeface="Symbol" pitchFamily="18" charset="2"/>
                  </a:rPr>
                  <a:t> SMF</a:t>
                </a:r>
              </a:p>
            </p:txBody>
          </p:sp>
        </p:grpSp>
        <p:grpSp>
          <p:nvGrpSpPr>
            <p:cNvPr id="76" name="Group 30"/>
            <p:cNvGrpSpPr>
              <a:grpSpLocks/>
            </p:cNvGrpSpPr>
            <p:nvPr/>
          </p:nvGrpSpPr>
          <p:grpSpPr bwMode="auto">
            <a:xfrm>
              <a:off x="3565525" y="4573588"/>
              <a:ext cx="1295400" cy="369887"/>
              <a:chOff x="1565" y="2723"/>
              <a:chExt cx="816" cy="233"/>
            </a:xfrm>
          </p:grpSpPr>
          <p:sp>
            <p:nvSpPr>
              <p:cNvPr id="81" name="Rectangle 27"/>
              <p:cNvSpPr>
                <a:spLocks noChangeArrowheads="1"/>
              </p:cNvSpPr>
              <p:nvPr/>
            </p:nvSpPr>
            <p:spPr bwMode="auto">
              <a:xfrm>
                <a:off x="1565" y="2723"/>
                <a:ext cx="499" cy="233"/>
              </a:xfrm>
              <a:prstGeom prst="rect">
                <a:avLst/>
              </a:prstGeom>
              <a:solidFill>
                <a:schemeClr val="tx1"/>
              </a:solidFill>
              <a:ln>
                <a:noFill/>
              </a:ln>
              <a:effectLst/>
              <a:extLst>
                <a:ext uri="{91240B29-F687-4F45-9708-019B960494DF}">
                  <a14:hiddenLine xmlns:a14="http://schemas.microsoft.com/office/drawing/2010/main" w="38100" algn="ctr">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GB">
                  <a:latin typeface="Gill Sans MT" panose="020B0502020104020203" pitchFamily="34" charset="0"/>
                </a:endParaRPr>
              </a:p>
            </p:txBody>
          </p:sp>
          <p:sp>
            <p:nvSpPr>
              <p:cNvPr id="82" name="Rectangle 28"/>
              <p:cNvSpPr>
                <a:spLocks noChangeArrowheads="1"/>
              </p:cNvSpPr>
              <p:nvPr/>
            </p:nvSpPr>
            <p:spPr bwMode="auto">
              <a:xfrm>
                <a:off x="1565" y="2724"/>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GB" altLang="en-US" sz="1800">
                    <a:solidFill>
                      <a:schemeClr val="bg1"/>
                    </a:solidFill>
                    <a:latin typeface="Gill Sans MT" panose="020B0502020104020203" pitchFamily="34" charset="0"/>
                  </a:rPr>
                  <a:t>MMF</a:t>
                </a:r>
                <a:endParaRPr lang="en-GB" altLang="en-US" sz="1800">
                  <a:solidFill>
                    <a:schemeClr val="bg1"/>
                  </a:solidFill>
                  <a:latin typeface="Gill Sans MT" panose="020B0502020104020203" pitchFamily="34" charset="0"/>
                  <a:sym typeface="Symbol" pitchFamily="18" charset="2"/>
                </a:endParaRPr>
              </a:p>
            </p:txBody>
          </p:sp>
        </p:grpSp>
        <p:sp>
          <p:nvSpPr>
            <p:cNvPr id="77" name="Line 39"/>
            <p:cNvSpPr>
              <a:spLocks noChangeShapeType="1"/>
            </p:cNvSpPr>
            <p:nvPr/>
          </p:nvSpPr>
          <p:spPr bwMode="auto">
            <a:xfrm flipV="1">
              <a:off x="5580063" y="3717925"/>
              <a:ext cx="0" cy="647700"/>
            </a:xfrm>
            <a:prstGeom prst="line">
              <a:avLst/>
            </a:prstGeom>
            <a:noFill/>
            <a:ln w="57150">
              <a:solidFill>
                <a:schemeClr val="bg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latin typeface="Gill Sans MT" panose="020B0502020104020203" pitchFamily="34" charset="0"/>
              </a:endParaRPr>
            </a:p>
          </p:txBody>
        </p:sp>
        <p:grpSp>
          <p:nvGrpSpPr>
            <p:cNvPr id="78" name="Group 43"/>
            <p:cNvGrpSpPr>
              <a:grpSpLocks/>
            </p:cNvGrpSpPr>
            <p:nvPr/>
          </p:nvGrpSpPr>
          <p:grpSpPr bwMode="auto">
            <a:xfrm>
              <a:off x="5003800" y="4573588"/>
              <a:ext cx="1295400" cy="369887"/>
              <a:chOff x="3288" y="3017"/>
              <a:chExt cx="816" cy="233"/>
            </a:xfrm>
          </p:grpSpPr>
          <p:sp>
            <p:nvSpPr>
              <p:cNvPr id="79" name="Rectangle 41"/>
              <p:cNvSpPr>
                <a:spLocks noChangeArrowheads="1"/>
              </p:cNvSpPr>
              <p:nvPr/>
            </p:nvSpPr>
            <p:spPr bwMode="auto">
              <a:xfrm>
                <a:off x="3288" y="3017"/>
                <a:ext cx="681" cy="233"/>
              </a:xfrm>
              <a:prstGeom prst="rect">
                <a:avLst/>
              </a:prstGeom>
              <a:solidFill>
                <a:schemeClr val="tx1"/>
              </a:solidFill>
              <a:ln>
                <a:noFill/>
              </a:ln>
              <a:effectLst/>
              <a:extLst>
                <a:ext uri="{91240B29-F687-4F45-9708-019B960494DF}">
                  <a14:hiddenLine xmlns:a14="http://schemas.microsoft.com/office/drawing/2010/main" w="38100" algn="ctr">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en-GB">
                  <a:latin typeface="Gill Sans MT" panose="020B0502020104020203" pitchFamily="34" charset="0"/>
                </a:endParaRPr>
              </a:p>
            </p:txBody>
          </p:sp>
          <p:sp>
            <p:nvSpPr>
              <p:cNvPr id="80" name="Rectangle 42"/>
              <p:cNvSpPr>
                <a:spLocks noChangeArrowheads="1"/>
              </p:cNvSpPr>
              <p:nvPr/>
            </p:nvSpPr>
            <p:spPr bwMode="auto">
              <a:xfrm>
                <a:off x="3288" y="3018"/>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GB" altLang="en-US" sz="1800">
                    <a:solidFill>
                      <a:schemeClr val="bg1"/>
                    </a:solidFill>
                    <a:latin typeface="Gill Sans MT" panose="020B0502020104020203" pitchFamily="34" charset="0"/>
                  </a:rPr>
                  <a:t>transition</a:t>
                </a:r>
                <a:endParaRPr lang="en-GB" altLang="en-US" sz="1800">
                  <a:solidFill>
                    <a:schemeClr val="bg1"/>
                  </a:solidFill>
                  <a:latin typeface="Gill Sans MT" panose="020B0502020104020203" pitchFamily="34" charset="0"/>
                  <a:sym typeface="Symbol" pitchFamily="18" charset="2"/>
                </a:endParaRPr>
              </a:p>
            </p:txBody>
          </p:sp>
        </p:grpSp>
      </p:grpSp>
      <p:sp>
        <p:nvSpPr>
          <p:cNvPr id="28"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3673679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3"/>
          <p:cNvSpPr>
            <a:spLocks noChangeArrowheads="1"/>
          </p:cNvSpPr>
          <p:nvPr/>
        </p:nvSpPr>
        <p:spPr bwMode="auto">
          <a:xfrm>
            <a:off x="971550" y="1268413"/>
            <a:ext cx="74882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a:solidFill>
                  <a:schemeClr val="tx1"/>
                </a:solidFill>
                <a:latin typeface="+mj-lt"/>
              </a:rPr>
              <a:t> </a:t>
            </a:r>
            <a:r>
              <a:rPr lang="en-GB" sz="2200" smtClean="0">
                <a:solidFill>
                  <a:schemeClr val="tx1"/>
                </a:solidFill>
                <a:latin typeface="+mj-lt"/>
              </a:rPr>
              <a:t>SMFs </a:t>
            </a:r>
            <a:r>
              <a:rPr lang="en-GB" sz="2200">
                <a:solidFill>
                  <a:schemeClr val="tx1"/>
                </a:solidFill>
                <a:latin typeface="+mj-lt"/>
              </a:rPr>
              <a:t>tapered in a low-index </a:t>
            </a:r>
            <a:r>
              <a:rPr lang="en-GB" sz="2200" smtClean="0">
                <a:solidFill>
                  <a:schemeClr val="tx1"/>
                </a:solidFill>
                <a:latin typeface="+mj-lt"/>
              </a:rPr>
              <a:t>glass capillary</a:t>
            </a:r>
            <a:endParaRPr lang="en-GB" sz="2200">
              <a:solidFill>
                <a:schemeClr val="tx1"/>
              </a:solidFill>
              <a:latin typeface="+mj-lt"/>
            </a:endParaRPr>
          </a:p>
        </p:txBody>
      </p:sp>
      <p:pic>
        <p:nvPicPr>
          <p:cNvPr id="73" name="OSA Image" descr="OSA Image"/>
          <p:cNvPicPr>
            <a:picLocks noChangeAspect="1"/>
          </p:cNvPicPr>
          <p:nvPr/>
        </p:nvPicPr>
        <p:blipFill rotWithShape="1">
          <a:blip r:embed="rId3"/>
          <a:srcRect l="-1275" r="2" b="11801"/>
          <a:stretch/>
        </p:blipFill>
        <p:spPr>
          <a:xfrm>
            <a:off x="829745" y="3879060"/>
            <a:ext cx="6150833" cy="1980264"/>
          </a:xfrm>
          <a:prstGeom prst="rect">
            <a:avLst/>
          </a:prstGeom>
        </p:spPr>
      </p:pic>
      <p:sp>
        <p:nvSpPr>
          <p:cNvPr id="67" name="Rectangle 2"/>
          <p:cNvSpPr>
            <a:spLocks noGrp="1" noChangeArrowheads="1"/>
          </p:cNvSpPr>
          <p:nvPr>
            <p:ph type="title" idx="4294967295"/>
          </p:nvPr>
        </p:nvSpPr>
        <p:spPr>
          <a:xfrm>
            <a:off x="755650" y="415925"/>
            <a:ext cx="7561263" cy="781050"/>
          </a:xfrm>
        </p:spPr>
        <p:txBody>
          <a:bodyPr/>
          <a:lstStyle/>
          <a:p>
            <a:r>
              <a:rPr lang="en-GB" sz="2800" b="1" i="1" smtClean="0">
                <a:solidFill>
                  <a:schemeClr val="tx1"/>
                </a:solidFill>
              </a:rPr>
              <a:t>Photonic lanterns, Type 2</a:t>
            </a:r>
          </a:p>
        </p:txBody>
      </p:sp>
      <p:sp>
        <p:nvSpPr>
          <p:cNvPr id="76" name="Rectangle 11"/>
          <p:cNvSpPr>
            <a:spLocks noChangeArrowheads="1"/>
          </p:cNvSpPr>
          <p:nvPr/>
        </p:nvSpPr>
        <p:spPr bwMode="auto">
          <a:xfrm>
            <a:off x="251424" y="5859324"/>
            <a:ext cx="640873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a:solidFill>
                  <a:schemeClr val="tx1"/>
                </a:solidFill>
                <a:latin typeface="+mj-lt"/>
              </a:rPr>
              <a:t>D Noordegraaf et al, Opt Express 17 (2009) 1988</a:t>
            </a:r>
          </a:p>
          <a:p>
            <a:pPr algn="l"/>
            <a:r>
              <a:rPr lang="en-GB" altLang="en-US" sz="1600">
                <a:solidFill>
                  <a:schemeClr val="tx1"/>
                </a:solidFill>
                <a:latin typeface="+mj-lt"/>
              </a:rPr>
              <a:t>D Noordegraaf et al, Opt Express 18 (2010) 4673</a:t>
            </a:r>
          </a:p>
        </p:txBody>
      </p:sp>
      <p:sp>
        <p:nvSpPr>
          <p:cNvPr id="77" name="Rectangle 32"/>
          <p:cNvSpPr>
            <a:spLocks noChangeArrowheads="1"/>
          </p:cNvSpPr>
          <p:nvPr/>
        </p:nvSpPr>
        <p:spPr bwMode="auto">
          <a:xfrm>
            <a:off x="6980578" y="4509144"/>
            <a:ext cx="1479210" cy="78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spcBef>
                <a:spcPct val="50000"/>
              </a:spcBef>
              <a:buClr>
                <a:srgbClr val="00FFCC"/>
              </a:buClr>
              <a:buSzPct val="200000"/>
            </a:pPr>
            <a:r>
              <a:rPr lang="en-GB" altLang="en-US" smtClean="0">
                <a:solidFill>
                  <a:schemeClr val="tx1"/>
                </a:solidFill>
                <a:latin typeface="+mj-lt"/>
              </a:rPr>
              <a:t>N </a:t>
            </a:r>
            <a:r>
              <a:rPr lang="en-GB" altLang="en-US">
                <a:solidFill>
                  <a:schemeClr val="tx1"/>
                </a:solidFill>
                <a:latin typeface="+mj-lt"/>
              </a:rPr>
              <a:t>= </a:t>
            </a:r>
            <a:r>
              <a:rPr lang="en-GB" altLang="en-US" smtClean="0">
                <a:solidFill>
                  <a:schemeClr val="tx1"/>
                </a:solidFill>
                <a:latin typeface="+mj-lt"/>
              </a:rPr>
              <a:t>61 SMFs</a:t>
            </a:r>
          </a:p>
          <a:p>
            <a:pPr algn="l">
              <a:spcBef>
                <a:spcPct val="50000"/>
              </a:spcBef>
              <a:buClr>
                <a:srgbClr val="00FFCC"/>
              </a:buClr>
              <a:buSzPct val="200000"/>
            </a:pPr>
            <a:r>
              <a:rPr lang="en-GB" altLang="en-US" smtClean="0">
                <a:solidFill>
                  <a:schemeClr val="tx1"/>
                </a:solidFill>
                <a:latin typeface="+mj-lt"/>
                <a:sym typeface="Symbol" pitchFamily="18" charset="2"/>
              </a:rPr>
              <a:t>0.76 dB loss</a:t>
            </a:r>
            <a:endParaRPr lang="en-GB" altLang="en-US">
              <a:solidFill>
                <a:schemeClr val="tx1"/>
              </a:solidFill>
              <a:latin typeface="+mj-lt"/>
              <a:sym typeface="Symbol" pitchFamily="18" charset="2"/>
            </a:endParaRPr>
          </a:p>
        </p:txBody>
      </p:sp>
      <p:grpSp>
        <p:nvGrpSpPr>
          <p:cNvPr id="2" name="Group 1"/>
          <p:cNvGrpSpPr/>
          <p:nvPr/>
        </p:nvGrpSpPr>
        <p:grpSpPr>
          <a:xfrm>
            <a:off x="649496" y="1639854"/>
            <a:ext cx="5353566" cy="1924339"/>
            <a:chOff x="928662" y="1684685"/>
            <a:chExt cx="5353566" cy="1924339"/>
          </a:xfrm>
        </p:grpSpPr>
        <p:pic>
          <p:nvPicPr>
            <p:cNvPr id="7170" name="Picture 2" descr="C:\My Documents\publications\1310 southampton\fontaine ofc 2013 lantern b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62" y="1756138"/>
              <a:ext cx="5353566" cy="18528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1"/>
            <p:cNvSpPr>
              <a:spLocks noChangeArrowheads="1"/>
            </p:cNvSpPr>
            <p:nvPr/>
          </p:nvSpPr>
          <p:spPr bwMode="auto">
            <a:xfrm>
              <a:off x="2126890" y="1684685"/>
              <a:ext cx="3398378"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smtClean="0">
                  <a:solidFill>
                    <a:schemeClr val="tx1"/>
                  </a:solidFill>
                  <a:latin typeface="+mj-lt"/>
                </a:rPr>
                <a:t>NK Fontaine, OFC (2013) OTh1B.3</a:t>
              </a:r>
              <a:endParaRPr lang="en-GB" altLang="en-US" sz="1600">
                <a:solidFill>
                  <a:schemeClr val="tx1"/>
                </a:solidFill>
                <a:latin typeface="+mj-lt"/>
              </a:endParaRPr>
            </a:p>
          </p:txBody>
        </p:sp>
      </p:grpSp>
      <p:pic>
        <p:nvPicPr>
          <p:cNvPr id="10" name="Picture 2" descr="C:\My Documents\publications\1309 ecoc workshop\mortimor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29" t="9541" r="10932" b="5185"/>
          <a:stretch/>
        </p:blipFill>
        <p:spPr bwMode="auto">
          <a:xfrm rot="10800000">
            <a:off x="5970642" y="1713557"/>
            <a:ext cx="2019872" cy="18596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p:cNvSpPr>
            <a:spLocks noChangeArrowheads="1"/>
          </p:cNvSpPr>
          <p:nvPr/>
        </p:nvSpPr>
        <p:spPr bwMode="auto">
          <a:xfrm>
            <a:off x="5023787" y="3579590"/>
            <a:ext cx="3904621"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z="1600" dirty="0" smtClean="0">
                <a:latin typeface="+mj-lt"/>
              </a:rPr>
              <a:t>DB </a:t>
            </a:r>
            <a:r>
              <a:rPr lang="en-GB" sz="1600" dirty="0" err="1" smtClean="0">
                <a:latin typeface="+mj-lt"/>
              </a:rPr>
              <a:t>Mortimore</a:t>
            </a:r>
            <a:r>
              <a:rPr lang="en-GB" sz="1600" dirty="0" smtClean="0">
                <a:latin typeface="+mj-lt"/>
              </a:rPr>
              <a:t> et al, </a:t>
            </a:r>
            <a:r>
              <a:rPr lang="en-GB" sz="1600" dirty="0" err="1" smtClean="0">
                <a:latin typeface="+mj-lt"/>
              </a:rPr>
              <a:t>Appl</a:t>
            </a:r>
            <a:r>
              <a:rPr lang="en-GB" sz="1600" dirty="0" smtClean="0">
                <a:latin typeface="+mj-lt"/>
              </a:rPr>
              <a:t> Opt 30 (1991) 650</a:t>
            </a:r>
            <a:endParaRPr lang="en-GB" sz="1600" dirty="0">
              <a:latin typeface="+mj-lt"/>
            </a:endParaRPr>
          </a:p>
        </p:txBody>
      </p:sp>
      <p:sp>
        <p:nvSpPr>
          <p:cNvPr id="13"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22214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Grp="1" noChangeArrowheads="1"/>
          </p:cNvSpPr>
          <p:nvPr>
            <p:ph type="title" idx="4294967295"/>
          </p:nvPr>
        </p:nvSpPr>
        <p:spPr>
          <a:xfrm>
            <a:off x="755650" y="415925"/>
            <a:ext cx="7561263" cy="781050"/>
          </a:xfrm>
        </p:spPr>
        <p:txBody>
          <a:bodyPr/>
          <a:lstStyle/>
          <a:p>
            <a:r>
              <a:rPr lang="en-GB" sz="2800" b="1" i="1" smtClean="0">
                <a:solidFill>
                  <a:schemeClr val="tx1"/>
                </a:solidFill>
              </a:rPr>
              <a:t>Photonic lanterns, Type 3</a:t>
            </a:r>
          </a:p>
        </p:txBody>
      </p:sp>
      <p:sp>
        <p:nvSpPr>
          <p:cNvPr id="42" name="Rectangle 13"/>
          <p:cNvSpPr>
            <a:spLocks noChangeArrowheads="1"/>
          </p:cNvSpPr>
          <p:nvPr/>
        </p:nvSpPr>
        <p:spPr bwMode="auto">
          <a:xfrm>
            <a:off x="971550" y="1268413"/>
            <a:ext cx="74882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200">
                <a:solidFill>
                  <a:schemeClr val="tx1"/>
                </a:solidFill>
                <a:latin typeface="+mj-lt"/>
              </a:rPr>
              <a:t> m</a:t>
            </a:r>
            <a:r>
              <a:rPr lang="en-GB" sz="2200" smtClean="0">
                <a:solidFill>
                  <a:schemeClr val="tx1"/>
                </a:solidFill>
                <a:latin typeface="+mj-lt"/>
              </a:rPr>
              <a:t>ulticore fibre </a:t>
            </a:r>
            <a:r>
              <a:rPr lang="en-GB" sz="2200">
                <a:solidFill>
                  <a:schemeClr val="tx1"/>
                </a:solidFill>
                <a:latin typeface="+mj-lt"/>
              </a:rPr>
              <a:t>tapered in a low-index </a:t>
            </a:r>
            <a:r>
              <a:rPr lang="en-GB" sz="2200" smtClean="0">
                <a:solidFill>
                  <a:schemeClr val="tx1"/>
                </a:solidFill>
                <a:latin typeface="+mj-lt"/>
              </a:rPr>
              <a:t>glass capillary</a:t>
            </a:r>
            <a:endParaRPr lang="en-GB" sz="2200">
              <a:solidFill>
                <a:schemeClr val="tx1"/>
              </a:solidFill>
              <a:latin typeface="+mj-lt"/>
            </a:endParaRPr>
          </a:p>
        </p:txBody>
      </p:sp>
      <p:pic>
        <p:nvPicPr>
          <p:cNvPr id="43"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44341" t="17573" r="28168" b="15255"/>
          <a:stretch/>
        </p:blipFill>
        <p:spPr bwMode="auto">
          <a:xfrm flipH="1" flipV="1">
            <a:off x="5092995" y="3944207"/>
            <a:ext cx="738412"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1"/>
          <p:cNvPicPr>
            <a:picLocks noChangeAspect="1" noChangeArrowheads="1"/>
          </p:cNvPicPr>
          <p:nvPr/>
        </p:nvPicPr>
        <p:blipFill rotWithShape="1">
          <a:blip r:embed="rId4">
            <a:extLst>
              <a:ext uri="{28A0092B-C50C-407E-A947-70E740481C1C}">
                <a14:useLocalDpi xmlns:a14="http://schemas.microsoft.com/office/drawing/2010/main" val="0"/>
              </a:ext>
            </a:extLst>
          </a:blip>
          <a:srcRect l="36346" t="17082" r="44845" b="15746"/>
          <a:stretch/>
        </p:blipFill>
        <p:spPr bwMode="auto">
          <a:xfrm flipH="1" flipV="1">
            <a:off x="6451732" y="3944208"/>
            <a:ext cx="505208"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46454" t="17931" r="34738" b="14929"/>
          <a:stretch/>
        </p:blipFill>
        <p:spPr bwMode="auto">
          <a:xfrm flipH="1" flipV="1">
            <a:off x="7014497" y="3944210"/>
            <a:ext cx="505207"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32551" t="17931" r="48641" b="14929"/>
          <a:stretch/>
        </p:blipFill>
        <p:spPr bwMode="auto">
          <a:xfrm flipH="1" flipV="1">
            <a:off x="7577261" y="3944210"/>
            <a:ext cx="505207"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4"/>
          <p:cNvPicPr>
            <a:picLocks noChangeAspect="1" noChangeArrowheads="1"/>
          </p:cNvPicPr>
          <p:nvPr/>
        </p:nvPicPr>
        <p:blipFill rotWithShape="1">
          <a:blip r:embed="rId7">
            <a:extLst>
              <a:ext uri="{28A0092B-C50C-407E-A947-70E740481C1C}">
                <a14:useLocalDpi xmlns:a14="http://schemas.microsoft.com/office/drawing/2010/main" val="0"/>
              </a:ext>
            </a:extLst>
          </a:blip>
          <a:srcRect l="9515" t="20182" r="71676" b="12645"/>
          <a:stretch/>
        </p:blipFill>
        <p:spPr bwMode="auto">
          <a:xfrm flipH="1" flipV="1">
            <a:off x="5888965" y="3944210"/>
            <a:ext cx="505209" cy="13500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C:\My Documents\publications\1203 oe lantern\DSCN887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69" r="13892"/>
          <a:stretch/>
        </p:blipFill>
        <p:spPr bwMode="auto">
          <a:xfrm>
            <a:off x="8219980" y="4309663"/>
            <a:ext cx="510763" cy="61846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C:\My Documents\publications\1203 oe lantern\DSCN877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678" t="4921" r="12155"/>
          <a:stretch/>
        </p:blipFill>
        <p:spPr bwMode="auto">
          <a:xfrm rot="5400000">
            <a:off x="3338826" y="3841162"/>
            <a:ext cx="1476614" cy="147956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My Documents\publications\1309 ecoc workshop\mcf lanter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448" y="3839898"/>
            <a:ext cx="2526677" cy="146835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51" name="Group 34"/>
          <p:cNvGrpSpPr>
            <a:grpSpLocks/>
          </p:cNvGrpSpPr>
          <p:nvPr/>
        </p:nvGrpSpPr>
        <p:grpSpPr bwMode="auto">
          <a:xfrm>
            <a:off x="5651500" y="2259319"/>
            <a:ext cx="1665288" cy="269875"/>
            <a:chOff x="754" y="2047"/>
            <a:chExt cx="1049" cy="170"/>
          </a:xfrm>
          <a:solidFill>
            <a:schemeClr val="bg2">
              <a:lumMod val="50000"/>
            </a:schemeClr>
          </a:solidFill>
        </p:grpSpPr>
        <p:sp>
          <p:nvSpPr>
            <p:cNvPr id="58" name="Rectangle 35"/>
            <p:cNvSpPr>
              <a:spLocks noChangeArrowheads="1"/>
            </p:cNvSpPr>
            <p:nvPr/>
          </p:nvSpPr>
          <p:spPr bwMode="auto">
            <a:xfrm>
              <a:off x="782" y="2047"/>
              <a:ext cx="964" cy="170"/>
            </a:xfrm>
            <a:prstGeom prst="rect">
              <a:avLst/>
            </a:prstGeom>
            <a:grp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59" name="Oval 36"/>
            <p:cNvSpPr>
              <a:spLocks noChangeAspect="1" noChangeArrowheads="1"/>
            </p:cNvSpPr>
            <p:nvPr/>
          </p:nvSpPr>
          <p:spPr bwMode="auto">
            <a:xfrm>
              <a:off x="754" y="2047"/>
              <a:ext cx="85" cy="170"/>
            </a:xfrm>
            <a:prstGeom prst="ellipse">
              <a:avLst/>
            </a:prstGeom>
            <a:grpFill/>
            <a:ln>
              <a:noFill/>
            </a:ln>
            <a:effectLst/>
            <a:extLst>
              <a:ext uri="{91240B29-F687-4F45-9708-019B960494DF}">
                <a14:hiddenLine xmlns:a14="http://schemas.microsoft.com/office/drawing/2010/main" w="762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60" name="Oval 37"/>
            <p:cNvSpPr>
              <a:spLocks noChangeAspect="1" noChangeArrowheads="1"/>
            </p:cNvSpPr>
            <p:nvPr/>
          </p:nvSpPr>
          <p:spPr bwMode="auto">
            <a:xfrm>
              <a:off x="1718" y="2047"/>
              <a:ext cx="85" cy="170"/>
            </a:xfrm>
            <a:prstGeom prst="ellipse">
              <a:avLst/>
            </a:prstGeom>
            <a:grpFill/>
            <a:ln>
              <a:noFill/>
            </a:ln>
            <a:effectLst/>
            <a:extLst>
              <a:ext uri="{91240B29-F687-4F45-9708-019B960494DF}">
                <a14:hiddenLine xmlns:a14="http://schemas.microsoft.com/office/drawing/2010/main" w="762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grpSp>
      <p:sp>
        <p:nvSpPr>
          <p:cNvPr id="61" name="Oval 27"/>
          <p:cNvSpPr>
            <a:spLocks noChangeArrowheads="1"/>
          </p:cNvSpPr>
          <p:nvPr/>
        </p:nvSpPr>
        <p:spPr bwMode="auto">
          <a:xfrm>
            <a:off x="5472113" y="2168832"/>
            <a:ext cx="269875" cy="539750"/>
          </a:xfrm>
          <a:prstGeom prst="ellipse">
            <a:avLst/>
          </a:prstGeom>
          <a:solidFill>
            <a:schemeClr val="bg2"/>
          </a:solidFill>
          <a:ln w="7620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62" name="Rectangle 28"/>
          <p:cNvSpPr>
            <a:spLocks noChangeArrowheads="1"/>
          </p:cNvSpPr>
          <p:nvPr/>
        </p:nvSpPr>
        <p:spPr bwMode="auto">
          <a:xfrm>
            <a:off x="3041650" y="2168832"/>
            <a:ext cx="2519363" cy="539750"/>
          </a:xfrm>
          <a:prstGeom prst="rect">
            <a:avLst/>
          </a:prstGeom>
          <a:solidFill>
            <a:schemeClr val="bg2"/>
          </a:solidFill>
          <a:ln w="762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63" name="Oval 26"/>
          <p:cNvSpPr>
            <a:spLocks noChangeArrowheads="1"/>
          </p:cNvSpPr>
          <p:nvPr/>
        </p:nvSpPr>
        <p:spPr bwMode="auto">
          <a:xfrm>
            <a:off x="2860675" y="2168832"/>
            <a:ext cx="269875" cy="539750"/>
          </a:xfrm>
          <a:prstGeom prst="ellipse">
            <a:avLst/>
          </a:prstGeom>
          <a:solidFill>
            <a:schemeClr val="bg1"/>
          </a:solidFill>
          <a:ln w="7620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grpSp>
        <p:nvGrpSpPr>
          <p:cNvPr id="64" name="Group 33"/>
          <p:cNvGrpSpPr>
            <a:grpSpLocks/>
          </p:cNvGrpSpPr>
          <p:nvPr/>
        </p:nvGrpSpPr>
        <p:grpSpPr bwMode="auto">
          <a:xfrm>
            <a:off x="1435100" y="2259319"/>
            <a:ext cx="1665288" cy="269875"/>
            <a:chOff x="754" y="2047"/>
            <a:chExt cx="1049" cy="170"/>
          </a:xfrm>
          <a:solidFill>
            <a:schemeClr val="bg2">
              <a:lumMod val="50000"/>
            </a:schemeClr>
          </a:solidFill>
        </p:grpSpPr>
        <p:sp>
          <p:nvSpPr>
            <p:cNvPr id="65" name="Rectangle 30"/>
            <p:cNvSpPr>
              <a:spLocks noChangeArrowheads="1"/>
            </p:cNvSpPr>
            <p:nvPr/>
          </p:nvSpPr>
          <p:spPr bwMode="auto">
            <a:xfrm>
              <a:off x="782" y="2047"/>
              <a:ext cx="964" cy="170"/>
            </a:xfrm>
            <a:prstGeom prst="rect">
              <a:avLst/>
            </a:prstGeom>
            <a:grp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66" name="Oval 31"/>
            <p:cNvSpPr>
              <a:spLocks noChangeAspect="1" noChangeArrowheads="1"/>
            </p:cNvSpPr>
            <p:nvPr/>
          </p:nvSpPr>
          <p:spPr bwMode="auto">
            <a:xfrm>
              <a:off x="754" y="2047"/>
              <a:ext cx="85" cy="170"/>
            </a:xfrm>
            <a:prstGeom prst="ellipse">
              <a:avLst/>
            </a:prstGeom>
            <a:grpFill/>
            <a:ln>
              <a:noFill/>
            </a:ln>
            <a:effectLst/>
            <a:extLst>
              <a:ext uri="{91240B29-F687-4F45-9708-019B960494DF}">
                <a14:hiddenLine xmlns:a14="http://schemas.microsoft.com/office/drawing/2010/main" w="762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67" name="Oval 32"/>
            <p:cNvSpPr>
              <a:spLocks noChangeAspect="1" noChangeArrowheads="1"/>
            </p:cNvSpPr>
            <p:nvPr/>
          </p:nvSpPr>
          <p:spPr bwMode="auto">
            <a:xfrm>
              <a:off x="1718" y="2047"/>
              <a:ext cx="85" cy="170"/>
            </a:xfrm>
            <a:prstGeom prst="ellipse">
              <a:avLst/>
            </a:prstGeom>
            <a:grpFill/>
            <a:ln>
              <a:noFill/>
            </a:ln>
            <a:effectLst/>
            <a:extLst>
              <a:ext uri="{91240B29-F687-4F45-9708-019B960494DF}">
                <a14:hiddenLine xmlns:a14="http://schemas.microsoft.com/office/drawing/2010/main" w="762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grpSp>
      <p:grpSp>
        <p:nvGrpSpPr>
          <p:cNvPr id="68" name="Group 43"/>
          <p:cNvGrpSpPr>
            <a:grpSpLocks/>
          </p:cNvGrpSpPr>
          <p:nvPr/>
        </p:nvGrpSpPr>
        <p:grpSpPr bwMode="auto">
          <a:xfrm>
            <a:off x="3762375" y="2800335"/>
            <a:ext cx="3962400" cy="450850"/>
            <a:chOff x="2370" y="1763"/>
            <a:chExt cx="2496" cy="284"/>
          </a:xfrm>
        </p:grpSpPr>
        <p:sp>
          <p:nvSpPr>
            <p:cNvPr id="69" name="Line 38"/>
            <p:cNvSpPr>
              <a:spLocks noChangeShapeType="1"/>
            </p:cNvSpPr>
            <p:nvPr/>
          </p:nvSpPr>
          <p:spPr bwMode="auto">
            <a:xfrm flipV="1">
              <a:off x="2370" y="1763"/>
              <a:ext cx="0" cy="2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70" name="Line 39"/>
            <p:cNvSpPr>
              <a:spLocks noChangeShapeType="1"/>
            </p:cNvSpPr>
            <p:nvPr/>
          </p:nvSpPr>
          <p:spPr bwMode="auto">
            <a:xfrm flipV="1">
              <a:off x="2597" y="1763"/>
              <a:ext cx="0" cy="2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71" name="Line 40"/>
            <p:cNvSpPr>
              <a:spLocks noChangeShapeType="1"/>
            </p:cNvSpPr>
            <p:nvPr/>
          </p:nvSpPr>
          <p:spPr bwMode="auto">
            <a:xfrm flipV="1">
              <a:off x="2824" y="1763"/>
              <a:ext cx="0" cy="2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73" name="Line 41"/>
            <p:cNvSpPr>
              <a:spLocks noChangeShapeType="1"/>
            </p:cNvSpPr>
            <p:nvPr/>
          </p:nvSpPr>
          <p:spPr bwMode="auto">
            <a:xfrm flipV="1">
              <a:off x="3050" y="1763"/>
              <a:ext cx="0" cy="2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74" name="Rectangle 42"/>
            <p:cNvSpPr>
              <a:spLocks noChangeArrowheads="1"/>
            </p:cNvSpPr>
            <p:nvPr/>
          </p:nvSpPr>
          <p:spPr bwMode="auto">
            <a:xfrm>
              <a:off x="3221" y="1763"/>
              <a:ext cx="164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2000">
                  <a:solidFill>
                    <a:schemeClr val="tx1"/>
                  </a:solidFill>
                  <a:latin typeface="+mj-lt"/>
                </a:rPr>
                <a:t>oxy-butane flame</a:t>
              </a:r>
            </a:p>
          </p:txBody>
        </p:sp>
      </p:grpSp>
      <p:sp>
        <p:nvSpPr>
          <p:cNvPr id="75" name="Rectangle 2"/>
          <p:cNvSpPr>
            <a:spLocks noChangeArrowheads="1"/>
          </p:cNvSpPr>
          <p:nvPr/>
        </p:nvSpPr>
        <p:spPr bwMode="auto">
          <a:xfrm>
            <a:off x="3041826" y="2170251"/>
            <a:ext cx="2880354"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spcBef>
                <a:spcPct val="50000"/>
              </a:spcBef>
              <a:buClr>
                <a:srgbClr val="00FFCC"/>
              </a:buClr>
              <a:buSzPct val="200000"/>
            </a:pPr>
            <a:r>
              <a:rPr lang="en-GB" altLang="en-US" sz="2000">
                <a:solidFill>
                  <a:schemeClr val="tx1"/>
                </a:solidFill>
                <a:latin typeface="+mj-lt"/>
              </a:rPr>
              <a:t> F-doped silica capillary </a:t>
            </a:r>
          </a:p>
        </p:txBody>
      </p:sp>
      <p:sp>
        <p:nvSpPr>
          <p:cNvPr id="76" name="Rectangle 53"/>
          <p:cNvSpPr>
            <a:spLocks noChangeArrowheads="1"/>
          </p:cNvSpPr>
          <p:nvPr/>
        </p:nvSpPr>
        <p:spPr bwMode="auto">
          <a:xfrm>
            <a:off x="7451724" y="2210899"/>
            <a:ext cx="900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mtClean="0">
                <a:solidFill>
                  <a:schemeClr val="tx1"/>
                </a:solidFill>
                <a:latin typeface="+mj-lt"/>
              </a:rPr>
              <a:t>MCF</a:t>
            </a:r>
            <a:endParaRPr lang="en-GB" altLang="en-US">
              <a:solidFill>
                <a:schemeClr val="tx1"/>
              </a:solidFill>
              <a:latin typeface="+mj-lt"/>
            </a:endParaRPr>
          </a:p>
        </p:txBody>
      </p:sp>
      <p:sp>
        <p:nvSpPr>
          <p:cNvPr id="77" name="Rectangle 57"/>
          <p:cNvSpPr>
            <a:spLocks noChangeArrowheads="1"/>
          </p:cNvSpPr>
          <p:nvPr/>
        </p:nvSpPr>
        <p:spPr bwMode="auto">
          <a:xfrm>
            <a:off x="244647" y="5992543"/>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mj-lt"/>
              </a:rPr>
              <a:t>TA Birks et </a:t>
            </a:r>
            <a:r>
              <a:rPr lang="en-GB" altLang="en-US" sz="1600" dirty="0">
                <a:solidFill>
                  <a:schemeClr val="tx1"/>
                </a:solidFill>
                <a:latin typeface="+mj-lt"/>
              </a:rPr>
              <a:t>al, Opt Express </a:t>
            </a:r>
            <a:r>
              <a:rPr lang="en-GB" altLang="en-US" sz="1600" dirty="0" smtClean="0">
                <a:solidFill>
                  <a:schemeClr val="tx1"/>
                </a:solidFill>
                <a:latin typeface="+mj-lt"/>
              </a:rPr>
              <a:t>20 </a:t>
            </a:r>
            <a:r>
              <a:rPr lang="en-GB" altLang="en-US" sz="1600" dirty="0">
                <a:solidFill>
                  <a:schemeClr val="tx1"/>
                </a:solidFill>
                <a:latin typeface="+mj-lt"/>
              </a:rPr>
              <a:t>(</a:t>
            </a:r>
            <a:r>
              <a:rPr lang="en-GB" altLang="en-US" sz="1600" dirty="0" smtClean="0">
                <a:solidFill>
                  <a:schemeClr val="tx1"/>
                </a:solidFill>
                <a:latin typeface="+mj-lt"/>
              </a:rPr>
              <a:t>2012) 13996</a:t>
            </a:r>
            <a:endParaRPr lang="en-GB" altLang="en-US" sz="1600" dirty="0">
              <a:solidFill>
                <a:schemeClr val="tx1"/>
              </a:solidFill>
              <a:latin typeface="+mj-lt"/>
            </a:endParaRPr>
          </a:p>
        </p:txBody>
      </p:sp>
      <p:sp>
        <p:nvSpPr>
          <p:cNvPr id="78" name="Rectangle 54"/>
          <p:cNvSpPr>
            <a:spLocks noChangeArrowheads="1"/>
          </p:cNvSpPr>
          <p:nvPr/>
        </p:nvSpPr>
        <p:spPr bwMode="auto">
          <a:xfrm>
            <a:off x="5022076" y="5347827"/>
            <a:ext cx="1992422"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spcBef>
                <a:spcPct val="50000"/>
              </a:spcBef>
              <a:buClr>
                <a:srgbClr val="00FFCC"/>
              </a:buClr>
              <a:buSzPct val="200000"/>
            </a:pPr>
            <a:r>
              <a:rPr lang="en-GB" altLang="en-US">
                <a:solidFill>
                  <a:schemeClr val="tx1"/>
                </a:solidFill>
                <a:latin typeface="+mj-lt"/>
              </a:rPr>
              <a:t> loss </a:t>
            </a:r>
            <a:r>
              <a:rPr lang="en-GB" altLang="en-US" smtClean="0">
                <a:solidFill>
                  <a:schemeClr val="tx1"/>
                </a:solidFill>
                <a:latin typeface="+mj-lt"/>
              </a:rPr>
              <a:t>&lt; 0.5 </a:t>
            </a:r>
            <a:r>
              <a:rPr lang="en-GB" altLang="en-US">
                <a:solidFill>
                  <a:schemeClr val="tx1"/>
                </a:solidFill>
                <a:latin typeface="+mj-lt"/>
              </a:rPr>
              <a:t>dB</a:t>
            </a:r>
          </a:p>
        </p:txBody>
      </p:sp>
      <p:sp>
        <p:nvSpPr>
          <p:cNvPr id="34"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1071837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GB"/>
          </a:p>
        </p:txBody>
      </p:sp>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875866" y="2420888"/>
            <a:ext cx="7392268" cy="3632752"/>
          </a:xfrm>
        </p:spPr>
      </p:pic>
      <p:pic>
        <p:nvPicPr>
          <p:cNvPr id="5" name="Picture 5" descr="cres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06128"/>
            <a:ext cx="2736304" cy="2086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bath-eng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712" y="405508"/>
            <a:ext cx="1716696" cy="244720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488" y="502075"/>
            <a:ext cx="1664672" cy="2353241"/>
          </a:xfrm>
          <a:prstGeom prst="rect">
            <a:avLst/>
          </a:prstGeom>
        </p:spPr>
      </p:pic>
    </p:spTree>
    <p:extLst>
      <p:ext uri="{BB962C8B-B14F-4D97-AF65-F5344CB8AC3E}">
        <p14:creationId xmlns:p14="http://schemas.microsoft.com/office/powerpoint/2010/main" val="669383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idx="4294967295"/>
          </p:nvPr>
        </p:nvSpPr>
        <p:spPr>
          <a:xfrm>
            <a:off x="755650" y="415925"/>
            <a:ext cx="7561263" cy="781050"/>
          </a:xfrm>
        </p:spPr>
        <p:txBody>
          <a:bodyPr/>
          <a:lstStyle/>
          <a:p>
            <a:r>
              <a:rPr lang="en-GB" sz="2800" b="1" i="1" dirty="0" smtClean="0">
                <a:solidFill>
                  <a:schemeClr val="tx1"/>
                </a:solidFill>
              </a:rPr>
              <a:t>Photonic lanterns, Type 4</a:t>
            </a:r>
          </a:p>
        </p:txBody>
      </p:sp>
      <p:sp>
        <p:nvSpPr>
          <p:cNvPr id="17" name="Rectangle 2"/>
          <p:cNvSpPr>
            <a:spLocks noChangeArrowheads="1"/>
          </p:cNvSpPr>
          <p:nvPr/>
        </p:nvSpPr>
        <p:spPr bwMode="auto">
          <a:xfrm>
            <a:off x="971550" y="1268413"/>
            <a:ext cx="7561263"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spcBef>
                <a:spcPct val="50000"/>
              </a:spcBef>
              <a:buClr>
                <a:srgbClr val="00FFCC"/>
              </a:buClr>
              <a:buSzPct val="200000"/>
            </a:pPr>
            <a:r>
              <a:rPr lang="en-GB" altLang="en-US" sz="2200" smtClean="0">
                <a:solidFill>
                  <a:schemeClr val="tx1"/>
                </a:solidFill>
                <a:latin typeface="+mj-lt"/>
              </a:rPr>
              <a:t>integrated optics, eg ultrafast laser inscription</a:t>
            </a:r>
            <a:endParaRPr lang="en-GB" altLang="en-US" sz="2200">
              <a:solidFill>
                <a:schemeClr val="tx1"/>
              </a:solidFill>
              <a:latin typeface="+mj-lt"/>
              <a:sym typeface="Symbol" pitchFamily="18" charset="2"/>
            </a:endParaRPr>
          </a:p>
        </p:txBody>
      </p:sp>
      <p:pic>
        <p:nvPicPr>
          <p:cNvPr id="21" name="Picture 2" descr="C:\Documents and Settings\Nick\Desktop\Thesis\Figures\PNG Figures\fig 5 ULWI.png"/>
          <p:cNvPicPr>
            <a:picLocks noChangeAspect="1" noChangeArrowheads="1"/>
          </p:cNvPicPr>
          <p:nvPr/>
        </p:nvPicPr>
        <p:blipFill rotWithShape="1">
          <a:blip r:embed="rId3">
            <a:extLst>
              <a:ext uri="{28A0092B-C50C-407E-A947-70E740481C1C}">
                <a14:useLocalDpi xmlns:a14="http://schemas.microsoft.com/office/drawing/2010/main" val="0"/>
              </a:ext>
            </a:extLst>
          </a:blip>
          <a:srcRect l="2829" r="4163" b="623"/>
          <a:stretch/>
        </p:blipFill>
        <p:spPr bwMode="auto">
          <a:xfrm>
            <a:off x="692152" y="2524079"/>
            <a:ext cx="3510361" cy="25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Projec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l="15071" t="16987" r="60533" b="42406"/>
          <a:stretch/>
        </p:blipFill>
        <p:spPr bwMode="auto">
          <a:xfrm>
            <a:off x="4386512" y="2524079"/>
            <a:ext cx="4106555" cy="243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rotWithShape="1">
          <a:blip r:embed="rId5"/>
          <a:srcRect l="56980" t="37410" r="9325" b="17826"/>
          <a:stretch/>
        </p:blipFill>
        <p:spPr bwMode="auto">
          <a:xfrm>
            <a:off x="4386512" y="4760540"/>
            <a:ext cx="1567828" cy="1562147"/>
          </a:xfrm>
          <a:prstGeom prst="rect">
            <a:avLst/>
          </a:prstGeom>
          <a:noFill/>
          <a:ln w="9525">
            <a:noFill/>
            <a:miter lim="800000"/>
            <a:headEnd/>
            <a:tailEnd/>
          </a:ln>
        </p:spPr>
      </p:pic>
      <p:pic>
        <p:nvPicPr>
          <p:cNvPr id="24" name="Picture 3"/>
          <p:cNvPicPr>
            <a:picLocks noChangeAspect="1" noChangeArrowheads="1"/>
          </p:cNvPicPr>
          <p:nvPr/>
        </p:nvPicPr>
        <p:blipFill rotWithShape="1">
          <a:blip r:embed="rId5"/>
          <a:srcRect l="14044" t="37409" r="52261" b="17826"/>
          <a:stretch/>
        </p:blipFill>
        <p:spPr bwMode="auto">
          <a:xfrm>
            <a:off x="6950729" y="1263142"/>
            <a:ext cx="1567828" cy="1562147"/>
          </a:xfrm>
          <a:prstGeom prst="rect">
            <a:avLst/>
          </a:prstGeom>
          <a:noFill/>
          <a:ln w="9525">
            <a:noFill/>
            <a:miter lim="800000"/>
            <a:headEnd/>
            <a:tailEnd/>
          </a:ln>
        </p:spPr>
      </p:pic>
      <p:sp>
        <p:nvSpPr>
          <p:cNvPr id="30" name="Rectangle 57"/>
          <p:cNvSpPr>
            <a:spLocks noChangeArrowheads="1"/>
          </p:cNvSpPr>
          <p:nvPr/>
        </p:nvSpPr>
        <p:spPr bwMode="auto">
          <a:xfrm>
            <a:off x="251425" y="5657112"/>
            <a:ext cx="4391819"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762000"/>
            <a:r>
              <a:rPr lang="en-GB" sz="1600" i="1" dirty="0">
                <a:solidFill>
                  <a:schemeClr val="tx1"/>
                </a:solidFill>
                <a:latin typeface="+mj-lt"/>
              </a:rPr>
              <a:t>RR Thomson et al, Opt Express 19 (2011) 5698</a:t>
            </a:r>
          </a:p>
        </p:txBody>
      </p:sp>
      <p:sp>
        <p:nvSpPr>
          <p:cNvPr id="20" name="Rectangle 57"/>
          <p:cNvSpPr>
            <a:spLocks noChangeArrowheads="1"/>
          </p:cNvSpPr>
          <p:nvPr/>
        </p:nvSpPr>
        <p:spPr bwMode="auto">
          <a:xfrm>
            <a:off x="251426" y="5906825"/>
            <a:ext cx="41350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smtClean="0">
                <a:solidFill>
                  <a:schemeClr val="tx1"/>
                </a:solidFill>
                <a:latin typeface="+mj-lt"/>
              </a:rPr>
              <a:t>I Spaleniak et al, Opt Lett 21 (2013) 27197</a:t>
            </a:r>
            <a:endParaRPr lang="en-GB" altLang="en-US" sz="1600">
              <a:solidFill>
                <a:schemeClr val="tx1"/>
              </a:solidFill>
              <a:latin typeface="+mj-lt"/>
            </a:endParaRPr>
          </a:p>
        </p:txBody>
      </p:sp>
      <p:sp>
        <p:nvSpPr>
          <p:cNvPr id="12"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3938604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practical 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1" y="1268712"/>
            <a:ext cx="4353181" cy="99027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1" name="Rectangle 48"/>
          <p:cNvSpPr>
            <a:spLocks noChangeArrowheads="1"/>
          </p:cNvSpPr>
          <p:nvPr/>
        </p:nvSpPr>
        <p:spPr bwMode="auto">
          <a:xfrm>
            <a:off x="254794" y="6000479"/>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a:solidFill>
                  <a:schemeClr val="tx1"/>
                </a:solidFill>
                <a:latin typeface="+mj-lt"/>
              </a:rPr>
              <a:t>TA Birks et al, JLT 10 (1992) 432</a:t>
            </a:r>
          </a:p>
        </p:txBody>
      </p:sp>
      <p:sp>
        <p:nvSpPr>
          <p:cNvPr id="59" name="Rectangle 50"/>
          <p:cNvSpPr>
            <a:spLocks noGrp="1" noChangeArrowheads="1"/>
          </p:cNvSpPr>
          <p:nvPr>
            <p:ph type="title" idx="4294967295"/>
          </p:nvPr>
        </p:nvSpPr>
        <p:spPr>
          <a:xfrm>
            <a:off x="755650" y="415925"/>
            <a:ext cx="7561263" cy="781050"/>
          </a:xfrm>
        </p:spPr>
        <p:txBody>
          <a:bodyPr/>
          <a:lstStyle/>
          <a:p>
            <a:r>
              <a:rPr lang="en-US" altLang="en-US" sz="2800" b="1" i="1" dirty="0" smtClean="0">
                <a:solidFill>
                  <a:schemeClr val="tx1"/>
                </a:solidFill>
              </a:rPr>
              <a:t>Tapering the jacketed MCF</a:t>
            </a:r>
            <a:endParaRPr lang="en-GB" altLang="en-US" sz="2800" b="1" i="1" dirty="0" smtClean="0">
              <a:solidFill>
                <a:schemeClr val="tx1"/>
              </a:solidFill>
            </a:endParaRPr>
          </a:p>
        </p:txBody>
      </p:sp>
      <p:grpSp>
        <p:nvGrpSpPr>
          <p:cNvPr id="61" name="Group 52"/>
          <p:cNvGrpSpPr>
            <a:grpSpLocks/>
          </p:cNvGrpSpPr>
          <p:nvPr/>
        </p:nvGrpSpPr>
        <p:grpSpPr bwMode="auto">
          <a:xfrm>
            <a:off x="4811713" y="3814763"/>
            <a:ext cx="3390900" cy="1584325"/>
            <a:chOff x="2874" y="2462"/>
            <a:chExt cx="2136" cy="998"/>
          </a:xfrm>
        </p:grpSpPr>
        <p:sp>
          <p:nvSpPr>
            <p:cNvPr id="62" name="Freeform 53"/>
            <p:cNvSpPr>
              <a:spLocks/>
            </p:cNvSpPr>
            <p:nvPr/>
          </p:nvSpPr>
          <p:spPr bwMode="auto">
            <a:xfrm>
              <a:off x="3153" y="2567"/>
              <a:ext cx="1857" cy="889"/>
            </a:xfrm>
            <a:custGeom>
              <a:avLst/>
              <a:gdLst>
                <a:gd name="T0" fmla="*/ 0 w 1857"/>
                <a:gd name="T1" fmla="*/ 682 h 889"/>
                <a:gd name="T2" fmla="*/ 0 w 1857"/>
                <a:gd name="T3" fmla="*/ 889 h 889"/>
                <a:gd name="T4" fmla="*/ 1857 w 1857"/>
                <a:gd name="T5" fmla="*/ 204 h 889"/>
                <a:gd name="T6" fmla="*/ 1857 w 1857"/>
                <a:gd name="T7" fmla="*/ 0 h 889"/>
                <a:gd name="T8" fmla="*/ 0 w 1857"/>
                <a:gd name="T9" fmla="*/ 682 h 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7" h="889">
                  <a:moveTo>
                    <a:pt x="0" y="682"/>
                  </a:moveTo>
                  <a:lnTo>
                    <a:pt x="0" y="889"/>
                  </a:lnTo>
                  <a:lnTo>
                    <a:pt x="1857" y="204"/>
                  </a:lnTo>
                  <a:lnTo>
                    <a:pt x="1857" y="0"/>
                  </a:lnTo>
                  <a:lnTo>
                    <a:pt x="0" y="682"/>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63" name="Freeform 54"/>
            <p:cNvSpPr>
              <a:spLocks/>
            </p:cNvSpPr>
            <p:nvPr/>
          </p:nvSpPr>
          <p:spPr bwMode="auto">
            <a:xfrm>
              <a:off x="2874" y="2462"/>
              <a:ext cx="2136" cy="787"/>
            </a:xfrm>
            <a:custGeom>
              <a:avLst/>
              <a:gdLst>
                <a:gd name="T0" fmla="*/ 279 w 2136"/>
                <a:gd name="T1" fmla="*/ 787 h 787"/>
                <a:gd name="T2" fmla="*/ 2136 w 2136"/>
                <a:gd name="T3" fmla="*/ 100 h 787"/>
                <a:gd name="T4" fmla="*/ 1857 w 2136"/>
                <a:gd name="T5" fmla="*/ 0 h 787"/>
                <a:gd name="T6" fmla="*/ 0 w 2136"/>
                <a:gd name="T7" fmla="*/ 688 h 787"/>
                <a:gd name="T8" fmla="*/ 279 w 2136"/>
                <a:gd name="T9" fmla="*/ 787 h 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6" h="787">
                  <a:moveTo>
                    <a:pt x="279" y="787"/>
                  </a:moveTo>
                  <a:lnTo>
                    <a:pt x="2136" y="100"/>
                  </a:lnTo>
                  <a:lnTo>
                    <a:pt x="1857" y="0"/>
                  </a:lnTo>
                  <a:lnTo>
                    <a:pt x="0" y="688"/>
                  </a:lnTo>
                  <a:lnTo>
                    <a:pt x="279" y="787"/>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64" name="Freeform 55"/>
            <p:cNvSpPr>
              <a:spLocks/>
            </p:cNvSpPr>
            <p:nvPr/>
          </p:nvSpPr>
          <p:spPr bwMode="auto">
            <a:xfrm>
              <a:off x="2876" y="3152"/>
              <a:ext cx="278" cy="308"/>
            </a:xfrm>
            <a:custGeom>
              <a:avLst/>
              <a:gdLst>
                <a:gd name="T0" fmla="*/ 0 w 278"/>
                <a:gd name="T1" fmla="*/ 0 h 308"/>
                <a:gd name="T2" fmla="*/ 278 w 278"/>
                <a:gd name="T3" fmla="*/ 102 h 308"/>
                <a:gd name="T4" fmla="*/ 278 w 278"/>
                <a:gd name="T5" fmla="*/ 308 h 308"/>
                <a:gd name="T6" fmla="*/ 0 w 278"/>
                <a:gd name="T7" fmla="*/ 204 h 308"/>
                <a:gd name="T8" fmla="*/ 0 w 278"/>
                <a:gd name="T9" fmla="*/ 0 h 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308">
                  <a:moveTo>
                    <a:pt x="0" y="0"/>
                  </a:moveTo>
                  <a:lnTo>
                    <a:pt x="278" y="102"/>
                  </a:lnTo>
                  <a:lnTo>
                    <a:pt x="278" y="308"/>
                  </a:lnTo>
                  <a:lnTo>
                    <a:pt x="0" y="204"/>
                  </a:lnTo>
                  <a:lnTo>
                    <a:pt x="0" y="0"/>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sp>
        <p:nvSpPr>
          <p:cNvPr id="65" name="Freeform 56"/>
          <p:cNvSpPr>
            <a:spLocks/>
          </p:cNvSpPr>
          <p:nvPr/>
        </p:nvSpPr>
        <p:spPr bwMode="auto">
          <a:xfrm>
            <a:off x="1404938" y="4684713"/>
            <a:ext cx="441325" cy="488950"/>
          </a:xfrm>
          <a:custGeom>
            <a:avLst/>
            <a:gdLst>
              <a:gd name="T0" fmla="*/ 0 w 278"/>
              <a:gd name="T1" fmla="*/ 0 h 308"/>
              <a:gd name="T2" fmla="*/ 441325 w 278"/>
              <a:gd name="T3" fmla="*/ 161925 h 308"/>
              <a:gd name="T4" fmla="*/ 441325 w 278"/>
              <a:gd name="T5" fmla="*/ 488950 h 308"/>
              <a:gd name="T6" fmla="*/ 0 w 278"/>
              <a:gd name="T7" fmla="*/ 323850 h 308"/>
              <a:gd name="T8" fmla="*/ 0 w 278"/>
              <a:gd name="T9" fmla="*/ 0 h 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308">
                <a:moveTo>
                  <a:pt x="0" y="0"/>
                </a:moveTo>
                <a:lnTo>
                  <a:pt x="278" y="102"/>
                </a:lnTo>
                <a:lnTo>
                  <a:pt x="278" y="308"/>
                </a:lnTo>
                <a:lnTo>
                  <a:pt x="0" y="204"/>
                </a:lnTo>
                <a:lnTo>
                  <a:pt x="0" y="0"/>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66" name="Freeform 57"/>
          <p:cNvSpPr>
            <a:spLocks/>
          </p:cNvSpPr>
          <p:nvPr/>
        </p:nvSpPr>
        <p:spPr bwMode="auto">
          <a:xfrm>
            <a:off x="1401763" y="2633663"/>
            <a:ext cx="5942012" cy="2205037"/>
          </a:xfrm>
          <a:custGeom>
            <a:avLst/>
            <a:gdLst>
              <a:gd name="T0" fmla="*/ 442912 w 3743"/>
              <a:gd name="T1" fmla="*/ 2205037 h 1389"/>
              <a:gd name="T2" fmla="*/ 5942012 w 3743"/>
              <a:gd name="T3" fmla="*/ 161925 h 1389"/>
              <a:gd name="T4" fmla="*/ 5497512 w 3743"/>
              <a:gd name="T5" fmla="*/ 0 h 1389"/>
              <a:gd name="T6" fmla="*/ 0 w 3743"/>
              <a:gd name="T7" fmla="*/ 2047875 h 1389"/>
              <a:gd name="T8" fmla="*/ 442912 w 3743"/>
              <a:gd name="T9" fmla="*/ 2205037 h 1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3" h="1389">
                <a:moveTo>
                  <a:pt x="279" y="1389"/>
                </a:moveTo>
                <a:lnTo>
                  <a:pt x="3743" y="102"/>
                </a:lnTo>
                <a:lnTo>
                  <a:pt x="3463" y="0"/>
                </a:lnTo>
                <a:lnTo>
                  <a:pt x="0" y="1290"/>
                </a:lnTo>
                <a:lnTo>
                  <a:pt x="279" y="1389"/>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67" name="Freeform 58"/>
          <p:cNvSpPr>
            <a:spLocks/>
          </p:cNvSpPr>
          <p:nvPr/>
        </p:nvSpPr>
        <p:spPr bwMode="auto">
          <a:xfrm>
            <a:off x="1844675" y="2792413"/>
            <a:ext cx="5505450" cy="2374900"/>
          </a:xfrm>
          <a:custGeom>
            <a:avLst/>
            <a:gdLst>
              <a:gd name="T0" fmla="*/ 0 w 3468"/>
              <a:gd name="T1" fmla="*/ 2046288 h 1496"/>
              <a:gd name="T2" fmla="*/ 0 w 3468"/>
              <a:gd name="T3" fmla="*/ 2374900 h 1496"/>
              <a:gd name="T4" fmla="*/ 5505450 w 3468"/>
              <a:gd name="T5" fmla="*/ 327025 h 1496"/>
              <a:gd name="T6" fmla="*/ 5502275 w 3468"/>
              <a:gd name="T7" fmla="*/ 0 h 1496"/>
              <a:gd name="T8" fmla="*/ 0 w 3468"/>
              <a:gd name="T9" fmla="*/ 2046288 h 1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68" h="1496">
                <a:moveTo>
                  <a:pt x="0" y="1289"/>
                </a:moveTo>
                <a:lnTo>
                  <a:pt x="0" y="1496"/>
                </a:lnTo>
                <a:lnTo>
                  <a:pt x="3468" y="206"/>
                </a:lnTo>
                <a:lnTo>
                  <a:pt x="3466" y="0"/>
                </a:lnTo>
                <a:lnTo>
                  <a:pt x="0" y="1289"/>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nvGrpSpPr>
          <p:cNvPr id="68" name="Group 59"/>
          <p:cNvGrpSpPr>
            <a:grpSpLocks/>
          </p:cNvGrpSpPr>
          <p:nvPr/>
        </p:nvGrpSpPr>
        <p:grpSpPr bwMode="auto">
          <a:xfrm>
            <a:off x="4610100" y="2790825"/>
            <a:ext cx="1768475" cy="977900"/>
            <a:chOff x="2678" y="1841"/>
            <a:chExt cx="1114" cy="616"/>
          </a:xfrm>
        </p:grpSpPr>
        <p:grpSp>
          <p:nvGrpSpPr>
            <p:cNvPr id="69" name="Group 60"/>
            <p:cNvGrpSpPr>
              <a:grpSpLocks/>
            </p:cNvGrpSpPr>
            <p:nvPr/>
          </p:nvGrpSpPr>
          <p:grpSpPr bwMode="auto">
            <a:xfrm>
              <a:off x="2678" y="1841"/>
              <a:ext cx="1114" cy="616"/>
              <a:chOff x="3222" y="2586"/>
              <a:chExt cx="1114" cy="616"/>
            </a:xfrm>
          </p:grpSpPr>
          <p:sp>
            <p:nvSpPr>
              <p:cNvPr id="74" name="Freeform 61"/>
              <p:cNvSpPr>
                <a:spLocks/>
              </p:cNvSpPr>
              <p:nvPr/>
            </p:nvSpPr>
            <p:spPr bwMode="auto">
              <a:xfrm>
                <a:off x="3222" y="2790"/>
                <a:ext cx="556" cy="412"/>
              </a:xfrm>
              <a:custGeom>
                <a:avLst/>
                <a:gdLst>
                  <a:gd name="T0" fmla="*/ 0 w 556"/>
                  <a:gd name="T1" fmla="*/ 206 h 412"/>
                  <a:gd name="T2" fmla="*/ 0 w 556"/>
                  <a:gd name="T3" fmla="*/ 0 h 412"/>
                  <a:gd name="T4" fmla="*/ 556 w 556"/>
                  <a:gd name="T5" fmla="*/ 206 h 412"/>
                  <a:gd name="T6" fmla="*/ 556 w 556"/>
                  <a:gd name="T7" fmla="*/ 412 h 412"/>
                  <a:gd name="T8" fmla="*/ 418 w 556"/>
                  <a:gd name="T9" fmla="*/ 360 h 412"/>
                  <a:gd name="T10" fmla="*/ 418 w 556"/>
                  <a:gd name="T11" fmla="*/ 286 h 412"/>
                  <a:gd name="T12" fmla="*/ 140 w 556"/>
                  <a:gd name="T13" fmla="*/ 180 h 412"/>
                  <a:gd name="T14" fmla="*/ 36 w 556"/>
                  <a:gd name="T15" fmla="*/ 220 h 412"/>
                  <a:gd name="T16" fmla="*/ 0 w 556"/>
                  <a:gd name="T17" fmla="*/ 206 h 4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6" h="412">
                    <a:moveTo>
                      <a:pt x="0" y="206"/>
                    </a:moveTo>
                    <a:lnTo>
                      <a:pt x="0" y="0"/>
                    </a:lnTo>
                    <a:lnTo>
                      <a:pt x="556" y="206"/>
                    </a:lnTo>
                    <a:lnTo>
                      <a:pt x="556" y="412"/>
                    </a:lnTo>
                    <a:lnTo>
                      <a:pt x="418" y="360"/>
                    </a:lnTo>
                    <a:lnTo>
                      <a:pt x="418" y="286"/>
                    </a:lnTo>
                    <a:lnTo>
                      <a:pt x="140" y="180"/>
                    </a:lnTo>
                    <a:lnTo>
                      <a:pt x="36" y="220"/>
                    </a:lnTo>
                    <a:lnTo>
                      <a:pt x="0" y="206"/>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75" name="Freeform 62"/>
              <p:cNvSpPr>
                <a:spLocks/>
              </p:cNvSpPr>
              <p:nvPr/>
            </p:nvSpPr>
            <p:spPr bwMode="auto">
              <a:xfrm>
                <a:off x="3778" y="2790"/>
                <a:ext cx="558" cy="412"/>
              </a:xfrm>
              <a:custGeom>
                <a:avLst/>
                <a:gdLst>
                  <a:gd name="T0" fmla="*/ 0 w 558"/>
                  <a:gd name="T1" fmla="*/ 206 h 412"/>
                  <a:gd name="T2" fmla="*/ 558 w 558"/>
                  <a:gd name="T3" fmla="*/ 0 h 412"/>
                  <a:gd name="T4" fmla="*/ 558 w 558"/>
                  <a:gd name="T5" fmla="*/ 208 h 412"/>
                  <a:gd name="T6" fmla="*/ 0 w 558"/>
                  <a:gd name="T7" fmla="*/ 412 h 412"/>
                  <a:gd name="T8" fmla="*/ 0 w 558"/>
                  <a:gd name="T9" fmla="*/ 20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412">
                    <a:moveTo>
                      <a:pt x="0" y="206"/>
                    </a:moveTo>
                    <a:lnTo>
                      <a:pt x="558" y="0"/>
                    </a:lnTo>
                    <a:lnTo>
                      <a:pt x="558" y="208"/>
                    </a:lnTo>
                    <a:lnTo>
                      <a:pt x="0" y="412"/>
                    </a:lnTo>
                    <a:lnTo>
                      <a:pt x="0" y="206"/>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76" name="Freeform 63"/>
              <p:cNvSpPr>
                <a:spLocks/>
              </p:cNvSpPr>
              <p:nvPr/>
            </p:nvSpPr>
            <p:spPr bwMode="auto">
              <a:xfrm>
                <a:off x="3226" y="2586"/>
                <a:ext cx="1108" cy="410"/>
              </a:xfrm>
              <a:custGeom>
                <a:avLst/>
                <a:gdLst>
                  <a:gd name="T0" fmla="*/ 0 w 1108"/>
                  <a:gd name="T1" fmla="*/ 204 h 410"/>
                  <a:gd name="T2" fmla="*/ 552 w 1108"/>
                  <a:gd name="T3" fmla="*/ 0 h 410"/>
                  <a:gd name="T4" fmla="*/ 1108 w 1108"/>
                  <a:gd name="T5" fmla="*/ 204 h 410"/>
                  <a:gd name="T6" fmla="*/ 552 w 1108"/>
                  <a:gd name="T7" fmla="*/ 410 h 410"/>
                  <a:gd name="T8" fmla="*/ 0 w 1108"/>
                  <a:gd name="T9" fmla="*/ 204 h 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410">
                    <a:moveTo>
                      <a:pt x="0" y="204"/>
                    </a:moveTo>
                    <a:lnTo>
                      <a:pt x="552" y="0"/>
                    </a:lnTo>
                    <a:lnTo>
                      <a:pt x="1108" y="204"/>
                    </a:lnTo>
                    <a:lnTo>
                      <a:pt x="552" y="410"/>
                    </a:lnTo>
                    <a:lnTo>
                      <a:pt x="0" y="204"/>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grpSp>
          <p:nvGrpSpPr>
            <p:cNvPr id="70" name="Group 64"/>
            <p:cNvGrpSpPr>
              <a:grpSpLocks/>
            </p:cNvGrpSpPr>
            <p:nvPr/>
          </p:nvGrpSpPr>
          <p:grpSpPr bwMode="auto">
            <a:xfrm>
              <a:off x="2813" y="1879"/>
              <a:ext cx="583" cy="322"/>
              <a:chOff x="2813" y="1879"/>
              <a:chExt cx="583" cy="322"/>
            </a:xfrm>
          </p:grpSpPr>
          <p:sp>
            <p:nvSpPr>
              <p:cNvPr id="71" name="Freeform 65"/>
              <p:cNvSpPr>
                <a:spLocks noChangeAspect="1"/>
              </p:cNvSpPr>
              <p:nvPr/>
            </p:nvSpPr>
            <p:spPr bwMode="auto">
              <a:xfrm>
                <a:off x="2813" y="1986"/>
                <a:ext cx="291" cy="215"/>
              </a:xfrm>
              <a:custGeom>
                <a:avLst/>
                <a:gdLst>
                  <a:gd name="T0" fmla="*/ 0 w 291"/>
                  <a:gd name="T1" fmla="*/ 108 h 215"/>
                  <a:gd name="T2" fmla="*/ 0 w 291"/>
                  <a:gd name="T3" fmla="*/ 0 h 215"/>
                  <a:gd name="T4" fmla="*/ 291 w 291"/>
                  <a:gd name="T5" fmla="*/ 108 h 215"/>
                  <a:gd name="T6" fmla="*/ 291 w 291"/>
                  <a:gd name="T7" fmla="*/ 215 h 215"/>
                  <a:gd name="T8" fmla="*/ 0 w 291"/>
                  <a:gd name="T9" fmla="*/ 108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215">
                    <a:moveTo>
                      <a:pt x="0" y="108"/>
                    </a:moveTo>
                    <a:lnTo>
                      <a:pt x="0" y="0"/>
                    </a:lnTo>
                    <a:lnTo>
                      <a:pt x="291" y="108"/>
                    </a:lnTo>
                    <a:lnTo>
                      <a:pt x="291" y="215"/>
                    </a:lnTo>
                    <a:lnTo>
                      <a:pt x="0" y="108"/>
                    </a:lnTo>
                    <a:close/>
                  </a:path>
                </a:pathLst>
              </a:custGeom>
              <a:solidFill>
                <a:srgbClr val="77777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72" name="Freeform 66"/>
              <p:cNvSpPr>
                <a:spLocks noChangeAspect="1"/>
              </p:cNvSpPr>
              <p:nvPr/>
            </p:nvSpPr>
            <p:spPr bwMode="auto">
              <a:xfrm>
                <a:off x="3104" y="1986"/>
                <a:ext cx="292" cy="215"/>
              </a:xfrm>
              <a:custGeom>
                <a:avLst/>
                <a:gdLst>
                  <a:gd name="T0" fmla="*/ 0 w 558"/>
                  <a:gd name="T1" fmla="*/ 108 h 412"/>
                  <a:gd name="T2" fmla="*/ 292 w 558"/>
                  <a:gd name="T3" fmla="*/ 0 h 412"/>
                  <a:gd name="T4" fmla="*/ 292 w 558"/>
                  <a:gd name="T5" fmla="*/ 109 h 412"/>
                  <a:gd name="T6" fmla="*/ 0 w 558"/>
                  <a:gd name="T7" fmla="*/ 215 h 412"/>
                  <a:gd name="T8" fmla="*/ 0 w 558"/>
                  <a:gd name="T9" fmla="*/ 108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412">
                    <a:moveTo>
                      <a:pt x="0" y="206"/>
                    </a:moveTo>
                    <a:lnTo>
                      <a:pt x="558" y="0"/>
                    </a:lnTo>
                    <a:lnTo>
                      <a:pt x="558" y="208"/>
                    </a:lnTo>
                    <a:lnTo>
                      <a:pt x="0" y="412"/>
                    </a:lnTo>
                    <a:lnTo>
                      <a:pt x="0" y="206"/>
                    </a:ln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73" name="Freeform 67"/>
              <p:cNvSpPr>
                <a:spLocks noChangeAspect="1"/>
              </p:cNvSpPr>
              <p:nvPr/>
            </p:nvSpPr>
            <p:spPr bwMode="auto">
              <a:xfrm>
                <a:off x="2815" y="1879"/>
                <a:ext cx="580" cy="214"/>
              </a:xfrm>
              <a:custGeom>
                <a:avLst/>
                <a:gdLst>
                  <a:gd name="T0" fmla="*/ 0 w 1108"/>
                  <a:gd name="T1" fmla="*/ 106 h 410"/>
                  <a:gd name="T2" fmla="*/ 289 w 1108"/>
                  <a:gd name="T3" fmla="*/ 0 h 410"/>
                  <a:gd name="T4" fmla="*/ 580 w 1108"/>
                  <a:gd name="T5" fmla="*/ 106 h 410"/>
                  <a:gd name="T6" fmla="*/ 289 w 1108"/>
                  <a:gd name="T7" fmla="*/ 214 h 410"/>
                  <a:gd name="T8" fmla="*/ 0 w 1108"/>
                  <a:gd name="T9" fmla="*/ 106 h 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410">
                    <a:moveTo>
                      <a:pt x="0" y="204"/>
                    </a:moveTo>
                    <a:lnTo>
                      <a:pt x="552" y="0"/>
                    </a:lnTo>
                    <a:lnTo>
                      <a:pt x="1108" y="204"/>
                    </a:lnTo>
                    <a:lnTo>
                      <a:pt x="552" y="410"/>
                    </a:lnTo>
                    <a:lnTo>
                      <a:pt x="0" y="204"/>
                    </a:lnTo>
                    <a:close/>
                  </a:path>
                </a:pathLst>
              </a:custGeom>
              <a:solidFill>
                <a:srgbClr val="4D4D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grpSp>
      <p:grpSp>
        <p:nvGrpSpPr>
          <p:cNvPr id="77" name="Group 68"/>
          <p:cNvGrpSpPr>
            <a:grpSpLocks/>
          </p:cNvGrpSpPr>
          <p:nvPr/>
        </p:nvGrpSpPr>
        <p:grpSpPr bwMode="auto">
          <a:xfrm>
            <a:off x="2693988" y="3405188"/>
            <a:ext cx="1768475" cy="1074737"/>
            <a:chOff x="1471" y="2228"/>
            <a:chExt cx="1114" cy="677"/>
          </a:xfrm>
        </p:grpSpPr>
        <p:grpSp>
          <p:nvGrpSpPr>
            <p:cNvPr id="78" name="Group 69"/>
            <p:cNvGrpSpPr>
              <a:grpSpLocks/>
            </p:cNvGrpSpPr>
            <p:nvPr/>
          </p:nvGrpSpPr>
          <p:grpSpPr bwMode="auto">
            <a:xfrm>
              <a:off x="1471" y="2289"/>
              <a:ext cx="1114" cy="616"/>
              <a:chOff x="3222" y="2586"/>
              <a:chExt cx="1114" cy="616"/>
            </a:xfrm>
          </p:grpSpPr>
          <p:sp>
            <p:nvSpPr>
              <p:cNvPr id="83" name="Freeform 70"/>
              <p:cNvSpPr>
                <a:spLocks/>
              </p:cNvSpPr>
              <p:nvPr/>
            </p:nvSpPr>
            <p:spPr bwMode="auto">
              <a:xfrm>
                <a:off x="3222" y="2790"/>
                <a:ext cx="556" cy="412"/>
              </a:xfrm>
              <a:custGeom>
                <a:avLst/>
                <a:gdLst>
                  <a:gd name="T0" fmla="*/ 0 w 556"/>
                  <a:gd name="T1" fmla="*/ 206 h 412"/>
                  <a:gd name="T2" fmla="*/ 0 w 556"/>
                  <a:gd name="T3" fmla="*/ 0 h 412"/>
                  <a:gd name="T4" fmla="*/ 556 w 556"/>
                  <a:gd name="T5" fmla="*/ 206 h 412"/>
                  <a:gd name="T6" fmla="*/ 556 w 556"/>
                  <a:gd name="T7" fmla="*/ 412 h 412"/>
                  <a:gd name="T8" fmla="*/ 418 w 556"/>
                  <a:gd name="T9" fmla="*/ 360 h 412"/>
                  <a:gd name="T10" fmla="*/ 418 w 556"/>
                  <a:gd name="T11" fmla="*/ 286 h 412"/>
                  <a:gd name="T12" fmla="*/ 140 w 556"/>
                  <a:gd name="T13" fmla="*/ 180 h 412"/>
                  <a:gd name="T14" fmla="*/ 36 w 556"/>
                  <a:gd name="T15" fmla="*/ 220 h 412"/>
                  <a:gd name="T16" fmla="*/ 0 w 556"/>
                  <a:gd name="T17" fmla="*/ 206 h 4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6" h="412">
                    <a:moveTo>
                      <a:pt x="0" y="206"/>
                    </a:moveTo>
                    <a:lnTo>
                      <a:pt x="0" y="0"/>
                    </a:lnTo>
                    <a:lnTo>
                      <a:pt x="556" y="206"/>
                    </a:lnTo>
                    <a:lnTo>
                      <a:pt x="556" y="412"/>
                    </a:lnTo>
                    <a:lnTo>
                      <a:pt x="418" y="360"/>
                    </a:lnTo>
                    <a:lnTo>
                      <a:pt x="418" y="286"/>
                    </a:lnTo>
                    <a:lnTo>
                      <a:pt x="140" y="180"/>
                    </a:lnTo>
                    <a:lnTo>
                      <a:pt x="36" y="220"/>
                    </a:lnTo>
                    <a:lnTo>
                      <a:pt x="0" y="206"/>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84" name="Freeform 71"/>
              <p:cNvSpPr>
                <a:spLocks/>
              </p:cNvSpPr>
              <p:nvPr/>
            </p:nvSpPr>
            <p:spPr bwMode="auto">
              <a:xfrm>
                <a:off x="3778" y="2790"/>
                <a:ext cx="558" cy="412"/>
              </a:xfrm>
              <a:custGeom>
                <a:avLst/>
                <a:gdLst>
                  <a:gd name="T0" fmla="*/ 0 w 558"/>
                  <a:gd name="T1" fmla="*/ 206 h 412"/>
                  <a:gd name="T2" fmla="*/ 558 w 558"/>
                  <a:gd name="T3" fmla="*/ 0 h 412"/>
                  <a:gd name="T4" fmla="*/ 558 w 558"/>
                  <a:gd name="T5" fmla="*/ 208 h 412"/>
                  <a:gd name="T6" fmla="*/ 0 w 558"/>
                  <a:gd name="T7" fmla="*/ 412 h 412"/>
                  <a:gd name="T8" fmla="*/ 0 w 558"/>
                  <a:gd name="T9" fmla="*/ 20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412">
                    <a:moveTo>
                      <a:pt x="0" y="206"/>
                    </a:moveTo>
                    <a:lnTo>
                      <a:pt x="558" y="0"/>
                    </a:lnTo>
                    <a:lnTo>
                      <a:pt x="558" y="208"/>
                    </a:lnTo>
                    <a:lnTo>
                      <a:pt x="0" y="412"/>
                    </a:lnTo>
                    <a:lnTo>
                      <a:pt x="0" y="206"/>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85" name="Freeform 72"/>
              <p:cNvSpPr>
                <a:spLocks/>
              </p:cNvSpPr>
              <p:nvPr/>
            </p:nvSpPr>
            <p:spPr bwMode="auto">
              <a:xfrm>
                <a:off x="3226" y="2586"/>
                <a:ext cx="1108" cy="410"/>
              </a:xfrm>
              <a:custGeom>
                <a:avLst/>
                <a:gdLst>
                  <a:gd name="T0" fmla="*/ 0 w 1108"/>
                  <a:gd name="T1" fmla="*/ 204 h 410"/>
                  <a:gd name="T2" fmla="*/ 552 w 1108"/>
                  <a:gd name="T3" fmla="*/ 0 h 410"/>
                  <a:gd name="T4" fmla="*/ 1108 w 1108"/>
                  <a:gd name="T5" fmla="*/ 204 h 410"/>
                  <a:gd name="T6" fmla="*/ 552 w 1108"/>
                  <a:gd name="T7" fmla="*/ 410 h 410"/>
                  <a:gd name="T8" fmla="*/ 0 w 1108"/>
                  <a:gd name="T9" fmla="*/ 204 h 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410">
                    <a:moveTo>
                      <a:pt x="0" y="204"/>
                    </a:moveTo>
                    <a:lnTo>
                      <a:pt x="552" y="0"/>
                    </a:lnTo>
                    <a:lnTo>
                      <a:pt x="1108" y="204"/>
                    </a:lnTo>
                    <a:lnTo>
                      <a:pt x="552" y="410"/>
                    </a:lnTo>
                    <a:lnTo>
                      <a:pt x="0" y="204"/>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grpSp>
          <p:nvGrpSpPr>
            <p:cNvPr id="79" name="Group 73"/>
            <p:cNvGrpSpPr>
              <a:grpSpLocks/>
            </p:cNvGrpSpPr>
            <p:nvPr/>
          </p:nvGrpSpPr>
          <p:grpSpPr bwMode="auto">
            <a:xfrm>
              <a:off x="1862" y="2228"/>
              <a:ext cx="593" cy="329"/>
              <a:chOff x="1862" y="2228"/>
              <a:chExt cx="593" cy="329"/>
            </a:xfrm>
          </p:grpSpPr>
          <p:sp>
            <p:nvSpPr>
              <p:cNvPr id="80" name="Freeform 74"/>
              <p:cNvSpPr>
                <a:spLocks noChangeAspect="1"/>
              </p:cNvSpPr>
              <p:nvPr/>
            </p:nvSpPr>
            <p:spPr bwMode="auto">
              <a:xfrm>
                <a:off x="1862" y="2337"/>
                <a:ext cx="296" cy="220"/>
              </a:xfrm>
              <a:custGeom>
                <a:avLst/>
                <a:gdLst>
                  <a:gd name="T0" fmla="*/ 0 w 296"/>
                  <a:gd name="T1" fmla="*/ 110 h 220"/>
                  <a:gd name="T2" fmla="*/ 0 w 296"/>
                  <a:gd name="T3" fmla="*/ 0 h 220"/>
                  <a:gd name="T4" fmla="*/ 296 w 296"/>
                  <a:gd name="T5" fmla="*/ 110 h 220"/>
                  <a:gd name="T6" fmla="*/ 296 w 296"/>
                  <a:gd name="T7" fmla="*/ 220 h 220"/>
                  <a:gd name="T8" fmla="*/ 0 w 296"/>
                  <a:gd name="T9" fmla="*/ 110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20">
                    <a:moveTo>
                      <a:pt x="0" y="110"/>
                    </a:moveTo>
                    <a:lnTo>
                      <a:pt x="0" y="0"/>
                    </a:lnTo>
                    <a:lnTo>
                      <a:pt x="296" y="110"/>
                    </a:lnTo>
                    <a:lnTo>
                      <a:pt x="296" y="220"/>
                    </a:lnTo>
                    <a:lnTo>
                      <a:pt x="0" y="110"/>
                    </a:lnTo>
                    <a:close/>
                  </a:path>
                </a:pathLst>
              </a:custGeom>
              <a:solidFill>
                <a:srgbClr val="77777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81" name="Freeform 75"/>
              <p:cNvSpPr>
                <a:spLocks noChangeAspect="1"/>
              </p:cNvSpPr>
              <p:nvPr/>
            </p:nvSpPr>
            <p:spPr bwMode="auto">
              <a:xfrm>
                <a:off x="2158" y="2337"/>
                <a:ext cx="297" cy="220"/>
              </a:xfrm>
              <a:custGeom>
                <a:avLst/>
                <a:gdLst>
                  <a:gd name="T0" fmla="*/ 0 w 558"/>
                  <a:gd name="T1" fmla="*/ 110 h 412"/>
                  <a:gd name="T2" fmla="*/ 297 w 558"/>
                  <a:gd name="T3" fmla="*/ 0 h 412"/>
                  <a:gd name="T4" fmla="*/ 297 w 558"/>
                  <a:gd name="T5" fmla="*/ 111 h 412"/>
                  <a:gd name="T6" fmla="*/ 0 w 558"/>
                  <a:gd name="T7" fmla="*/ 220 h 412"/>
                  <a:gd name="T8" fmla="*/ 0 w 558"/>
                  <a:gd name="T9" fmla="*/ 110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412">
                    <a:moveTo>
                      <a:pt x="0" y="206"/>
                    </a:moveTo>
                    <a:lnTo>
                      <a:pt x="558" y="0"/>
                    </a:lnTo>
                    <a:lnTo>
                      <a:pt x="558" y="208"/>
                    </a:lnTo>
                    <a:lnTo>
                      <a:pt x="0" y="412"/>
                    </a:lnTo>
                    <a:lnTo>
                      <a:pt x="0" y="206"/>
                    </a:ln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82" name="Freeform 76"/>
              <p:cNvSpPr>
                <a:spLocks noChangeAspect="1"/>
              </p:cNvSpPr>
              <p:nvPr/>
            </p:nvSpPr>
            <p:spPr bwMode="auto">
              <a:xfrm>
                <a:off x="1864" y="2228"/>
                <a:ext cx="590" cy="219"/>
              </a:xfrm>
              <a:custGeom>
                <a:avLst/>
                <a:gdLst>
                  <a:gd name="T0" fmla="*/ 0 w 1108"/>
                  <a:gd name="T1" fmla="*/ 109 h 410"/>
                  <a:gd name="T2" fmla="*/ 294 w 1108"/>
                  <a:gd name="T3" fmla="*/ 0 h 410"/>
                  <a:gd name="T4" fmla="*/ 590 w 1108"/>
                  <a:gd name="T5" fmla="*/ 109 h 410"/>
                  <a:gd name="T6" fmla="*/ 294 w 1108"/>
                  <a:gd name="T7" fmla="*/ 219 h 410"/>
                  <a:gd name="T8" fmla="*/ 0 w 1108"/>
                  <a:gd name="T9" fmla="*/ 109 h 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410">
                    <a:moveTo>
                      <a:pt x="0" y="204"/>
                    </a:moveTo>
                    <a:lnTo>
                      <a:pt x="552" y="0"/>
                    </a:lnTo>
                    <a:lnTo>
                      <a:pt x="1108" y="204"/>
                    </a:lnTo>
                    <a:lnTo>
                      <a:pt x="552" y="410"/>
                    </a:lnTo>
                    <a:lnTo>
                      <a:pt x="0" y="204"/>
                    </a:lnTo>
                    <a:close/>
                  </a:path>
                </a:pathLst>
              </a:custGeom>
              <a:solidFill>
                <a:srgbClr val="4D4D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grpSp>
      <p:sp>
        <p:nvSpPr>
          <p:cNvPr id="86" name="Freeform 77"/>
          <p:cNvSpPr>
            <a:spLocks/>
          </p:cNvSpPr>
          <p:nvPr/>
        </p:nvSpPr>
        <p:spPr bwMode="auto">
          <a:xfrm>
            <a:off x="4381500" y="1268413"/>
            <a:ext cx="5307013" cy="2038350"/>
          </a:xfrm>
          <a:custGeom>
            <a:avLst/>
            <a:gdLst>
              <a:gd name="T0" fmla="*/ 5283200 w 3343"/>
              <a:gd name="T1" fmla="*/ 0 h 1284"/>
              <a:gd name="T2" fmla="*/ 5307013 w 3343"/>
              <a:gd name="T3" fmla="*/ 80963 h 1284"/>
              <a:gd name="T4" fmla="*/ 5254625 w 3343"/>
              <a:gd name="T5" fmla="*/ 95250 h 1284"/>
              <a:gd name="T6" fmla="*/ 5267325 w 3343"/>
              <a:gd name="T7" fmla="*/ 206375 h 1284"/>
              <a:gd name="T8" fmla="*/ 5168900 w 3343"/>
              <a:gd name="T9" fmla="*/ 130175 h 1284"/>
              <a:gd name="T10" fmla="*/ 346075 w 3343"/>
              <a:gd name="T11" fmla="*/ 1952625 h 1284"/>
              <a:gd name="T12" fmla="*/ 0 w 3343"/>
              <a:gd name="T13" fmla="*/ 2038350 h 1284"/>
              <a:gd name="T14" fmla="*/ 314325 w 3343"/>
              <a:gd name="T15" fmla="*/ 1866900 h 1284"/>
              <a:gd name="T16" fmla="*/ 5283200 w 3343"/>
              <a:gd name="T17" fmla="*/ 0 h 1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3" h="1284">
                <a:moveTo>
                  <a:pt x="3328" y="0"/>
                </a:moveTo>
                <a:lnTo>
                  <a:pt x="3343" y="51"/>
                </a:lnTo>
                <a:lnTo>
                  <a:pt x="3310" y="60"/>
                </a:lnTo>
                <a:lnTo>
                  <a:pt x="3318" y="130"/>
                </a:lnTo>
                <a:lnTo>
                  <a:pt x="3256" y="82"/>
                </a:lnTo>
                <a:lnTo>
                  <a:pt x="218" y="1230"/>
                </a:lnTo>
                <a:lnTo>
                  <a:pt x="0" y="1284"/>
                </a:lnTo>
                <a:lnTo>
                  <a:pt x="198" y="1176"/>
                </a:lnTo>
                <a:lnTo>
                  <a:pt x="3328" y="0"/>
                </a:lnTo>
                <a:close/>
              </a:path>
            </a:pathLst>
          </a:custGeom>
          <a:solidFill>
            <a:srgbClr val="FFC000"/>
          </a:solidFill>
          <a:ln>
            <a:noFill/>
          </a:ln>
          <a:effectLst/>
          <a:extLst/>
        </p:spPr>
        <p:txBody>
          <a:bodyPr/>
          <a:lstStyle/>
          <a:p>
            <a:endParaRPr lang="en-GB">
              <a:solidFill>
                <a:schemeClr val="tx1"/>
              </a:solidFill>
              <a:latin typeface="+mj-lt"/>
            </a:endParaRPr>
          </a:p>
        </p:txBody>
      </p:sp>
      <p:grpSp>
        <p:nvGrpSpPr>
          <p:cNvPr id="87" name="Group 78"/>
          <p:cNvGrpSpPr>
            <a:grpSpLocks/>
          </p:cNvGrpSpPr>
          <p:nvPr/>
        </p:nvGrpSpPr>
        <p:grpSpPr bwMode="auto">
          <a:xfrm>
            <a:off x="5711825" y="3878263"/>
            <a:ext cx="1768475" cy="977900"/>
            <a:chOff x="3222" y="2586"/>
            <a:chExt cx="1114" cy="616"/>
          </a:xfrm>
        </p:grpSpPr>
        <p:sp>
          <p:nvSpPr>
            <p:cNvPr id="88" name="Freeform 79"/>
            <p:cNvSpPr>
              <a:spLocks/>
            </p:cNvSpPr>
            <p:nvPr/>
          </p:nvSpPr>
          <p:spPr bwMode="auto">
            <a:xfrm>
              <a:off x="3222" y="2790"/>
              <a:ext cx="556" cy="412"/>
            </a:xfrm>
            <a:custGeom>
              <a:avLst/>
              <a:gdLst>
                <a:gd name="T0" fmla="*/ 0 w 556"/>
                <a:gd name="T1" fmla="*/ 206 h 412"/>
                <a:gd name="T2" fmla="*/ 0 w 556"/>
                <a:gd name="T3" fmla="*/ 0 h 412"/>
                <a:gd name="T4" fmla="*/ 556 w 556"/>
                <a:gd name="T5" fmla="*/ 206 h 412"/>
                <a:gd name="T6" fmla="*/ 556 w 556"/>
                <a:gd name="T7" fmla="*/ 412 h 412"/>
                <a:gd name="T8" fmla="*/ 418 w 556"/>
                <a:gd name="T9" fmla="*/ 360 h 412"/>
                <a:gd name="T10" fmla="*/ 418 w 556"/>
                <a:gd name="T11" fmla="*/ 286 h 412"/>
                <a:gd name="T12" fmla="*/ 140 w 556"/>
                <a:gd name="T13" fmla="*/ 180 h 412"/>
                <a:gd name="T14" fmla="*/ 36 w 556"/>
                <a:gd name="T15" fmla="*/ 220 h 412"/>
                <a:gd name="T16" fmla="*/ 0 w 556"/>
                <a:gd name="T17" fmla="*/ 206 h 4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6" h="412">
                  <a:moveTo>
                    <a:pt x="0" y="206"/>
                  </a:moveTo>
                  <a:lnTo>
                    <a:pt x="0" y="0"/>
                  </a:lnTo>
                  <a:lnTo>
                    <a:pt x="556" y="206"/>
                  </a:lnTo>
                  <a:lnTo>
                    <a:pt x="556" y="412"/>
                  </a:lnTo>
                  <a:lnTo>
                    <a:pt x="418" y="360"/>
                  </a:lnTo>
                  <a:lnTo>
                    <a:pt x="418" y="286"/>
                  </a:lnTo>
                  <a:lnTo>
                    <a:pt x="140" y="180"/>
                  </a:lnTo>
                  <a:lnTo>
                    <a:pt x="36" y="220"/>
                  </a:lnTo>
                  <a:lnTo>
                    <a:pt x="0" y="206"/>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89" name="Freeform 80"/>
            <p:cNvSpPr>
              <a:spLocks/>
            </p:cNvSpPr>
            <p:nvPr/>
          </p:nvSpPr>
          <p:spPr bwMode="auto">
            <a:xfrm>
              <a:off x="3778" y="2790"/>
              <a:ext cx="558" cy="412"/>
            </a:xfrm>
            <a:custGeom>
              <a:avLst/>
              <a:gdLst>
                <a:gd name="T0" fmla="*/ 0 w 558"/>
                <a:gd name="T1" fmla="*/ 206 h 412"/>
                <a:gd name="T2" fmla="*/ 558 w 558"/>
                <a:gd name="T3" fmla="*/ 0 h 412"/>
                <a:gd name="T4" fmla="*/ 558 w 558"/>
                <a:gd name="T5" fmla="*/ 208 h 412"/>
                <a:gd name="T6" fmla="*/ 0 w 558"/>
                <a:gd name="T7" fmla="*/ 412 h 412"/>
                <a:gd name="T8" fmla="*/ 0 w 558"/>
                <a:gd name="T9" fmla="*/ 206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412">
                  <a:moveTo>
                    <a:pt x="0" y="206"/>
                  </a:moveTo>
                  <a:lnTo>
                    <a:pt x="558" y="0"/>
                  </a:lnTo>
                  <a:lnTo>
                    <a:pt x="558" y="208"/>
                  </a:lnTo>
                  <a:lnTo>
                    <a:pt x="0" y="412"/>
                  </a:lnTo>
                  <a:lnTo>
                    <a:pt x="0" y="206"/>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90" name="Freeform 81"/>
            <p:cNvSpPr>
              <a:spLocks/>
            </p:cNvSpPr>
            <p:nvPr/>
          </p:nvSpPr>
          <p:spPr bwMode="auto">
            <a:xfrm>
              <a:off x="3226" y="2586"/>
              <a:ext cx="1108" cy="410"/>
            </a:xfrm>
            <a:custGeom>
              <a:avLst/>
              <a:gdLst>
                <a:gd name="T0" fmla="*/ 0 w 1108"/>
                <a:gd name="T1" fmla="*/ 204 h 410"/>
                <a:gd name="T2" fmla="*/ 552 w 1108"/>
                <a:gd name="T3" fmla="*/ 0 h 410"/>
                <a:gd name="T4" fmla="*/ 1108 w 1108"/>
                <a:gd name="T5" fmla="*/ 204 h 410"/>
                <a:gd name="T6" fmla="*/ 552 w 1108"/>
                <a:gd name="T7" fmla="*/ 410 h 410"/>
                <a:gd name="T8" fmla="*/ 0 w 1108"/>
                <a:gd name="T9" fmla="*/ 204 h 4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410">
                  <a:moveTo>
                    <a:pt x="0" y="204"/>
                  </a:moveTo>
                  <a:lnTo>
                    <a:pt x="552" y="0"/>
                  </a:lnTo>
                  <a:lnTo>
                    <a:pt x="1108" y="204"/>
                  </a:lnTo>
                  <a:lnTo>
                    <a:pt x="552" y="410"/>
                  </a:lnTo>
                  <a:lnTo>
                    <a:pt x="0" y="204"/>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sp>
        <p:nvSpPr>
          <p:cNvPr id="91" name="Freeform 82"/>
          <p:cNvSpPr>
            <a:spLocks/>
          </p:cNvSpPr>
          <p:nvPr/>
        </p:nvSpPr>
        <p:spPr bwMode="auto">
          <a:xfrm>
            <a:off x="-828675" y="1268413"/>
            <a:ext cx="10550525" cy="4038600"/>
          </a:xfrm>
          <a:custGeom>
            <a:avLst/>
            <a:gdLst>
              <a:gd name="T0" fmla="*/ 10521950 w 6646"/>
              <a:gd name="T1" fmla="*/ 0 h 2544"/>
              <a:gd name="T2" fmla="*/ 10550525 w 6646"/>
              <a:gd name="T3" fmla="*/ 73025 h 2544"/>
              <a:gd name="T4" fmla="*/ 3175 w 6646"/>
              <a:gd name="T5" fmla="*/ 4038600 h 2544"/>
              <a:gd name="T6" fmla="*/ 0 w 6646"/>
              <a:gd name="T7" fmla="*/ 3952875 h 2544"/>
              <a:gd name="T8" fmla="*/ 10521950 w 6646"/>
              <a:gd name="T9" fmla="*/ 0 h 25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46" h="2544">
                <a:moveTo>
                  <a:pt x="6628" y="0"/>
                </a:moveTo>
                <a:lnTo>
                  <a:pt x="6646" y="46"/>
                </a:lnTo>
                <a:lnTo>
                  <a:pt x="2" y="2544"/>
                </a:lnTo>
                <a:lnTo>
                  <a:pt x="0" y="2490"/>
                </a:lnTo>
                <a:lnTo>
                  <a:pt x="6628" y="0"/>
                </a:lnTo>
                <a:close/>
              </a:path>
            </a:pathLst>
          </a:custGeom>
          <a:solidFill>
            <a:srgbClr val="FFC000"/>
          </a:solidFill>
          <a:ln>
            <a:noFill/>
          </a:ln>
          <a:effectLst/>
          <a:extLst/>
        </p:spPr>
        <p:txBody>
          <a:bodyPr/>
          <a:lstStyle/>
          <a:p>
            <a:endParaRPr lang="en-GB">
              <a:solidFill>
                <a:schemeClr val="tx1"/>
              </a:solidFill>
              <a:latin typeface="+mj-lt"/>
            </a:endParaRPr>
          </a:p>
        </p:txBody>
      </p:sp>
      <p:grpSp>
        <p:nvGrpSpPr>
          <p:cNvPr id="92" name="Group 83"/>
          <p:cNvGrpSpPr>
            <a:grpSpLocks/>
          </p:cNvGrpSpPr>
          <p:nvPr/>
        </p:nvGrpSpPr>
        <p:grpSpPr bwMode="auto">
          <a:xfrm>
            <a:off x="5792788" y="3859213"/>
            <a:ext cx="2863850" cy="1104900"/>
            <a:chOff x="2424" y="2262"/>
            <a:chExt cx="1804" cy="696"/>
          </a:xfrm>
        </p:grpSpPr>
        <p:sp>
          <p:nvSpPr>
            <p:cNvPr id="93" name="Freeform 84"/>
            <p:cNvSpPr>
              <a:spLocks/>
            </p:cNvSpPr>
            <p:nvPr/>
          </p:nvSpPr>
          <p:spPr bwMode="auto">
            <a:xfrm>
              <a:off x="2424" y="2292"/>
              <a:ext cx="1737" cy="663"/>
            </a:xfrm>
            <a:custGeom>
              <a:avLst/>
              <a:gdLst>
                <a:gd name="T0" fmla="*/ 0 w 1737"/>
                <a:gd name="T1" fmla="*/ 0 h 663"/>
                <a:gd name="T2" fmla="*/ 1737 w 1737"/>
                <a:gd name="T3" fmla="*/ 636 h 663"/>
                <a:gd name="T4" fmla="*/ 1737 w 1737"/>
                <a:gd name="T5" fmla="*/ 663 h 663"/>
                <a:gd name="T6" fmla="*/ 0 w 1737"/>
                <a:gd name="T7" fmla="*/ 24 h 663"/>
                <a:gd name="T8" fmla="*/ 0 w 1737"/>
                <a:gd name="T9" fmla="*/ 0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663">
                  <a:moveTo>
                    <a:pt x="0" y="0"/>
                  </a:moveTo>
                  <a:lnTo>
                    <a:pt x="1737" y="636"/>
                  </a:lnTo>
                  <a:lnTo>
                    <a:pt x="1737" y="663"/>
                  </a:lnTo>
                  <a:lnTo>
                    <a:pt x="0" y="24"/>
                  </a:lnTo>
                  <a:lnTo>
                    <a:pt x="0" y="0"/>
                  </a:ln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94" name="Freeform 85"/>
            <p:cNvSpPr>
              <a:spLocks/>
            </p:cNvSpPr>
            <p:nvPr/>
          </p:nvSpPr>
          <p:spPr bwMode="auto">
            <a:xfrm>
              <a:off x="2430" y="2262"/>
              <a:ext cx="1797" cy="666"/>
            </a:xfrm>
            <a:custGeom>
              <a:avLst/>
              <a:gdLst>
                <a:gd name="T0" fmla="*/ 0 w 1797"/>
                <a:gd name="T1" fmla="*/ 27 h 666"/>
                <a:gd name="T2" fmla="*/ 69 w 1797"/>
                <a:gd name="T3" fmla="*/ 0 h 666"/>
                <a:gd name="T4" fmla="*/ 1797 w 1797"/>
                <a:gd name="T5" fmla="*/ 642 h 666"/>
                <a:gd name="T6" fmla="*/ 1731 w 1797"/>
                <a:gd name="T7" fmla="*/ 666 h 666"/>
                <a:gd name="T8" fmla="*/ 0 w 1797"/>
                <a:gd name="T9" fmla="*/ 27 h 6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7" h="666">
                  <a:moveTo>
                    <a:pt x="0" y="27"/>
                  </a:moveTo>
                  <a:lnTo>
                    <a:pt x="69" y="0"/>
                  </a:lnTo>
                  <a:lnTo>
                    <a:pt x="1797" y="642"/>
                  </a:lnTo>
                  <a:lnTo>
                    <a:pt x="1731" y="666"/>
                  </a:lnTo>
                  <a:lnTo>
                    <a:pt x="0" y="27"/>
                  </a:lnTo>
                  <a:close/>
                </a:path>
              </a:pathLst>
            </a:cu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sp>
          <p:nvSpPr>
            <p:cNvPr id="95" name="Freeform 86"/>
            <p:cNvSpPr>
              <a:spLocks/>
            </p:cNvSpPr>
            <p:nvPr/>
          </p:nvSpPr>
          <p:spPr bwMode="auto">
            <a:xfrm>
              <a:off x="4160" y="2904"/>
              <a:ext cx="68" cy="54"/>
            </a:xfrm>
            <a:custGeom>
              <a:avLst/>
              <a:gdLst>
                <a:gd name="T0" fmla="*/ 0 w 68"/>
                <a:gd name="T1" fmla="*/ 24 h 54"/>
                <a:gd name="T2" fmla="*/ 68 w 68"/>
                <a:gd name="T3" fmla="*/ 0 h 54"/>
                <a:gd name="T4" fmla="*/ 68 w 68"/>
                <a:gd name="T5" fmla="*/ 30 h 54"/>
                <a:gd name="T6" fmla="*/ 2 w 68"/>
                <a:gd name="T7" fmla="*/ 54 h 54"/>
                <a:gd name="T8" fmla="*/ 0 w 68"/>
                <a:gd name="T9" fmla="*/ 2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54">
                  <a:moveTo>
                    <a:pt x="0" y="24"/>
                  </a:moveTo>
                  <a:lnTo>
                    <a:pt x="68" y="0"/>
                  </a:lnTo>
                  <a:lnTo>
                    <a:pt x="68" y="30"/>
                  </a:lnTo>
                  <a:lnTo>
                    <a:pt x="2" y="54"/>
                  </a:lnTo>
                  <a:lnTo>
                    <a:pt x="0" y="24"/>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chemeClr val="tx1"/>
                </a:solidFill>
                <a:latin typeface="+mj-lt"/>
              </a:endParaRPr>
            </a:p>
          </p:txBody>
        </p:sp>
      </p:grpSp>
      <p:sp>
        <p:nvSpPr>
          <p:cNvPr id="96" name="Oval 87"/>
          <p:cNvSpPr>
            <a:spLocks noChangeArrowheads="1"/>
          </p:cNvSpPr>
          <p:nvPr/>
        </p:nvSpPr>
        <p:spPr bwMode="auto">
          <a:xfrm>
            <a:off x="5865813" y="3683000"/>
            <a:ext cx="125412" cy="239713"/>
          </a:xfrm>
          <a:prstGeom prst="ellipse">
            <a:avLst/>
          </a:prstGeom>
          <a:gradFill rotWithShape="1">
            <a:gsLst>
              <a:gs pos="0">
                <a:srgbClr val="FF0000"/>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endParaRPr lang="en-US" altLang="en-US">
              <a:solidFill>
                <a:schemeClr val="tx1"/>
              </a:solidFill>
              <a:latin typeface="+mj-lt"/>
            </a:endParaRPr>
          </a:p>
        </p:txBody>
      </p:sp>
      <p:sp>
        <p:nvSpPr>
          <p:cNvPr id="97" name="Text Box 88"/>
          <p:cNvSpPr txBox="1">
            <a:spLocks noChangeArrowheads="1"/>
          </p:cNvSpPr>
          <p:nvPr/>
        </p:nvSpPr>
        <p:spPr bwMode="auto">
          <a:xfrm rot="20335637">
            <a:off x="520700" y="4070350"/>
            <a:ext cx="7270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pPr eaLnBrk="1" hangingPunct="1"/>
            <a:r>
              <a:rPr lang="en-GB" altLang="en-US" sz="2200" dirty="0">
                <a:solidFill>
                  <a:schemeClr val="tx1"/>
                </a:solidFill>
                <a:latin typeface="+mj-lt"/>
              </a:rPr>
              <a:t>fibre</a:t>
            </a:r>
            <a:endParaRPr lang="en-US" altLang="en-US" sz="2200" dirty="0">
              <a:solidFill>
                <a:schemeClr val="tx1"/>
              </a:solidFill>
              <a:latin typeface="+mj-lt"/>
            </a:endParaRPr>
          </a:p>
        </p:txBody>
      </p:sp>
      <p:sp>
        <p:nvSpPr>
          <p:cNvPr id="98" name="Text Box 89"/>
          <p:cNvSpPr txBox="1">
            <a:spLocks noChangeArrowheads="1"/>
          </p:cNvSpPr>
          <p:nvPr/>
        </p:nvSpPr>
        <p:spPr bwMode="auto">
          <a:xfrm>
            <a:off x="6810375" y="4814888"/>
            <a:ext cx="147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eaLnBrk="0" hangingPunct="0">
              <a:defRPr i="1">
                <a:solidFill>
                  <a:srgbClr val="330099"/>
                </a:solidFill>
                <a:latin typeface="Times New Roman" pitchFamily="18" charset="0"/>
              </a:defRPr>
            </a:lvl1pPr>
            <a:lvl2pPr marL="742950" indent="-285750" algn="ctr" eaLnBrk="0" hangingPunct="0">
              <a:defRPr i="1">
                <a:solidFill>
                  <a:srgbClr val="330099"/>
                </a:solidFill>
                <a:latin typeface="Times New Roman" pitchFamily="18" charset="0"/>
              </a:defRPr>
            </a:lvl2pPr>
            <a:lvl3pPr marL="1143000" indent="-228600" algn="ctr" eaLnBrk="0" hangingPunct="0">
              <a:defRPr i="1">
                <a:solidFill>
                  <a:srgbClr val="330099"/>
                </a:solidFill>
                <a:latin typeface="Times New Roman" pitchFamily="18" charset="0"/>
              </a:defRPr>
            </a:lvl3pPr>
            <a:lvl4pPr marL="1600200" indent="-228600" algn="ctr" eaLnBrk="0" hangingPunct="0">
              <a:defRPr i="1">
                <a:solidFill>
                  <a:srgbClr val="330099"/>
                </a:solidFill>
                <a:latin typeface="Times New Roman" pitchFamily="18" charset="0"/>
              </a:defRPr>
            </a:lvl4pPr>
            <a:lvl5pPr marL="2057400" indent="-228600" algn="ctr" eaLnBrk="0" hangingPunct="0">
              <a:defRPr i="1">
                <a:solidFill>
                  <a:srgbClr val="330099"/>
                </a:solidFill>
                <a:latin typeface="Times New Roman" pitchFamily="18" charset="0"/>
              </a:defRPr>
            </a:lvl5pPr>
            <a:lvl6pPr marL="2514600" indent="-228600" algn="ctr" eaLnBrk="0" fontAlgn="base" hangingPunct="0">
              <a:spcBef>
                <a:spcPct val="0"/>
              </a:spcBef>
              <a:spcAft>
                <a:spcPct val="0"/>
              </a:spcAft>
              <a:defRPr i="1">
                <a:solidFill>
                  <a:srgbClr val="330099"/>
                </a:solidFill>
                <a:latin typeface="Times New Roman" pitchFamily="18" charset="0"/>
              </a:defRPr>
            </a:lvl6pPr>
            <a:lvl7pPr marL="2971800" indent="-228600" algn="ctr" eaLnBrk="0" fontAlgn="base" hangingPunct="0">
              <a:spcBef>
                <a:spcPct val="0"/>
              </a:spcBef>
              <a:spcAft>
                <a:spcPct val="0"/>
              </a:spcAft>
              <a:defRPr i="1">
                <a:solidFill>
                  <a:srgbClr val="330099"/>
                </a:solidFill>
                <a:latin typeface="Times New Roman" pitchFamily="18" charset="0"/>
              </a:defRPr>
            </a:lvl7pPr>
            <a:lvl8pPr marL="3429000" indent="-228600" algn="ctr" eaLnBrk="0" fontAlgn="base" hangingPunct="0">
              <a:spcBef>
                <a:spcPct val="0"/>
              </a:spcBef>
              <a:spcAft>
                <a:spcPct val="0"/>
              </a:spcAft>
              <a:defRPr i="1">
                <a:solidFill>
                  <a:srgbClr val="330099"/>
                </a:solidFill>
                <a:latin typeface="Times New Roman" pitchFamily="18" charset="0"/>
              </a:defRPr>
            </a:lvl8pPr>
            <a:lvl9pPr marL="3886200" indent="-228600" algn="ctr" eaLnBrk="0" fontAlgn="base" hangingPunct="0">
              <a:spcBef>
                <a:spcPct val="0"/>
              </a:spcBef>
              <a:spcAft>
                <a:spcPct val="0"/>
              </a:spcAft>
              <a:defRPr i="1">
                <a:solidFill>
                  <a:srgbClr val="330099"/>
                </a:solidFill>
                <a:latin typeface="Times New Roman" pitchFamily="18" charset="0"/>
              </a:defRPr>
            </a:lvl9pPr>
          </a:lstStyle>
          <a:p>
            <a:pPr eaLnBrk="1" hangingPunct="1"/>
            <a:r>
              <a:rPr lang="en-GB" altLang="en-US" sz="2200">
                <a:solidFill>
                  <a:schemeClr val="tx1"/>
                </a:solidFill>
                <a:latin typeface="+mj-lt"/>
              </a:rPr>
              <a:t>oxy-butane</a:t>
            </a:r>
            <a:br>
              <a:rPr lang="en-GB" altLang="en-US" sz="2200">
                <a:solidFill>
                  <a:schemeClr val="tx1"/>
                </a:solidFill>
                <a:latin typeface="+mj-lt"/>
              </a:rPr>
            </a:br>
            <a:r>
              <a:rPr lang="en-GB" altLang="en-US" sz="2200">
                <a:solidFill>
                  <a:schemeClr val="tx1"/>
                </a:solidFill>
                <a:latin typeface="+mj-lt"/>
              </a:rPr>
              <a:t>burner</a:t>
            </a:r>
            <a:endParaRPr lang="en-US" altLang="en-US" sz="2200">
              <a:solidFill>
                <a:schemeClr val="tx1"/>
              </a:solidFill>
              <a:latin typeface="+mj-lt"/>
            </a:endParaRPr>
          </a:p>
        </p:txBody>
      </p:sp>
      <p:sp>
        <p:nvSpPr>
          <p:cNvPr id="99" name="Freeform 90"/>
          <p:cNvSpPr>
            <a:spLocks/>
          </p:cNvSpPr>
          <p:nvPr/>
        </p:nvSpPr>
        <p:spPr bwMode="auto">
          <a:xfrm>
            <a:off x="-200025" y="3159125"/>
            <a:ext cx="4962525" cy="1909763"/>
          </a:xfrm>
          <a:custGeom>
            <a:avLst/>
            <a:gdLst>
              <a:gd name="T0" fmla="*/ 0 w 3126"/>
              <a:gd name="T1" fmla="*/ 1909763 h 1203"/>
              <a:gd name="T2" fmla="*/ 0 w 3126"/>
              <a:gd name="T3" fmla="*/ 1817688 h 1203"/>
              <a:gd name="T4" fmla="*/ 117475 w 3126"/>
              <a:gd name="T5" fmla="*/ 1770063 h 1203"/>
              <a:gd name="T6" fmla="*/ 130175 w 3126"/>
              <a:gd name="T7" fmla="*/ 1690688 h 1203"/>
              <a:gd name="T8" fmla="*/ 209550 w 3126"/>
              <a:gd name="T9" fmla="*/ 1738313 h 1203"/>
              <a:gd name="T10" fmla="*/ 4616450 w 3126"/>
              <a:gd name="T11" fmla="*/ 85725 h 1203"/>
              <a:gd name="T12" fmla="*/ 4962525 w 3126"/>
              <a:gd name="T13" fmla="*/ 0 h 1203"/>
              <a:gd name="T14" fmla="*/ 4648200 w 3126"/>
              <a:gd name="T15" fmla="*/ 171450 h 1203"/>
              <a:gd name="T16" fmla="*/ 0 w 3126"/>
              <a:gd name="T17" fmla="*/ 1909763 h 1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26" h="1203">
                <a:moveTo>
                  <a:pt x="0" y="1203"/>
                </a:moveTo>
                <a:lnTo>
                  <a:pt x="0" y="1145"/>
                </a:lnTo>
                <a:lnTo>
                  <a:pt x="74" y="1115"/>
                </a:lnTo>
                <a:lnTo>
                  <a:pt x="82" y="1065"/>
                </a:lnTo>
                <a:lnTo>
                  <a:pt x="132" y="1095"/>
                </a:lnTo>
                <a:lnTo>
                  <a:pt x="2908" y="54"/>
                </a:lnTo>
                <a:lnTo>
                  <a:pt x="3126" y="0"/>
                </a:lnTo>
                <a:lnTo>
                  <a:pt x="2928" y="108"/>
                </a:lnTo>
                <a:lnTo>
                  <a:pt x="0" y="1203"/>
                </a:lnTo>
                <a:close/>
              </a:path>
            </a:pathLst>
          </a:custGeom>
          <a:solidFill>
            <a:srgbClr val="FFC000"/>
          </a:solidFill>
          <a:ln>
            <a:noFill/>
          </a:ln>
          <a:effectLst/>
          <a:extLst/>
        </p:spPr>
        <p:txBody>
          <a:bodyPr/>
          <a:lstStyle/>
          <a:p>
            <a:endParaRPr lang="en-GB">
              <a:solidFill>
                <a:schemeClr val="tx1"/>
              </a:solidFill>
              <a:latin typeface="+mj-lt"/>
            </a:endParaRPr>
          </a:p>
        </p:txBody>
      </p:sp>
      <p:sp>
        <p:nvSpPr>
          <p:cNvPr id="45"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5113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55"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strVal val="#ppt_w*0.70"/>
                                          </p:val>
                                        </p:tav>
                                        <p:tav tm="100000">
                                          <p:val>
                                            <p:strVal val="#ppt_w"/>
                                          </p:val>
                                        </p:tav>
                                      </p:tavLst>
                                    </p:anim>
                                    <p:anim calcmode="lin" valueType="num">
                                      <p:cBhvr>
                                        <p:cTn id="34" dur="500" fill="hold"/>
                                        <p:tgtEl>
                                          <p:spTgt spid="96"/>
                                        </p:tgtEl>
                                        <p:attrNameLst>
                                          <p:attrName>ppt_h</p:attrName>
                                        </p:attrNameLst>
                                      </p:cBhvr>
                                      <p:tavLst>
                                        <p:tav tm="0">
                                          <p:val>
                                            <p:strVal val="#ppt_h"/>
                                          </p:val>
                                        </p:tav>
                                        <p:tav tm="100000">
                                          <p:val>
                                            <p:strVal val="#ppt_h"/>
                                          </p:val>
                                        </p:tav>
                                      </p:tavLst>
                                    </p:anim>
                                    <p:animEffect transition="in" filter="fade">
                                      <p:cBhvr>
                                        <p:cTn id="35" dur="500"/>
                                        <p:tgtEl>
                                          <p:spTgt spid="96"/>
                                        </p:tgtEl>
                                      </p:cBhvr>
                                    </p:animEffect>
                                  </p:childTnLst>
                                </p:cTn>
                              </p:par>
                            </p:childTnLst>
                          </p:cTn>
                        </p:par>
                        <p:par>
                          <p:cTn id="36" fill="hold">
                            <p:stCondLst>
                              <p:cond delay="500"/>
                            </p:stCondLst>
                            <p:childTnLst>
                              <p:par>
                                <p:cTn id="37" presetID="0" presetClass="path" presetSubtype="0" accel="50000" decel="50000" fill="hold" nodeType="afterEffect">
                                  <p:stCondLst>
                                    <p:cond delay="0"/>
                                  </p:stCondLst>
                                  <p:childTnLst>
                                    <p:animMotion origin="layout" path="M 0.0 0.0 L -0.13541 -0.07291 " pathEditMode="relative" ptsTypes="AA">
                                      <p:cBhvr>
                                        <p:cTn id="38" dur="1000" fill="hold"/>
                                        <p:tgtEl>
                                          <p:spTgt spid="92"/>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0.0 L -0.13541 -0.07291 " pathEditMode="relative" ptsTypes="AA">
                                      <p:cBhvr>
                                        <p:cTn id="40" dur="1000" fill="hold"/>
                                        <p:tgtEl>
                                          <p:spTgt spid="96"/>
                                        </p:tgtEl>
                                        <p:attrNameLst>
                                          <p:attrName>ppt_x</p:attrName>
                                          <p:attrName>ppt_y</p:attrName>
                                        </p:attrNameLst>
                                      </p:cBhvr>
                                    </p:animMotion>
                                  </p:childTnLst>
                                </p:cTn>
                              </p:par>
                            </p:childTnLst>
                          </p:cTn>
                        </p:par>
                        <p:par>
                          <p:cTn id="41" fill="hold">
                            <p:stCondLst>
                              <p:cond delay="1500"/>
                            </p:stCondLst>
                            <p:childTnLst>
                              <p:par>
                                <p:cTn id="42" presetID="0" presetClass="path" presetSubtype="0" fill="hold" nodeType="afterEffect">
                                  <p:stCondLst>
                                    <p:cond delay="0"/>
                                  </p:stCondLst>
                                  <p:childTnLst>
                                    <p:animMotion origin="layout" path="M -3.46945E-18 5.92593E-6 L -0.14548 0.07223 " pathEditMode="relative" ptsTypes="AA">
                                      <p:cBhvr>
                                        <p:cTn id="43" dur="10000" fill="hold"/>
                                        <p:tgtEl>
                                          <p:spTgt spid="77"/>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1.38889E-6 -3.46945E-18 L 0.09063 -0.0449 " pathEditMode="relative" ptsTypes="AA">
                                      <p:cBhvr>
                                        <p:cTn id="45" dur="10000" fill="hold"/>
                                        <p:tgtEl>
                                          <p:spTgt spid="68"/>
                                        </p:tgtEl>
                                        <p:attrNameLst>
                                          <p:attrName>ppt_x</p:attrName>
                                          <p:attrName>ppt_y</p:attrName>
                                        </p:attrNameLst>
                                      </p:cBhvr>
                                    </p:animMotion>
                                  </p:childTnLst>
                                </p:cTn>
                              </p:par>
                              <p:par>
                                <p:cTn id="46" presetID="0" presetClass="path" presetSubtype="0" accel="50000" decel="50000" fill="hold" nodeType="withEffect">
                                  <p:stCondLst>
                                    <p:cond delay="0"/>
                                  </p:stCondLst>
                                  <p:childTnLst>
                                    <p:animMotion origin="layout" path="M 0.0 0.0 C -0.00504 0.00138 -0.01042 0.00185 -0.01511 0.00486 " pathEditMode="relative" ptsTypes="fA">
                                      <p:cBhvr>
                                        <p:cTn id="47" dur="2000" fill="hold"/>
                                        <p:tgtEl>
                                          <p:spTgt spid="87"/>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 0.0 L -0.02118 0.01065 L 0.00972 -0.00555 L -0.04271 0.0213 L 0.03368 -0.01805 L -0.09479 0.04722 L 0.0566 -0.02963 " pathEditMode="relative" ptsTypes="AAAAAAA">
                                      <p:cBhvr>
                                        <p:cTn id="49" dur="10000" fill="hold"/>
                                        <p:tgtEl>
                                          <p:spTgt spid="87"/>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13472 -0.07269 L -0.1559 -0.06204 L -0.125 -0.07824 L -0.17743 -0.05139 L -0.10104 -0.09074 L -0.22952 -0.02546 L -0.07813 -0.10231 " pathEditMode="relative" rAng="0" ptsTypes="AAAAAAA">
                                      <p:cBhvr>
                                        <p:cTn id="51" dur="10000" fill="hold"/>
                                        <p:tgtEl>
                                          <p:spTgt spid="92"/>
                                        </p:tgtEl>
                                        <p:attrNameLst>
                                          <p:attrName>ppt_x</p:attrName>
                                          <p:attrName>ppt_y</p:attrName>
                                        </p:attrNameLst>
                                      </p:cBhvr>
                                      <p:rCtr x="-1910" y="880"/>
                                    </p:animMotion>
                                  </p:childTnLst>
                                </p:cTn>
                              </p:par>
                              <p:par>
                                <p:cTn id="52" presetID="0" presetClass="path" presetSubtype="0" fill="hold" grpId="2" nodeType="withEffect">
                                  <p:stCondLst>
                                    <p:cond delay="0"/>
                                  </p:stCondLst>
                                  <p:childTnLst>
                                    <p:animMotion origin="layout" path="M -0.1349 -0.07245 L -0.15608 -0.0618 L -0.12518 -0.07801 L -0.17761 -0.05116 L -0.10122 -0.09051 L -0.22969 -0.02523 L -0.0783 -0.10208 " pathEditMode="relative" rAng="0" ptsTypes="AAAAAAA">
                                      <p:cBhvr>
                                        <p:cTn id="53" dur="10000" fill="hold"/>
                                        <p:tgtEl>
                                          <p:spTgt spid="96"/>
                                        </p:tgtEl>
                                        <p:attrNameLst>
                                          <p:attrName>ppt_x</p:attrName>
                                          <p:attrName>ppt_y</p:attrName>
                                        </p:attrNameLst>
                                      </p:cBhvr>
                                      <p:rCtr x="-1910" y="880"/>
                                    </p:animMotion>
                                  </p:childTnLst>
                                </p:cTn>
                              </p:par>
                              <p:par>
                                <p:cTn id="54" presetID="6" presetClass="emph" presetSubtype="0" fill="hold" grpId="1" nodeType="withEffect">
                                  <p:stCondLst>
                                    <p:cond delay="0"/>
                                  </p:stCondLst>
                                  <p:childTnLst>
                                    <p:animScale>
                                      <p:cBhvr>
                                        <p:cTn id="55" dur="10000" fill="hold"/>
                                        <p:tgtEl>
                                          <p:spTgt spid="91"/>
                                        </p:tgtEl>
                                      </p:cBhvr>
                                      <p:by x="20000" y="20000"/>
                                    </p:animScale>
                                  </p:childTnLst>
                                </p:cTn>
                              </p:par>
                              <p:par>
                                <p:cTn id="56" presetID="0" presetClass="path" presetSubtype="0" fill="hold" grpId="1" nodeType="withEffect">
                                  <p:stCondLst>
                                    <p:cond delay="0"/>
                                  </p:stCondLst>
                                  <p:childTnLst>
                                    <p:animMotion origin="layout" path="M -4.44444E-6 1.11111E-6 L 0.08959 -0.04514 " pathEditMode="relative" rAng="0" ptsTypes="AA">
                                      <p:cBhvr>
                                        <p:cTn id="57" dur="10000" fill="hold"/>
                                        <p:tgtEl>
                                          <p:spTgt spid="86"/>
                                        </p:tgtEl>
                                        <p:attrNameLst>
                                          <p:attrName>ppt_x</p:attrName>
                                          <p:attrName>ppt_y</p:attrName>
                                        </p:attrNameLst>
                                      </p:cBhvr>
                                      <p:rCtr x="4479" y="-2269"/>
                                    </p:animMotion>
                                  </p:childTnLst>
                                </p:cTn>
                              </p:par>
                              <p:par>
                                <p:cTn id="58" presetID="0" presetClass="path" presetSubtype="0" fill="hold" grpId="1" nodeType="withEffect">
                                  <p:stCondLst>
                                    <p:cond delay="0"/>
                                  </p:stCondLst>
                                  <p:childTnLst>
                                    <p:animMotion origin="layout" path="M 4.44444E-6 4.07407E-6 L -0.14167 0.07083 " pathEditMode="relative" rAng="0" ptsTypes="AA">
                                      <p:cBhvr>
                                        <p:cTn id="59" dur="10000" fill="hold"/>
                                        <p:tgtEl>
                                          <p:spTgt spid="99"/>
                                        </p:tgtEl>
                                        <p:attrNameLst>
                                          <p:attrName>ppt_x</p:attrName>
                                          <p:attrName>ppt_y</p:attrName>
                                        </p:attrNameLst>
                                      </p:cBhvr>
                                      <p:rCtr x="-7083" y="3542"/>
                                    </p:animMotion>
                                  </p:childTnLst>
                                </p:cTn>
                              </p:par>
                            </p:childTnLst>
                          </p:cTn>
                        </p:par>
                        <p:par>
                          <p:cTn id="60" fill="hold">
                            <p:stCondLst>
                              <p:cond delay="11500"/>
                            </p:stCondLst>
                            <p:childTnLst>
                              <p:par>
                                <p:cTn id="61" presetID="0" presetClass="path" presetSubtype="0" decel="50000" fill="hold" grpId="3" nodeType="afterEffect">
                                  <p:stCondLst>
                                    <p:cond delay="0"/>
                                  </p:stCondLst>
                                  <p:childTnLst>
                                    <p:animMotion origin="layout" path="M -0.0783 -0.10208 L 0.05243 -0.03125 " pathEditMode="relative" rAng="0" ptsTypes="AA">
                                      <p:cBhvr>
                                        <p:cTn id="62" dur="1000" fill="hold"/>
                                        <p:tgtEl>
                                          <p:spTgt spid="96"/>
                                        </p:tgtEl>
                                        <p:attrNameLst>
                                          <p:attrName>ppt_x</p:attrName>
                                          <p:attrName>ppt_y</p:attrName>
                                        </p:attrNameLst>
                                      </p:cBhvr>
                                      <p:rCtr x="6528" y="3542"/>
                                    </p:animMotion>
                                  </p:childTnLst>
                                </p:cTn>
                              </p:par>
                              <p:par>
                                <p:cTn id="63" presetID="0" presetClass="path" presetSubtype="0" decel="50000" fill="hold" nodeType="withEffect">
                                  <p:stCondLst>
                                    <p:cond delay="0"/>
                                  </p:stCondLst>
                                  <p:childTnLst>
                                    <p:animMotion origin="layout" path="M -0.07813 -0.10231 L 0.0526 -0.03148 " pathEditMode="relative" rAng="0" ptsTypes="AA">
                                      <p:cBhvr>
                                        <p:cTn id="64" dur="1000" fill="hold"/>
                                        <p:tgtEl>
                                          <p:spTgt spid="92"/>
                                        </p:tgtEl>
                                        <p:attrNameLst>
                                          <p:attrName>ppt_x</p:attrName>
                                          <p:attrName>ppt_y</p:attrName>
                                        </p:attrNameLst>
                                      </p:cBhvr>
                                      <p:rCtr x="6528" y="3542"/>
                                    </p:animMotion>
                                  </p:childTnLst>
                                </p:cTn>
                              </p:par>
                            </p:childTnLst>
                          </p:cTn>
                        </p:par>
                        <p:par>
                          <p:cTn id="65" fill="hold">
                            <p:stCondLst>
                              <p:cond delay="12500"/>
                            </p:stCondLst>
                            <p:childTnLst>
                              <p:par>
                                <p:cTn id="66" presetID="10" presetClass="exit" presetSubtype="0" fill="hold" grpId="4" nodeType="afterEffect">
                                  <p:stCondLst>
                                    <p:cond delay="0"/>
                                  </p:stCondLst>
                                  <p:childTnLst>
                                    <p:animEffect transition="out" filter="fade">
                                      <p:cBhvr>
                                        <p:cTn id="67" dur="500"/>
                                        <p:tgtEl>
                                          <p:spTgt spid="96"/>
                                        </p:tgtEl>
                                      </p:cBhvr>
                                    </p:animEffect>
                                    <p:set>
                                      <p:cBhvr>
                                        <p:cTn id="68"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86" grpId="0" animBg="1"/>
      <p:bldP spid="86" grpId="1" animBg="1"/>
      <p:bldP spid="91" grpId="0" animBg="1"/>
      <p:bldP spid="91" grpId="1" animBg="1"/>
      <p:bldP spid="96" grpId="0" animBg="1"/>
      <p:bldP spid="96" grpId="1" animBg="1"/>
      <p:bldP spid="96" grpId="2" animBg="1"/>
      <p:bldP spid="96" grpId="3" animBg="1"/>
      <p:bldP spid="96" grpId="4" animBg="1"/>
      <p:bldP spid="97" grpId="0"/>
      <p:bldP spid="98" grpId="0"/>
      <p:bldP spid="99" grpId="0" animBg="1"/>
      <p:bldP spid="9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512"/>
            <a:ext cx="9167349" cy="6875512"/>
          </a:xfrm>
          <a:prstGeom prst="rect">
            <a:avLst/>
          </a:prstGeom>
        </p:spPr>
      </p:pic>
      <p:sp>
        <p:nvSpPr>
          <p:cNvPr id="2" name="Title 1"/>
          <p:cNvSpPr>
            <a:spLocks noGrp="1"/>
          </p:cNvSpPr>
          <p:nvPr>
            <p:ph type="title" idx="4294967295"/>
          </p:nvPr>
        </p:nvSpPr>
        <p:spPr>
          <a:xfrm>
            <a:off x="697473" y="188640"/>
            <a:ext cx="7772400" cy="1143000"/>
          </a:xfrm>
        </p:spPr>
        <p:txBody>
          <a:bodyPr/>
          <a:lstStyle/>
          <a:p>
            <a:r>
              <a:rPr lang="en-GB" dirty="0" smtClean="0"/>
              <a:t>Some remarks</a:t>
            </a:r>
            <a:endParaRPr lang="en-GB" dirty="0"/>
          </a:p>
        </p:txBody>
      </p:sp>
      <p:sp>
        <p:nvSpPr>
          <p:cNvPr id="3" name="TextBox 2"/>
          <p:cNvSpPr txBox="1"/>
          <p:nvPr/>
        </p:nvSpPr>
        <p:spPr>
          <a:xfrm>
            <a:off x="899593" y="1556792"/>
            <a:ext cx="7272808" cy="4708981"/>
          </a:xfrm>
          <a:prstGeom prst="rect">
            <a:avLst/>
          </a:prstGeom>
          <a:noFill/>
        </p:spPr>
        <p:txBody>
          <a:bodyPr wrap="square" rtlCol="0">
            <a:spAutoFit/>
          </a:bodyPr>
          <a:lstStyle/>
          <a:p>
            <a:pPr marL="285750" indent="-285750">
              <a:buFont typeface="Arial" panose="020B0604020202020204" pitchFamily="34" charset="0"/>
              <a:buChar char="•"/>
            </a:pPr>
            <a:r>
              <a:rPr lang="en-GB" sz="2500" dirty="0"/>
              <a:t>MCF </a:t>
            </a:r>
            <a:r>
              <a:rPr lang="en-GB" sz="2500" dirty="0" smtClean="0"/>
              <a:t>terminated with photonics lanterns act as low FRD </a:t>
            </a:r>
            <a:r>
              <a:rPr lang="en-GB" sz="2500" dirty="0" smtClean="0"/>
              <a:t>relay </a:t>
            </a:r>
            <a:r>
              <a:rPr lang="en-GB" sz="2500" dirty="0"/>
              <a:t>with broadband </a:t>
            </a:r>
            <a:r>
              <a:rPr lang="en-GB" sz="2500" dirty="0" smtClean="0"/>
              <a:t>operation with </a:t>
            </a:r>
            <a:r>
              <a:rPr lang="en-GB" sz="2500" dirty="0" smtClean="0"/>
              <a:t>incoherent </a:t>
            </a:r>
            <a:r>
              <a:rPr lang="en-GB" sz="2500" dirty="0"/>
              <a:t>output intensity distribution  </a:t>
            </a:r>
            <a:endParaRPr lang="en-GB" sz="2500" dirty="0"/>
          </a:p>
          <a:p>
            <a:pPr marL="285750" indent="-285750">
              <a:buFont typeface="Arial" panose="020B0604020202020204" pitchFamily="34" charset="0"/>
              <a:buChar char="•"/>
            </a:pPr>
            <a:endParaRPr lang="en-GB" sz="2500" dirty="0" smtClean="0">
              <a:latin typeface="+mj-lt"/>
            </a:endParaRPr>
          </a:p>
          <a:p>
            <a:pPr marL="285750" indent="-285750">
              <a:buFont typeface="Arial" panose="020B0604020202020204" pitchFamily="34" charset="0"/>
              <a:buChar char="•"/>
            </a:pPr>
            <a:r>
              <a:rPr lang="es-MX" sz="2500" dirty="0" err="1" smtClean="0">
                <a:latin typeface="+mj-lt"/>
              </a:rPr>
              <a:t>Potential</a:t>
            </a:r>
            <a:r>
              <a:rPr lang="es-MX" sz="2500" dirty="0" smtClean="0">
                <a:latin typeface="+mj-lt"/>
              </a:rPr>
              <a:t> in MM and SM interfaces:</a:t>
            </a:r>
          </a:p>
          <a:p>
            <a:pPr marL="742950" lvl="1" indent="-285750">
              <a:buFont typeface="Arial" panose="020B0604020202020204" pitchFamily="34" charset="0"/>
              <a:buChar char="•"/>
            </a:pPr>
            <a:r>
              <a:rPr lang="es-MX" sz="2500" dirty="0" err="1"/>
              <a:t>Mode</a:t>
            </a:r>
            <a:r>
              <a:rPr lang="es-MX" sz="2500" dirty="0"/>
              <a:t> </a:t>
            </a:r>
            <a:r>
              <a:rPr lang="es-MX" sz="2500" dirty="0" err="1"/>
              <a:t>scrambler</a:t>
            </a:r>
            <a:endParaRPr lang="es-MX" sz="2500" dirty="0"/>
          </a:p>
          <a:p>
            <a:pPr marL="742950" lvl="1" indent="-285750">
              <a:buFont typeface="Arial" panose="020B0604020202020204" pitchFamily="34" charset="0"/>
              <a:buChar char="•"/>
            </a:pPr>
            <a:r>
              <a:rPr lang="en-GB" sz="2500" dirty="0" smtClean="0"/>
              <a:t>MM </a:t>
            </a:r>
            <a:r>
              <a:rPr lang="en-GB" sz="2500" dirty="0"/>
              <a:t>spectral filtering</a:t>
            </a:r>
          </a:p>
          <a:p>
            <a:pPr marL="285750" indent="-285750">
              <a:buFont typeface="Arial" panose="020B0604020202020204" pitchFamily="34" charset="0"/>
              <a:buChar char="•"/>
            </a:pPr>
            <a:r>
              <a:rPr lang="en-GB" sz="2500" dirty="0" smtClean="0"/>
              <a:t>Photonic </a:t>
            </a:r>
            <a:r>
              <a:rPr lang="en-GB" sz="2500" dirty="0"/>
              <a:t>lantern: conversion between a multimode port and a multiport </a:t>
            </a:r>
            <a:r>
              <a:rPr lang="en-GB" sz="2500" dirty="0" smtClean="0"/>
              <a:t>system</a:t>
            </a:r>
          </a:p>
          <a:p>
            <a:pPr marL="285750" indent="-285750">
              <a:buFont typeface="Arial" panose="020B0604020202020204" pitchFamily="34" charset="0"/>
              <a:buChar char="•"/>
            </a:pPr>
            <a:r>
              <a:rPr lang="en-GB" sz="2500" dirty="0" smtClean="0">
                <a:latin typeface="+mj-lt"/>
              </a:rPr>
              <a:t>4 existing lantern technologies</a:t>
            </a:r>
            <a:endParaRPr lang="es-MX" sz="2500" dirty="0" smtClean="0">
              <a:latin typeface="+mj-lt"/>
            </a:endParaRPr>
          </a:p>
          <a:p>
            <a:pPr lvl="1"/>
            <a:endParaRPr lang="es-MX" sz="2500" dirty="0" smtClean="0">
              <a:latin typeface="+mj-lt"/>
            </a:endParaRPr>
          </a:p>
          <a:p>
            <a:endParaRPr lang="en-GB" sz="2500" dirty="0">
              <a:latin typeface="+mj-lt"/>
            </a:endParaRPr>
          </a:p>
        </p:txBody>
      </p:sp>
      <p:sp>
        <p:nvSpPr>
          <p:cNvPr id="7"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15462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09600"/>
            <a:ext cx="7772400" cy="1143000"/>
          </a:xfrm>
        </p:spPr>
        <p:txBody>
          <a:bodyPr/>
          <a:lstStyle/>
          <a:p>
            <a:r>
              <a:rPr lang="en-GB" dirty="0" smtClean="0"/>
              <a:t>Spare slides</a:t>
            </a:r>
            <a:endParaRPr lang="en-GB" dirty="0"/>
          </a:p>
        </p:txBody>
      </p:sp>
      <p:sp>
        <p:nvSpPr>
          <p:cNvPr id="4"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1617073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p:cNvSpPr>
            <a:spLocks noChangeArrowheads="1"/>
          </p:cNvSpPr>
          <p:nvPr/>
        </p:nvSpPr>
        <p:spPr bwMode="auto">
          <a:xfrm>
            <a:off x="250226" y="6086842"/>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z="1600" dirty="0" smtClean="0">
                <a:solidFill>
                  <a:schemeClr val="tx1"/>
                </a:solidFill>
                <a:latin typeface="+mj-lt"/>
                <a:cs typeface="Times New Roman" panose="02020603050405020304" pitchFamily="18" charset="0"/>
              </a:rPr>
              <a:t>SG Leon-</a:t>
            </a:r>
            <a:r>
              <a:rPr lang="en-GB" altLang="en-US" sz="1600" dirty="0" err="1" smtClean="0">
                <a:solidFill>
                  <a:schemeClr val="tx1"/>
                </a:solidFill>
                <a:latin typeface="+mj-lt"/>
                <a:cs typeface="Times New Roman" panose="02020603050405020304" pitchFamily="18" charset="0"/>
              </a:rPr>
              <a:t>Saval</a:t>
            </a:r>
            <a:r>
              <a:rPr lang="en-GB" altLang="en-US" sz="1600" dirty="0" smtClean="0">
                <a:solidFill>
                  <a:schemeClr val="tx1"/>
                </a:solidFill>
                <a:latin typeface="+mj-lt"/>
                <a:cs typeface="Times New Roman" panose="02020603050405020304" pitchFamily="18" charset="0"/>
              </a:rPr>
              <a:t> et </a:t>
            </a:r>
            <a:r>
              <a:rPr lang="en-GB" altLang="en-US" sz="1600" dirty="0">
                <a:solidFill>
                  <a:schemeClr val="tx1"/>
                </a:solidFill>
                <a:latin typeface="+mj-lt"/>
                <a:cs typeface="Times New Roman" panose="02020603050405020304" pitchFamily="18" charset="0"/>
              </a:rPr>
              <a:t>al, </a:t>
            </a:r>
            <a:r>
              <a:rPr lang="en-GB" altLang="en-US" sz="1600" dirty="0" err="1" smtClean="0">
                <a:solidFill>
                  <a:schemeClr val="tx1"/>
                </a:solidFill>
                <a:latin typeface="+mj-lt"/>
                <a:cs typeface="Times New Roman" panose="02020603050405020304" pitchFamily="18" charset="0"/>
              </a:rPr>
              <a:t>Nanophotonics</a:t>
            </a:r>
            <a:r>
              <a:rPr lang="en-GB" altLang="en-US" sz="1600" dirty="0" smtClean="0">
                <a:solidFill>
                  <a:schemeClr val="tx1"/>
                </a:solidFill>
                <a:latin typeface="+mj-lt"/>
                <a:cs typeface="Times New Roman" panose="02020603050405020304" pitchFamily="18" charset="0"/>
              </a:rPr>
              <a:t> 2 </a:t>
            </a:r>
            <a:r>
              <a:rPr lang="en-GB" altLang="en-US" sz="1600" dirty="0">
                <a:solidFill>
                  <a:schemeClr val="tx1"/>
                </a:solidFill>
                <a:latin typeface="+mj-lt"/>
                <a:cs typeface="Times New Roman" panose="02020603050405020304" pitchFamily="18" charset="0"/>
              </a:rPr>
              <a:t>(</a:t>
            </a:r>
            <a:r>
              <a:rPr lang="en-GB" altLang="en-US" sz="1600" dirty="0" smtClean="0">
                <a:solidFill>
                  <a:schemeClr val="tx1"/>
                </a:solidFill>
                <a:latin typeface="+mj-lt"/>
                <a:cs typeface="Times New Roman" panose="02020603050405020304" pitchFamily="18" charset="0"/>
              </a:rPr>
              <a:t>2013) 429</a:t>
            </a:r>
            <a:endParaRPr lang="en-GB" altLang="en-US" sz="1600" dirty="0">
              <a:solidFill>
                <a:schemeClr val="tx1"/>
              </a:solidFill>
              <a:latin typeface="+mj-lt"/>
              <a:cs typeface="Times New Roman" panose="02020603050405020304" pitchFamily="18" charset="0"/>
            </a:endParaRPr>
          </a:p>
        </p:txBody>
      </p:sp>
      <p:sp>
        <p:nvSpPr>
          <p:cNvPr id="25" name="Rectangle 2"/>
          <p:cNvSpPr>
            <a:spLocks noGrp="1" noChangeArrowheads="1"/>
          </p:cNvSpPr>
          <p:nvPr>
            <p:ph type="title" idx="4294967295"/>
          </p:nvPr>
        </p:nvSpPr>
        <p:spPr>
          <a:xfrm>
            <a:off x="755650" y="415925"/>
            <a:ext cx="7561263" cy="781050"/>
          </a:xfrm>
        </p:spPr>
        <p:txBody>
          <a:bodyPr/>
          <a:lstStyle/>
          <a:p>
            <a:r>
              <a:rPr lang="en-GB" altLang="en-US" sz="2800" b="1" i="1" dirty="0" smtClean="0">
                <a:solidFill>
                  <a:schemeClr val="tx1"/>
                </a:solidFill>
              </a:rPr>
              <a:t>Adjusting the geometry</a:t>
            </a:r>
          </a:p>
        </p:txBody>
      </p:sp>
      <p:sp>
        <p:nvSpPr>
          <p:cNvPr id="15" name="Rectangle 2"/>
          <p:cNvSpPr>
            <a:spLocks noChangeArrowheads="1"/>
          </p:cNvSpPr>
          <p:nvPr/>
        </p:nvSpPr>
        <p:spPr bwMode="auto">
          <a:xfrm>
            <a:off x="971550" y="1268413"/>
            <a:ext cx="7561263"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spcBef>
                <a:spcPct val="50000"/>
              </a:spcBef>
              <a:buClr>
                <a:srgbClr val="00FFCC"/>
              </a:buClr>
              <a:buSzPct val="200000"/>
            </a:pPr>
            <a:r>
              <a:rPr lang="en-GB" altLang="en-US" sz="2200" smtClean="0">
                <a:solidFill>
                  <a:schemeClr val="tx1"/>
                </a:solidFill>
                <a:latin typeface="+mj-lt"/>
              </a:rPr>
              <a:t>are they the right N modes?</a:t>
            </a:r>
            <a:endParaRPr lang="en-GB" altLang="en-US" sz="2200">
              <a:solidFill>
                <a:schemeClr val="tx1"/>
              </a:solidFill>
              <a:latin typeface="+mj-lt"/>
              <a:sym typeface="Symbol" pitchFamily="18" charset="2"/>
            </a:endParaRPr>
          </a:p>
        </p:txBody>
      </p:sp>
      <p:grpSp>
        <p:nvGrpSpPr>
          <p:cNvPr id="6" name="Group 5"/>
          <p:cNvGrpSpPr/>
          <p:nvPr/>
        </p:nvGrpSpPr>
        <p:grpSpPr>
          <a:xfrm>
            <a:off x="1975992" y="1955971"/>
            <a:ext cx="6286500" cy="1239581"/>
            <a:chOff x="1975992" y="1955971"/>
            <a:chExt cx="6286500" cy="1239581"/>
          </a:xfrm>
        </p:grpSpPr>
        <p:pic>
          <p:nvPicPr>
            <p:cNvPr id="12" name="OSA Image" descr="OSA Image"/>
            <p:cNvPicPr>
              <a:picLocks noChangeAspect="1"/>
            </p:cNvPicPr>
            <p:nvPr/>
          </p:nvPicPr>
          <p:blipFill rotWithShape="1">
            <a:blip r:embed="rId3"/>
            <a:srcRect b="73920"/>
            <a:stretch/>
          </p:blipFill>
          <p:spPr>
            <a:xfrm>
              <a:off x="1975992" y="1955971"/>
              <a:ext cx="6286500" cy="1239581"/>
            </a:xfrm>
            <a:prstGeom prst="rect">
              <a:avLst/>
            </a:prstGeom>
          </p:spPr>
        </p:pic>
        <p:sp>
          <p:nvSpPr>
            <p:cNvPr id="2" name="Rectangle 1"/>
            <p:cNvSpPr/>
            <p:nvPr/>
          </p:nvSpPr>
          <p:spPr bwMode="auto">
            <a:xfrm>
              <a:off x="2074572" y="1955971"/>
              <a:ext cx="1170156" cy="302873"/>
            </a:xfrm>
            <a:prstGeom prst="rect">
              <a:avLst/>
            </a:prstGeom>
            <a:solidFill>
              <a:schemeClr val="tx1"/>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grpSp>
        <p:nvGrpSpPr>
          <p:cNvPr id="7" name="Group 6"/>
          <p:cNvGrpSpPr/>
          <p:nvPr/>
        </p:nvGrpSpPr>
        <p:grpSpPr>
          <a:xfrm>
            <a:off x="1975992" y="3299739"/>
            <a:ext cx="6286500" cy="1071077"/>
            <a:chOff x="1975992" y="3299739"/>
            <a:chExt cx="6286500" cy="1071077"/>
          </a:xfrm>
        </p:grpSpPr>
        <p:pic>
          <p:nvPicPr>
            <p:cNvPr id="14" name="OSA Image" descr="OSA Image"/>
            <p:cNvPicPr>
              <a:picLocks noChangeAspect="1"/>
            </p:cNvPicPr>
            <p:nvPr/>
          </p:nvPicPr>
          <p:blipFill rotWithShape="1">
            <a:blip r:embed="rId3"/>
            <a:srcRect t="45324" b="32141"/>
            <a:stretch/>
          </p:blipFill>
          <p:spPr>
            <a:xfrm>
              <a:off x="1975992" y="3299739"/>
              <a:ext cx="6286500" cy="1071077"/>
            </a:xfrm>
            <a:prstGeom prst="rect">
              <a:avLst/>
            </a:prstGeom>
          </p:spPr>
        </p:pic>
        <p:sp>
          <p:nvSpPr>
            <p:cNvPr id="17" name="Rectangle 16"/>
            <p:cNvSpPr/>
            <p:nvPr/>
          </p:nvSpPr>
          <p:spPr bwMode="auto">
            <a:xfrm>
              <a:off x="2029375" y="4219379"/>
              <a:ext cx="1170156" cy="151437"/>
            </a:xfrm>
            <a:prstGeom prst="rect">
              <a:avLst/>
            </a:prstGeom>
            <a:solidFill>
              <a:schemeClr val="tx1"/>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grpSp>
        <p:nvGrpSpPr>
          <p:cNvPr id="8" name="Group 7"/>
          <p:cNvGrpSpPr/>
          <p:nvPr/>
        </p:nvGrpSpPr>
        <p:grpSpPr>
          <a:xfrm>
            <a:off x="1975992" y="4460828"/>
            <a:ext cx="6286500" cy="1038448"/>
            <a:chOff x="1975992" y="4460828"/>
            <a:chExt cx="6286500" cy="1038448"/>
          </a:xfrm>
        </p:grpSpPr>
        <p:pic>
          <p:nvPicPr>
            <p:cNvPr id="13" name="OSA Image" descr="OSA Image"/>
            <p:cNvPicPr>
              <a:picLocks noChangeAspect="1"/>
            </p:cNvPicPr>
            <p:nvPr/>
          </p:nvPicPr>
          <p:blipFill rotWithShape="1">
            <a:blip r:embed="rId3"/>
            <a:srcRect t="78152"/>
            <a:stretch/>
          </p:blipFill>
          <p:spPr>
            <a:xfrm>
              <a:off x="1975992" y="4460828"/>
              <a:ext cx="6286500" cy="1038448"/>
            </a:xfrm>
            <a:prstGeom prst="rect">
              <a:avLst/>
            </a:prstGeom>
          </p:spPr>
        </p:pic>
        <p:sp>
          <p:nvSpPr>
            <p:cNvPr id="18" name="Rectangle 17"/>
            <p:cNvSpPr/>
            <p:nvPr/>
          </p:nvSpPr>
          <p:spPr bwMode="auto">
            <a:xfrm>
              <a:off x="2061648" y="4460828"/>
              <a:ext cx="1170156" cy="151437"/>
            </a:xfrm>
            <a:prstGeom prst="rect">
              <a:avLst/>
            </a:prstGeom>
            <a:solidFill>
              <a:schemeClr val="tx1"/>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762000" rtl="0" eaLnBrk="0" fontAlgn="base" latinLnBrk="0" hangingPunct="0">
                <a:lnSpc>
                  <a:spcPct val="100000"/>
                </a:lnSpc>
                <a:spcBef>
                  <a:spcPct val="0"/>
                </a:spcBef>
                <a:spcAft>
                  <a:spcPct val="0"/>
                </a:spcAft>
                <a:buClrTx/>
                <a:buSzTx/>
                <a:buFontTx/>
                <a:buNone/>
                <a:tabLst/>
              </a:pPr>
              <a:endParaRPr kumimoji="0" lang="en-GB" sz="1800" b="0" i="1" u="none" strike="noStrike" cap="none" normalizeH="0" baseline="0" smtClean="0">
                <a:ln>
                  <a:noFill/>
                </a:ln>
                <a:solidFill>
                  <a:srgbClr val="330099"/>
                </a:solidFill>
                <a:effectLst/>
                <a:latin typeface="+mj-lt"/>
              </a:endParaRPr>
            </a:p>
          </p:txBody>
        </p:sp>
      </p:grpSp>
      <p:sp>
        <p:nvSpPr>
          <p:cNvPr id="22" name="Rectangle 20"/>
          <p:cNvSpPr>
            <a:spLocks noChangeArrowheads="1"/>
          </p:cNvSpPr>
          <p:nvPr/>
        </p:nvSpPr>
        <p:spPr bwMode="auto">
          <a:xfrm>
            <a:off x="557923" y="2392405"/>
            <a:ext cx="116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mtClean="0">
                <a:solidFill>
                  <a:schemeClr val="tx1"/>
                </a:solidFill>
                <a:latin typeface="+mj-lt"/>
              </a:rPr>
              <a:t>MM core</a:t>
            </a:r>
            <a:endParaRPr lang="en-GB" altLang="en-US">
              <a:solidFill>
                <a:schemeClr val="tx1"/>
              </a:solidFill>
              <a:latin typeface="+mj-lt"/>
            </a:endParaRPr>
          </a:p>
        </p:txBody>
      </p:sp>
      <p:sp>
        <p:nvSpPr>
          <p:cNvPr id="23" name="Rectangle 20"/>
          <p:cNvSpPr>
            <a:spLocks noChangeArrowheads="1"/>
          </p:cNvSpPr>
          <p:nvPr/>
        </p:nvSpPr>
        <p:spPr bwMode="auto">
          <a:xfrm>
            <a:off x="557923" y="3511790"/>
            <a:ext cx="1217612"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dirty="0" smtClean="0">
                <a:solidFill>
                  <a:schemeClr val="tx1"/>
                </a:solidFill>
                <a:latin typeface="+mj-lt"/>
              </a:rPr>
              <a:t>good array geometry</a:t>
            </a:r>
            <a:endParaRPr lang="en-GB" altLang="en-US" dirty="0">
              <a:solidFill>
                <a:schemeClr val="tx1"/>
              </a:solidFill>
              <a:latin typeface="+mj-lt"/>
            </a:endParaRPr>
          </a:p>
        </p:txBody>
      </p:sp>
      <p:sp>
        <p:nvSpPr>
          <p:cNvPr id="26" name="Rectangle 20"/>
          <p:cNvSpPr>
            <a:spLocks noChangeArrowheads="1"/>
          </p:cNvSpPr>
          <p:nvPr/>
        </p:nvSpPr>
        <p:spPr bwMode="auto">
          <a:xfrm>
            <a:off x="557923" y="4656565"/>
            <a:ext cx="116840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mtClean="0">
                <a:solidFill>
                  <a:schemeClr val="tx1"/>
                </a:solidFill>
                <a:latin typeface="+mj-lt"/>
              </a:rPr>
              <a:t>bad array geometry</a:t>
            </a:r>
            <a:endParaRPr lang="en-GB" altLang="en-US">
              <a:solidFill>
                <a:schemeClr val="tx1"/>
              </a:solidFill>
              <a:latin typeface="+mj-lt"/>
            </a:endParaRPr>
          </a:p>
        </p:txBody>
      </p:sp>
      <p:sp>
        <p:nvSpPr>
          <p:cNvPr id="27" name="Rectangle 12"/>
          <p:cNvSpPr>
            <a:spLocks noChangeArrowheads="1"/>
          </p:cNvSpPr>
          <p:nvPr/>
        </p:nvSpPr>
        <p:spPr bwMode="auto">
          <a:xfrm>
            <a:off x="250825" y="5837788"/>
            <a:ext cx="576103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z="1600" dirty="0" smtClean="0">
                <a:solidFill>
                  <a:schemeClr val="tx1"/>
                </a:solidFill>
                <a:latin typeface="+mj-lt"/>
                <a:cs typeface="Times New Roman" panose="02020603050405020304" pitchFamily="18" charset="0"/>
              </a:rPr>
              <a:t>NK Fontaine et </a:t>
            </a:r>
            <a:r>
              <a:rPr lang="en-GB" altLang="en-US" sz="1600" dirty="0">
                <a:solidFill>
                  <a:schemeClr val="tx1"/>
                </a:solidFill>
                <a:latin typeface="+mj-lt"/>
                <a:cs typeface="Times New Roman" panose="02020603050405020304" pitchFamily="18" charset="0"/>
              </a:rPr>
              <a:t>al, Opt Express 20 (2012) </a:t>
            </a:r>
            <a:r>
              <a:rPr lang="en-GB" altLang="en-US" sz="1600" dirty="0" smtClean="0">
                <a:solidFill>
                  <a:schemeClr val="tx1"/>
                </a:solidFill>
                <a:latin typeface="+mj-lt"/>
                <a:cs typeface="Times New Roman" panose="02020603050405020304" pitchFamily="18" charset="0"/>
              </a:rPr>
              <a:t>27123</a:t>
            </a:r>
            <a:endParaRPr lang="en-GB" altLang="en-US" sz="1600" dirty="0">
              <a:solidFill>
                <a:schemeClr val="tx1"/>
              </a:solidFill>
              <a:latin typeface="+mj-lt"/>
              <a:cs typeface="Times New Roman" panose="02020603050405020304" pitchFamily="18" charset="0"/>
            </a:endParaRPr>
          </a:p>
        </p:txBody>
      </p:sp>
      <p:sp>
        <p:nvSpPr>
          <p:cNvPr id="19"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16721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Line 644"/>
          <p:cNvSpPr>
            <a:spLocks noChangeShapeType="1"/>
          </p:cNvSpPr>
          <p:nvPr/>
        </p:nvSpPr>
        <p:spPr bwMode="auto">
          <a:xfrm flipH="1">
            <a:off x="2878153" y="4649572"/>
            <a:ext cx="310709" cy="1372187"/>
          </a:xfrm>
          <a:prstGeom prst="line">
            <a:avLst/>
          </a:prstGeom>
          <a:noFill/>
          <a:ln w="25400">
            <a:solidFill>
              <a:srgbClr val="3BA0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500" dirty="0">
              <a:cs typeface="Arial" pitchFamily="34" charset="0"/>
            </a:endParaRPr>
          </a:p>
        </p:txBody>
      </p:sp>
      <p:sp>
        <p:nvSpPr>
          <p:cNvPr id="6" name="Text Box 647"/>
          <p:cNvSpPr txBox="1">
            <a:spLocks noChangeArrowheads="1"/>
          </p:cNvSpPr>
          <p:nvPr/>
        </p:nvSpPr>
        <p:spPr bwMode="auto">
          <a:xfrm>
            <a:off x="-40975" y="2691182"/>
            <a:ext cx="1773851"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a:cs typeface="Arial" pitchFamily="34" charset="0"/>
              </a:rPr>
              <a:t>Diameter monitor</a:t>
            </a:r>
          </a:p>
        </p:txBody>
      </p:sp>
      <p:sp>
        <p:nvSpPr>
          <p:cNvPr id="7" name="Text Box 650"/>
          <p:cNvSpPr txBox="1">
            <a:spLocks noChangeArrowheads="1"/>
          </p:cNvSpPr>
          <p:nvPr/>
        </p:nvSpPr>
        <p:spPr bwMode="auto">
          <a:xfrm>
            <a:off x="-14683" y="682980"/>
            <a:ext cx="1807672"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a:cs typeface="Arial" pitchFamily="34" charset="0"/>
              </a:rPr>
              <a:t>Preform feed</a:t>
            </a:r>
          </a:p>
        </p:txBody>
      </p:sp>
      <p:sp>
        <p:nvSpPr>
          <p:cNvPr id="10" name="Rectangle 631"/>
          <p:cNvSpPr>
            <a:spLocks noChangeArrowheads="1"/>
          </p:cNvSpPr>
          <p:nvPr/>
        </p:nvSpPr>
        <p:spPr bwMode="auto">
          <a:xfrm>
            <a:off x="1578781" y="1272493"/>
            <a:ext cx="860872" cy="1246041"/>
          </a:xfrm>
          <a:prstGeom prst="rect">
            <a:avLst/>
          </a:prstGeom>
          <a:gradFill rotWithShape="0">
            <a:gsLst>
              <a:gs pos="0">
                <a:srgbClr val="DEF1F2">
                  <a:alpha val="99001"/>
                </a:srgbClr>
              </a:gs>
              <a:gs pos="50000">
                <a:srgbClr val="FF0000"/>
              </a:gs>
              <a:gs pos="100000">
                <a:srgbClr val="DEF1F2">
                  <a:alpha val="99001"/>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nvGrpSpPr>
          <p:cNvPr id="11" name="Group 632"/>
          <p:cNvGrpSpPr>
            <a:grpSpLocks/>
          </p:cNvGrpSpPr>
          <p:nvPr/>
        </p:nvGrpSpPr>
        <p:grpSpPr bwMode="auto">
          <a:xfrm>
            <a:off x="1140279" y="1272493"/>
            <a:ext cx="445835" cy="1246041"/>
            <a:chOff x="3504" y="1544"/>
            <a:chExt cx="278" cy="593"/>
          </a:xfrm>
        </p:grpSpPr>
        <p:sp>
          <p:nvSpPr>
            <p:cNvPr id="31" name="Rectangle 633"/>
            <p:cNvSpPr>
              <a:spLocks noChangeArrowheads="1"/>
            </p:cNvSpPr>
            <p:nvPr/>
          </p:nvSpPr>
          <p:spPr bwMode="auto">
            <a:xfrm>
              <a:off x="3504" y="1544"/>
              <a:ext cx="277" cy="593"/>
            </a:xfrm>
            <a:prstGeom prst="rect">
              <a:avLst/>
            </a:prstGeom>
            <a:solidFill>
              <a:srgbClr val="80808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32" name="Rectangle 634"/>
            <p:cNvSpPr>
              <a:spLocks noChangeArrowheads="1"/>
            </p:cNvSpPr>
            <p:nvPr/>
          </p:nvSpPr>
          <p:spPr bwMode="auto">
            <a:xfrm>
              <a:off x="3505" y="1777"/>
              <a:ext cx="277" cy="113"/>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grpSp>
        <p:nvGrpSpPr>
          <p:cNvPr id="12" name="Group 635"/>
          <p:cNvGrpSpPr>
            <a:grpSpLocks/>
          </p:cNvGrpSpPr>
          <p:nvPr/>
        </p:nvGrpSpPr>
        <p:grpSpPr bwMode="auto">
          <a:xfrm>
            <a:off x="2429387" y="1272493"/>
            <a:ext cx="448768" cy="1246041"/>
            <a:chOff x="3481" y="1544"/>
            <a:chExt cx="278" cy="593"/>
          </a:xfrm>
        </p:grpSpPr>
        <p:sp>
          <p:nvSpPr>
            <p:cNvPr id="29" name="Rectangle 636"/>
            <p:cNvSpPr>
              <a:spLocks noChangeArrowheads="1"/>
            </p:cNvSpPr>
            <p:nvPr/>
          </p:nvSpPr>
          <p:spPr bwMode="auto">
            <a:xfrm>
              <a:off x="3482" y="1544"/>
              <a:ext cx="277" cy="593"/>
            </a:xfrm>
            <a:prstGeom prst="rect">
              <a:avLst/>
            </a:prstGeom>
            <a:solidFill>
              <a:srgbClr val="80808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30" name="Rectangle 637"/>
            <p:cNvSpPr>
              <a:spLocks noChangeArrowheads="1"/>
            </p:cNvSpPr>
            <p:nvPr/>
          </p:nvSpPr>
          <p:spPr bwMode="auto">
            <a:xfrm>
              <a:off x="3481" y="1785"/>
              <a:ext cx="277" cy="113"/>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sp>
        <p:nvSpPr>
          <p:cNvPr id="13" name="Rectangle 643"/>
          <p:cNvSpPr>
            <a:spLocks noChangeArrowheads="1"/>
          </p:cNvSpPr>
          <p:nvPr/>
        </p:nvSpPr>
        <p:spPr bwMode="auto">
          <a:xfrm>
            <a:off x="1781167" y="2757733"/>
            <a:ext cx="466367" cy="267009"/>
          </a:xfrm>
          <a:prstGeom prst="rect">
            <a:avLst/>
          </a:prstGeom>
          <a:solidFill>
            <a:srgbClr val="80808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14" name="Rectangle 648"/>
          <p:cNvSpPr>
            <a:spLocks noChangeArrowheads="1"/>
          </p:cNvSpPr>
          <p:nvPr/>
        </p:nvSpPr>
        <p:spPr bwMode="auto">
          <a:xfrm>
            <a:off x="1454220" y="786738"/>
            <a:ext cx="403305" cy="298280"/>
          </a:xfrm>
          <a:prstGeom prst="rect">
            <a:avLst/>
          </a:prstGeom>
          <a:solidFill>
            <a:schemeClr val="bg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15" name="Rectangle 649"/>
          <p:cNvSpPr>
            <a:spLocks noChangeArrowheads="1"/>
          </p:cNvSpPr>
          <p:nvPr/>
        </p:nvSpPr>
        <p:spPr bwMode="auto">
          <a:xfrm>
            <a:off x="2196204" y="792367"/>
            <a:ext cx="406238" cy="295875"/>
          </a:xfrm>
          <a:prstGeom prst="rect">
            <a:avLst/>
          </a:prstGeom>
          <a:solidFill>
            <a:schemeClr val="bg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26" name="Line 644"/>
          <p:cNvSpPr>
            <a:spLocks noChangeShapeType="1"/>
          </p:cNvSpPr>
          <p:nvPr/>
        </p:nvSpPr>
        <p:spPr bwMode="auto">
          <a:xfrm>
            <a:off x="2001720" y="2016335"/>
            <a:ext cx="21666" cy="3594650"/>
          </a:xfrm>
          <a:prstGeom prst="line">
            <a:avLst/>
          </a:prstGeom>
          <a:noFill/>
          <a:ln w="25400">
            <a:solidFill>
              <a:srgbClr val="3BA0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500" dirty="0">
              <a:cs typeface="Arial" pitchFamily="34" charset="0"/>
            </a:endParaRPr>
          </a:p>
        </p:txBody>
      </p:sp>
      <p:sp>
        <p:nvSpPr>
          <p:cNvPr id="27" name="Freeform 1199"/>
          <p:cNvSpPr>
            <a:spLocks/>
          </p:cNvSpPr>
          <p:nvPr/>
        </p:nvSpPr>
        <p:spPr bwMode="auto">
          <a:xfrm>
            <a:off x="1849015" y="580705"/>
            <a:ext cx="339571" cy="1435062"/>
          </a:xfrm>
          <a:custGeom>
            <a:avLst/>
            <a:gdLst>
              <a:gd name="T0" fmla="*/ 2 w 330"/>
              <a:gd name="T1" fmla="*/ 0 h 1303"/>
              <a:gd name="T2" fmla="*/ 2 w 330"/>
              <a:gd name="T3" fmla="*/ 528 h 1303"/>
              <a:gd name="T4" fmla="*/ 8 w 330"/>
              <a:gd name="T5" fmla="*/ 630 h 1303"/>
              <a:gd name="T6" fmla="*/ 50 w 330"/>
              <a:gd name="T7" fmla="*/ 786 h 1303"/>
              <a:gd name="T8" fmla="*/ 110 w 330"/>
              <a:gd name="T9" fmla="*/ 972 h 1303"/>
              <a:gd name="T10" fmla="*/ 146 w 330"/>
              <a:gd name="T11" fmla="*/ 1116 h 1303"/>
              <a:gd name="T12" fmla="*/ 152 w 330"/>
              <a:gd name="T13" fmla="*/ 1302 h 1303"/>
              <a:gd name="T14" fmla="*/ 170 w 330"/>
              <a:gd name="T15" fmla="*/ 1110 h 1303"/>
              <a:gd name="T16" fmla="*/ 218 w 330"/>
              <a:gd name="T17" fmla="*/ 912 h 1303"/>
              <a:gd name="T18" fmla="*/ 254 w 330"/>
              <a:gd name="T19" fmla="*/ 822 h 1303"/>
              <a:gd name="T20" fmla="*/ 296 w 330"/>
              <a:gd name="T21" fmla="*/ 684 h 1303"/>
              <a:gd name="T22" fmla="*/ 326 w 330"/>
              <a:gd name="T23" fmla="*/ 462 h 1303"/>
              <a:gd name="T24" fmla="*/ 320 w 330"/>
              <a:gd name="T25" fmla="*/ 6 h 1303"/>
              <a:gd name="connsiteX0" fmla="*/ 0 w 10495"/>
              <a:gd name="connsiteY0" fmla="*/ 10346 h 20338"/>
              <a:gd name="connsiteX1" fmla="*/ 0 w 10495"/>
              <a:gd name="connsiteY1" fmla="*/ 14398 h 20338"/>
              <a:gd name="connsiteX2" fmla="*/ 181 w 10495"/>
              <a:gd name="connsiteY2" fmla="*/ 15181 h 20338"/>
              <a:gd name="connsiteX3" fmla="*/ 1454 w 10495"/>
              <a:gd name="connsiteY3" fmla="*/ 16378 h 20338"/>
              <a:gd name="connsiteX4" fmla="*/ 3272 w 10495"/>
              <a:gd name="connsiteY4" fmla="*/ 17806 h 20338"/>
              <a:gd name="connsiteX5" fmla="*/ 4363 w 10495"/>
              <a:gd name="connsiteY5" fmla="*/ 18911 h 20338"/>
              <a:gd name="connsiteX6" fmla="*/ 4545 w 10495"/>
              <a:gd name="connsiteY6" fmla="*/ 20338 h 20338"/>
              <a:gd name="connsiteX7" fmla="*/ 5091 w 10495"/>
              <a:gd name="connsiteY7" fmla="*/ 18865 h 20338"/>
              <a:gd name="connsiteX8" fmla="*/ 6545 w 10495"/>
              <a:gd name="connsiteY8" fmla="*/ 17345 h 20338"/>
              <a:gd name="connsiteX9" fmla="*/ 7636 w 10495"/>
              <a:gd name="connsiteY9" fmla="*/ 16655 h 20338"/>
              <a:gd name="connsiteX10" fmla="*/ 8909 w 10495"/>
              <a:gd name="connsiteY10" fmla="*/ 15595 h 20338"/>
              <a:gd name="connsiteX11" fmla="*/ 9818 w 10495"/>
              <a:gd name="connsiteY11" fmla="*/ 13892 h 20338"/>
              <a:gd name="connsiteX12" fmla="*/ 10487 w 10495"/>
              <a:gd name="connsiteY12" fmla="*/ 0 h 20338"/>
              <a:gd name="connsiteX0" fmla="*/ 0 w 10777"/>
              <a:gd name="connsiteY0" fmla="*/ 10346 h 20338"/>
              <a:gd name="connsiteX1" fmla="*/ 0 w 10777"/>
              <a:gd name="connsiteY1" fmla="*/ 14398 h 20338"/>
              <a:gd name="connsiteX2" fmla="*/ 181 w 10777"/>
              <a:gd name="connsiteY2" fmla="*/ 15181 h 20338"/>
              <a:gd name="connsiteX3" fmla="*/ 1454 w 10777"/>
              <a:gd name="connsiteY3" fmla="*/ 16378 h 20338"/>
              <a:gd name="connsiteX4" fmla="*/ 3272 w 10777"/>
              <a:gd name="connsiteY4" fmla="*/ 17806 h 20338"/>
              <a:gd name="connsiteX5" fmla="*/ 4363 w 10777"/>
              <a:gd name="connsiteY5" fmla="*/ 18911 h 20338"/>
              <a:gd name="connsiteX6" fmla="*/ 4545 w 10777"/>
              <a:gd name="connsiteY6" fmla="*/ 20338 h 20338"/>
              <a:gd name="connsiteX7" fmla="*/ 5091 w 10777"/>
              <a:gd name="connsiteY7" fmla="*/ 18865 h 20338"/>
              <a:gd name="connsiteX8" fmla="*/ 6545 w 10777"/>
              <a:gd name="connsiteY8" fmla="*/ 17345 h 20338"/>
              <a:gd name="connsiteX9" fmla="*/ 7636 w 10777"/>
              <a:gd name="connsiteY9" fmla="*/ 16655 h 20338"/>
              <a:gd name="connsiteX10" fmla="*/ 8909 w 10777"/>
              <a:gd name="connsiteY10" fmla="*/ 15595 h 20338"/>
              <a:gd name="connsiteX11" fmla="*/ 9818 w 10777"/>
              <a:gd name="connsiteY11" fmla="*/ 13892 h 20338"/>
              <a:gd name="connsiteX12" fmla="*/ 10771 w 10777"/>
              <a:gd name="connsiteY12" fmla="*/ 0 h 20338"/>
              <a:gd name="connsiteX0" fmla="*/ 0 w 10218"/>
              <a:gd name="connsiteY0" fmla="*/ 10212 h 20204"/>
              <a:gd name="connsiteX1" fmla="*/ 0 w 10218"/>
              <a:gd name="connsiteY1" fmla="*/ 14264 h 20204"/>
              <a:gd name="connsiteX2" fmla="*/ 181 w 10218"/>
              <a:gd name="connsiteY2" fmla="*/ 15047 h 20204"/>
              <a:gd name="connsiteX3" fmla="*/ 1454 w 10218"/>
              <a:gd name="connsiteY3" fmla="*/ 16244 h 20204"/>
              <a:gd name="connsiteX4" fmla="*/ 3272 w 10218"/>
              <a:gd name="connsiteY4" fmla="*/ 17672 h 20204"/>
              <a:gd name="connsiteX5" fmla="*/ 4363 w 10218"/>
              <a:gd name="connsiteY5" fmla="*/ 18777 h 20204"/>
              <a:gd name="connsiteX6" fmla="*/ 4545 w 10218"/>
              <a:gd name="connsiteY6" fmla="*/ 20204 h 20204"/>
              <a:gd name="connsiteX7" fmla="*/ 5091 w 10218"/>
              <a:gd name="connsiteY7" fmla="*/ 18731 h 20204"/>
              <a:gd name="connsiteX8" fmla="*/ 6545 w 10218"/>
              <a:gd name="connsiteY8" fmla="*/ 17211 h 20204"/>
              <a:gd name="connsiteX9" fmla="*/ 7636 w 10218"/>
              <a:gd name="connsiteY9" fmla="*/ 16521 h 20204"/>
              <a:gd name="connsiteX10" fmla="*/ 8909 w 10218"/>
              <a:gd name="connsiteY10" fmla="*/ 15461 h 20204"/>
              <a:gd name="connsiteX11" fmla="*/ 9818 w 10218"/>
              <a:gd name="connsiteY11" fmla="*/ 13758 h 20204"/>
              <a:gd name="connsiteX12" fmla="*/ 10204 w 10218"/>
              <a:gd name="connsiteY12" fmla="*/ 0 h 20204"/>
              <a:gd name="connsiteX0" fmla="*/ 0 w 10127"/>
              <a:gd name="connsiteY0" fmla="*/ 10167 h 20159"/>
              <a:gd name="connsiteX1" fmla="*/ 0 w 10127"/>
              <a:gd name="connsiteY1" fmla="*/ 14219 h 20159"/>
              <a:gd name="connsiteX2" fmla="*/ 181 w 10127"/>
              <a:gd name="connsiteY2" fmla="*/ 15002 h 20159"/>
              <a:gd name="connsiteX3" fmla="*/ 1454 w 10127"/>
              <a:gd name="connsiteY3" fmla="*/ 16199 h 20159"/>
              <a:gd name="connsiteX4" fmla="*/ 3272 w 10127"/>
              <a:gd name="connsiteY4" fmla="*/ 17627 h 20159"/>
              <a:gd name="connsiteX5" fmla="*/ 4363 w 10127"/>
              <a:gd name="connsiteY5" fmla="*/ 18732 h 20159"/>
              <a:gd name="connsiteX6" fmla="*/ 4545 w 10127"/>
              <a:gd name="connsiteY6" fmla="*/ 20159 h 20159"/>
              <a:gd name="connsiteX7" fmla="*/ 5091 w 10127"/>
              <a:gd name="connsiteY7" fmla="*/ 18686 h 20159"/>
              <a:gd name="connsiteX8" fmla="*/ 6545 w 10127"/>
              <a:gd name="connsiteY8" fmla="*/ 17166 h 20159"/>
              <a:gd name="connsiteX9" fmla="*/ 7636 w 10127"/>
              <a:gd name="connsiteY9" fmla="*/ 16476 h 20159"/>
              <a:gd name="connsiteX10" fmla="*/ 8909 w 10127"/>
              <a:gd name="connsiteY10" fmla="*/ 15416 h 20159"/>
              <a:gd name="connsiteX11" fmla="*/ 9818 w 10127"/>
              <a:gd name="connsiteY11" fmla="*/ 13713 h 20159"/>
              <a:gd name="connsiteX12" fmla="*/ 10109 w 10127"/>
              <a:gd name="connsiteY12" fmla="*/ 0 h 20159"/>
              <a:gd name="connsiteX0" fmla="*/ 22 w 10149"/>
              <a:gd name="connsiteY0" fmla="*/ 43 h 20159"/>
              <a:gd name="connsiteX1" fmla="*/ 22 w 10149"/>
              <a:gd name="connsiteY1" fmla="*/ 14219 h 20159"/>
              <a:gd name="connsiteX2" fmla="*/ 203 w 10149"/>
              <a:gd name="connsiteY2" fmla="*/ 15002 h 20159"/>
              <a:gd name="connsiteX3" fmla="*/ 1476 w 10149"/>
              <a:gd name="connsiteY3" fmla="*/ 16199 h 20159"/>
              <a:gd name="connsiteX4" fmla="*/ 3294 w 10149"/>
              <a:gd name="connsiteY4" fmla="*/ 17627 h 20159"/>
              <a:gd name="connsiteX5" fmla="*/ 4385 w 10149"/>
              <a:gd name="connsiteY5" fmla="*/ 18732 h 20159"/>
              <a:gd name="connsiteX6" fmla="*/ 4567 w 10149"/>
              <a:gd name="connsiteY6" fmla="*/ 20159 h 20159"/>
              <a:gd name="connsiteX7" fmla="*/ 5113 w 10149"/>
              <a:gd name="connsiteY7" fmla="*/ 18686 h 20159"/>
              <a:gd name="connsiteX8" fmla="*/ 6567 w 10149"/>
              <a:gd name="connsiteY8" fmla="*/ 17166 h 20159"/>
              <a:gd name="connsiteX9" fmla="*/ 7658 w 10149"/>
              <a:gd name="connsiteY9" fmla="*/ 16476 h 20159"/>
              <a:gd name="connsiteX10" fmla="*/ 8931 w 10149"/>
              <a:gd name="connsiteY10" fmla="*/ 15416 h 20159"/>
              <a:gd name="connsiteX11" fmla="*/ 9840 w 10149"/>
              <a:gd name="connsiteY11" fmla="*/ 13713 h 20159"/>
              <a:gd name="connsiteX12" fmla="*/ 10131 w 10149"/>
              <a:gd name="connsiteY12" fmla="*/ 0 h 20159"/>
              <a:gd name="connsiteX0" fmla="*/ 299 w 10142"/>
              <a:gd name="connsiteY0" fmla="*/ 88 h 20159"/>
              <a:gd name="connsiteX1" fmla="*/ 15 w 10142"/>
              <a:gd name="connsiteY1" fmla="*/ 14219 h 20159"/>
              <a:gd name="connsiteX2" fmla="*/ 196 w 10142"/>
              <a:gd name="connsiteY2" fmla="*/ 15002 h 20159"/>
              <a:gd name="connsiteX3" fmla="*/ 1469 w 10142"/>
              <a:gd name="connsiteY3" fmla="*/ 16199 h 20159"/>
              <a:gd name="connsiteX4" fmla="*/ 3287 w 10142"/>
              <a:gd name="connsiteY4" fmla="*/ 17627 h 20159"/>
              <a:gd name="connsiteX5" fmla="*/ 4378 w 10142"/>
              <a:gd name="connsiteY5" fmla="*/ 18732 h 20159"/>
              <a:gd name="connsiteX6" fmla="*/ 4560 w 10142"/>
              <a:gd name="connsiteY6" fmla="*/ 20159 h 20159"/>
              <a:gd name="connsiteX7" fmla="*/ 5106 w 10142"/>
              <a:gd name="connsiteY7" fmla="*/ 18686 h 20159"/>
              <a:gd name="connsiteX8" fmla="*/ 6560 w 10142"/>
              <a:gd name="connsiteY8" fmla="*/ 17166 h 20159"/>
              <a:gd name="connsiteX9" fmla="*/ 7651 w 10142"/>
              <a:gd name="connsiteY9" fmla="*/ 16476 h 20159"/>
              <a:gd name="connsiteX10" fmla="*/ 8924 w 10142"/>
              <a:gd name="connsiteY10" fmla="*/ 15416 h 20159"/>
              <a:gd name="connsiteX11" fmla="*/ 9833 w 10142"/>
              <a:gd name="connsiteY11" fmla="*/ 13713 h 20159"/>
              <a:gd name="connsiteX12" fmla="*/ 10124 w 10142"/>
              <a:gd name="connsiteY12" fmla="*/ 0 h 20159"/>
              <a:gd name="connsiteX0" fmla="*/ 199 w 10042"/>
              <a:gd name="connsiteY0" fmla="*/ 88 h 20159"/>
              <a:gd name="connsiteX1" fmla="*/ 104 w 10042"/>
              <a:gd name="connsiteY1" fmla="*/ 10473 h 20159"/>
              <a:gd name="connsiteX2" fmla="*/ 96 w 10042"/>
              <a:gd name="connsiteY2" fmla="*/ 15002 h 20159"/>
              <a:gd name="connsiteX3" fmla="*/ 1369 w 10042"/>
              <a:gd name="connsiteY3" fmla="*/ 16199 h 20159"/>
              <a:gd name="connsiteX4" fmla="*/ 3187 w 10042"/>
              <a:gd name="connsiteY4" fmla="*/ 17627 h 20159"/>
              <a:gd name="connsiteX5" fmla="*/ 4278 w 10042"/>
              <a:gd name="connsiteY5" fmla="*/ 18732 h 20159"/>
              <a:gd name="connsiteX6" fmla="*/ 4460 w 10042"/>
              <a:gd name="connsiteY6" fmla="*/ 20159 h 20159"/>
              <a:gd name="connsiteX7" fmla="*/ 5006 w 10042"/>
              <a:gd name="connsiteY7" fmla="*/ 18686 h 20159"/>
              <a:gd name="connsiteX8" fmla="*/ 6460 w 10042"/>
              <a:gd name="connsiteY8" fmla="*/ 17166 h 20159"/>
              <a:gd name="connsiteX9" fmla="*/ 7551 w 10042"/>
              <a:gd name="connsiteY9" fmla="*/ 16476 h 20159"/>
              <a:gd name="connsiteX10" fmla="*/ 8824 w 10042"/>
              <a:gd name="connsiteY10" fmla="*/ 15416 h 20159"/>
              <a:gd name="connsiteX11" fmla="*/ 9733 w 10042"/>
              <a:gd name="connsiteY11" fmla="*/ 13713 h 20159"/>
              <a:gd name="connsiteX12" fmla="*/ 10024 w 10042"/>
              <a:gd name="connsiteY12" fmla="*/ 0 h 20159"/>
              <a:gd name="connsiteX0" fmla="*/ 268 w 10111"/>
              <a:gd name="connsiteY0" fmla="*/ 88 h 20159"/>
              <a:gd name="connsiteX1" fmla="*/ 173 w 10111"/>
              <a:gd name="connsiteY1" fmla="*/ 10473 h 20159"/>
              <a:gd name="connsiteX2" fmla="*/ 165 w 10111"/>
              <a:gd name="connsiteY2" fmla="*/ 15002 h 20159"/>
              <a:gd name="connsiteX3" fmla="*/ 2383 w 10111"/>
              <a:gd name="connsiteY3" fmla="*/ 16957 h 20159"/>
              <a:gd name="connsiteX4" fmla="*/ 3256 w 10111"/>
              <a:gd name="connsiteY4" fmla="*/ 17627 h 20159"/>
              <a:gd name="connsiteX5" fmla="*/ 4347 w 10111"/>
              <a:gd name="connsiteY5" fmla="*/ 18732 h 20159"/>
              <a:gd name="connsiteX6" fmla="*/ 4529 w 10111"/>
              <a:gd name="connsiteY6" fmla="*/ 20159 h 20159"/>
              <a:gd name="connsiteX7" fmla="*/ 5075 w 10111"/>
              <a:gd name="connsiteY7" fmla="*/ 18686 h 20159"/>
              <a:gd name="connsiteX8" fmla="*/ 6529 w 10111"/>
              <a:gd name="connsiteY8" fmla="*/ 17166 h 20159"/>
              <a:gd name="connsiteX9" fmla="*/ 7620 w 10111"/>
              <a:gd name="connsiteY9" fmla="*/ 16476 h 20159"/>
              <a:gd name="connsiteX10" fmla="*/ 8893 w 10111"/>
              <a:gd name="connsiteY10" fmla="*/ 15416 h 20159"/>
              <a:gd name="connsiteX11" fmla="*/ 9802 w 10111"/>
              <a:gd name="connsiteY11" fmla="*/ 13713 h 20159"/>
              <a:gd name="connsiteX12" fmla="*/ 10093 w 10111"/>
              <a:gd name="connsiteY12" fmla="*/ 0 h 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1" h="20159">
                <a:moveTo>
                  <a:pt x="268" y="88"/>
                </a:moveTo>
                <a:cubicBezTo>
                  <a:pt x="237" y="1707"/>
                  <a:pt x="190" y="7987"/>
                  <a:pt x="173" y="10473"/>
                </a:cubicBezTo>
                <a:cubicBezTo>
                  <a:pt x="156" y="12959"/>
                  <a:pt x="-203" y="13921"/>
                  <a:pt x="165" y="15002"/>
                </a:cubicBezTo>
                <a:cubicBezTo>
                  <a:pt x="533" y="16083"/>
                  <a:pt x="1868" y="16520"/>
                  <a:pt x="2383" y="16957"/>
                </a:cubicBezTo>
                <a:cubicBezTo>
                  <a:pt x="2898" y="17395"/>
                  <a:pt x="2929" y="17331"/>
                  <a:pt x="3256" y="17627"/>
                </a:cubicBezTo>
                <a:cubicBezTo>
                  <a:pt x="3583" y="17923"/>
                  <a:pt x="4135" y="18310"/>
                  <a:pt x="4347" y="18732"/>
                </a:cubicBezTo>
                <a:cubicBezTo>
                  <a:pt x="4559" y="19154"/>
                  <a:pt x="4408" y="20167"/>
                  <a:pt x="4529" y="20159"/>
                </a:cubicBezTo>
                <a:cubicBezTo>
                  <a:pt x="4650" y="20152"/>
                  <a:pt x="4741" y="19185"/>
                  <a:pt x="5075" y="18686"/>
                </a:cubicBezTo>
                <a:cubicBezTo>
                  <a:pt x="5408" y="18187"/>
                  <a:pt x="6105" y="17535"/>
                  <a:pt x="6529" y="17166"/>
                </a:cubicBezTo>
                <a:cubicBezTo>
                  <a:pt x="6953" y="16798"/>
                  <a:pt x="7226" y="16767"/>
                  <a:pt x="7620" y="16476"/>
                </a:cubicBezTo>
                <a:cubicBezTo>
                  <a:pt x="8014" y="16184"/>
                  <a:pt x="8529" y="15877"/>
                  <a:pt x="8893" y="15416"/>
                </a:cubicBezTo>
                <a:cubicBezTo>
                  <a:pt x="9256" y="14956"/>
                  <a:pt x="9681" y="14580"/>
                  <a:pt x="9802" y="13713"/>
                </a:cubicBezTo>
                <a:cubicBezTo>
                  <a:pt x="9923" y="12845"/>
                  <a:pt x="10184" y="622"/>
                  <a:pt x="10093" y="0"/>
                </a:cubicBezTo>
              </a:path>
            </a:pathLst>
          </a:custGeom>
          <a:solidFill>
            <a:srgbClr val="E0E6EF"/>
          </a:solidFill>
          <a:ln w="50800">
            <a:solidFill>
              <a:schemeClr val="accent5">
                <a:lumMod val="90000"/>
              </a:schemeClr>
            </a:solidFill>
            <a:round/>
            <a:headEnd/>
            <a:tailEnd/>
          </a:ln>
          <a:effectLst/>
          <a:extLst/>
        </p:spPr>
        <p:txBody>
          <a:bodyPr/>
          <a:lstStyle/>
          <a:p>
            <a:endParaRPr lang="en-GB" sz="1500" dirty="0">
              <a:cs typeface="Arial" pitchFamily="34" charset="0"/>
            </a:endParaRPr>
          </a:p>
        </p:txBody>
      </p:sp>
      <p:sp>
        <p:nvSpPr>
          <p:cNvPr id="28" name="Oval 642"/>
          <p:cNvSpPr>
            <a:spLocks noChangeArrowheads="1"/>
          </p:cNvSpPr>
          <p:nvPr/>
        </p:nvSpPr>
        <p:spPr bwMode="auto">
          <a:xfrm>
            <a:off x="1833466" y="495127"/>
            <a:ext cx="378373" cy="222418"/>
          </a:xfrm>
          <a:prstGeom prst="ellipse">
            <a:avLst/>
          </a:prstGeom>
          <a:solidFill>
            <a:srgbClr val="E0E6EF"/>
          </a:solidFill>
          <a:ln w="25400" algn="ctr">
            <a:solidFill>
              <a:srgbClr val="3BA0BB"/>
            </a:solidFill>
            <a:round/>
            <a:headEnd/>
            <a:tailEnd/>
          </a:ln>
          <a:effectLst/>
          <a:extLst/>
        </p:spPr>
        <p:txBody>
          <a:bodyPr wrap="none" anchor="ctr"/>
          <a:lstStyle/>
          <a:p>
            <a:endParaRPr lang="en-GB" sz="1500" dirty="0">
              <a:cs typeface="Arial" pitchFamily="34" charset="0"/>
            </a:endParaRPr>
          </a:p>
        </p:txBody>
      </p:sp>
      <p:sp>
        <p:nvSpPr>
          <p:cNvPr id="23" name="Freeform 1840"/>
          <p:cNvSpPr>
            <a:spLocks/>
          </p:cNvSpPr>
          <p:nvPr/>
        </p:nvSpPr>
        <p:spPr bwMode="auto">
          <a:xfrm>
            <a:off x="605366" y="4131914"/>
            <a:ext cx="124136" cy="225642"/>
          </a:xfrm>
          <a:custGeom>
            <a:avLst/>
            <a:gdLst>
              <a:gd name="T0" fmla="*/ 222 w 786"/>
              <a:gd name="T1" fmla="*/ 84 h 1164"/>
              <a:gd name="T2" fmla="*/ 186 w 786"/>
              <a:gd name="T3" fmla="*/ 252 h 1164"/>
              <a:gd name="T4" fmla="*/ 42 w 786"/>
              <a:gd name="T5" fmla="*/ 552 h 1164"/>
              <a:gd name="T6" fmla="*/ 12 w 786"/>
              <a:gd name="T7" fmla="*/ 624 h 1164"/>
              <a:gd name="T8" fmla="*/ 0 w 786"/>
              <a:gd name="T9" fmla="*/ 732 h 1164"/>
              <a:gd name="T10" fmla="*/ 0 w 786"/>
              <a:gd name="T11" fmla="*/ 846 h 1164"/>
              <a:gd name="T12" fmla="*/ 18 w 786"/>
              <a:gd name="T13" fmla="*/ 948 h 1164"/>
              <a:gd name="T14" fmla="*/ 114 w 786"/>
              <a:gd name="T15" fmla="*/ 1068 h 1164"/>
              <a:gd name="T16" fmla="*/ 222 w 786"/>
              <a:gd name="T17" fmla="*/ 1134 h 1164"/>
              <a:gd name="T18" fmla="*/ 324 w 786"/>
              <a:gd name="T19" fmla="*/ 1158 h 1164"/>
              <a:gd name="T20" fmla="*/ 420 w 786"/>
              <a:gd name="T21" fmla="*/ 1164 h 1164"/>
              <a:gd name="T22" fmla="*/ 558 w 786"/>
              <a:gd name="T23" fmla="*/ 1140 h 1164"/>
              <a:gd name="T24" fmla="*/ 642 w 786"/>
              <a:gd name="T25" fmla="*/ 1092 h 1164"/>
              <a:gd name="T26" fmla="*/ 714 w 786"/>
              <a:gd name="T27" fmla="*/ 1008 h 1164"/>
              <a:gd name="T28" fmla="*/ 750 w 786"/>
              <a:gd name="T29" fmla="*/ 936 h 1164"/>
              <a:gd name="T30" fmla="*/ 786 w 786"/>
              <a:gd name="T31" fmla="*/ 828 h 1164"/>
              <a:gd name="T32" fmla="*/ 786 w 786"/>
              <a:gd name="T33" fmla="*/ 738 h 1164"/>
              <a:gd name="T34" fmla="*/ 756 w 786"/>
              <a:gd name="T35" fmla="*/ 636 h 1164"/>
              <a:gd name="T36" fmla="*/ 696 w 786"/>
              <a:gd name="T37" fmla="*/ 522 h 1164"/>
              <a:gd name="T38" fmla="*/ 630 w 786"/>
              <a:gd name="T39" fmla="*/ 432 h 1164"/>
              <a:gd name="T40" fmla="*/ 390 w 786"/>
              <a:gd name="T41" fmla="*/ 192 h 1164"/>
              <a:gd name="T42" fmla="*/ 306 w 786"/>
              <a:gd name="T43" fmla="*/ 96 h 1164"/>
              <a:gd name="T44" fmla="*/ 234 w 786"/>
              <a:gd name="T45" fmla="*/ 0 h 1164"/>
              <a:gd name="T46" fmla="*/ 222 w 786"/>
              <a:gd name="T47" fmla="*/ 8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6" h="1164">
                <a:moveTo>
                  <a:pt x="222" y="84"/>
                </a:moveTo>
                <a:cubicBezTo>
                  <a:pt x="214" y="126"/>
                  <a:pt x="216" y="174"/>
                  <a:pt x="186" y="252"/>
                </a:cubicBezTo>
                <a:lnTo>
                  <a:pt x="42" y="552"/>
                </a:lnTo>
                <a:lnTo>
                  <a:pt x="12" y="624"/>
                </a:lnTo>
                <a:lnTo>
                  <a:pt x="0" y="732"/>
                </a:lnTo>
                <a:lnTo>
                  <a:pt x="0" y="846"/>
                </a:lnTo>
                <a:lnTo>
                  <a:pt x="18" y="948"/>
                </a:lnTo>
                <a:lnTo>
                  <a:pt x="114" y="1068"/>
                </a:lnTo>
                <a:lnTo>
                  <a:pt x="222" y="1134"/>
                </a:lnTo>
                <a:lnTo>
                  <a:pt x="324" y="1158"/>
                </a:lnTo>
                <a:lnTo>
                  <a:pt x="420" y="1164"/>
                </a:lnTo>
                <a:lnTo>
                  <a:pt x="558" y="1140"/>
                </a:lnTo>
                <a:lnTo>
                  <a:pt x="642" y="1092"/>
                </a:lnTo>
                <a:lnTo>
                  <a:pt x="714" y="1008"/>
                </a:lnTo>
                <a:lnTo>
                  <a:pt x="750" y="936"/>
                </a:lnTo>
                <a:lnTo>
                  <a:pt x="786" y="828"/>
                </a:lnTo>
                <a:lnTo>
                  <a:pt x="786" y="738"/>
                </a:lnTo>
                <a:lnTo>
                  <a:pt x="756" y="636"/>
                </a:lnTo>
                <a:lnTo>
                  <a:pt x="696" y="522"/>
                </a:lnTo>
                <a:lnTo>
                  <a:pt x="630" y="432"/>
                </a:lnTo>
                <a:lnTo>
                  <a:pt x="390" y="192"/>
                </a:lnTo>
                <a:lnTo>
                  <a:pt x="306" y="96"/>
                </a:lnTo>
                <a:lnTo>
                  <a:pt x="234" y="0"/>
                </a:lnTo>
                <a:lnTo>
                  <a:pt x="222" y="84"/>
                </a:lnTo>
                <a:close/>
              </a:path>
            </a:pathLst>
          </a:custGeom>
          <a:solidFill>
            <a:schemeClr val="accent1"/>
          </a:solidFill>
          <a:ln w="38100">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dirty="0">
              <a:cs typeface="Arial" pitchFamily="34" charset="0"/>
            </a:endParaRPr>
          </a:p>
        </p:txBody>
      </p:sp>
      <p:sp>
        <p:nvSpPr>
          <p:cNvPr id="18" name="Text Box 645"/>
          <p:cNvSpPr txBox="1">
            <a:spLocks noChangeArrowheads="1"/>
          </p:cNvSpPr>
          <p:nvPr/>
        </p:nvSpPr>
        <p:spPr bwMode="auto">
          <a:xfrm>
            <a:off x="3007134" y="1272493"/>
            <a:ext cx="1167232"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a:cs typeface="Arial" pitchFamily="34" charset="0"/>
              </a:rPr>
              <a:t>Furnace</a:t>
            </a:r>
          </a:p>
        </p:txBody>
      </p:sp>
      <p:cxnSp>
        <p:nvCxnSpPr>
          <p:cNvPr id="20" name="Straight Arrow Connector 19"/>
          <p:cNvCxnSpPr>
            <a:cxnSpLocks noChangeAspect="1"/>
          </p:cNvCxnSpPr>
          <p:nvPr/>
        </p:nvCxnSpPr>
        <p:spPr bwMode="auto">
          <a:xfrm>
            <a:off x="3153669" y="720615"/>
            <a:ext cx="0" cy="367627"/>
          </a:xfrm>
          <a:prstGeom prst="straightConnector1">
            <a:avLst/>
          </a:prstGeom>
          <a:gradFill rotWithShape="1">
            <a:gsLst>
              <a:gs pos="0">
                <a:srgbClr val="333333">
                  <a:gamma/>
                  <a:tint val="78431"/>
                  <a:invGamma/>
                </a:srgbClr>
              </a:gs>
              <a:gs pos="100000">
                <a:srgbClr val="333333"/>
              </a:gs>
            </a:gsLst>
            <a:path path="rect">
              <a:fillToRect l="50000" t="50000" r="50000" b="50000"/>
            </a:path>
          </a:gradFill>
          <a:ln w="50800" cap="flat" cmpd="sng" algn="ctr">
            <a:solidFill>
              <a:schemeClr val="tx1"/>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p:cNvGrpSpPr/>
          <p:nvPr/>
        </p:nvGrpSpPr>
        <p:grpSpPr>
          <a:xfrm>
            <a:off x="2001720" y="5284198"/>
            <a:ext cx="936104" cy="931850"/>
            <a:chOff x="4716195" y="5189745"/>
            <a:chExt cx="936104" cy="931850"/>
          </a:xfrm>
        </p:grpSpPr>
        <p:sp>
          <p:nvSpPr>
            <p:cNvPr id="50" name="Oval 763"/>
            <p:cNvSpPr>
              <a:spLocks noChangeArrowheads="1"/>
            </p:cNvSpPr>
            <p:nvPr/>
          </p:nvSpPr>
          <p:spPr bwMode="auto">
            <a:xfrm>
              <a:off x="5026563" y="52868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54" name="Oval 53"/>
            <p:cNvSpPr/>
            <p:nvPr/>
          </p:nvSpPr>
          <p:spPr>
            <a:xfrm>
              <a:off x="4716195" y="5189745"/>
              <a:ext cx="936104" cy="931850"/>
            </a:xfrm>
            <a:prstGeom prst="ellipse">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cs typeface="Arial" pitchFamily="34" charset="0"/>
              </a:endParaRPr>
            </a:p>
          </p:txBody>
        </p:sp>
        <p:sp>
          <p:nvSpPr>
            <p:cNvPr id="55" name="Oval 763"/>
            <p:cNvSpPr>
              <a:spLocks noChangeArrowheads="1"/>
            </p:cNvSpPr>
            <p:nvPr/>
          </p:nvSpPr>
          <p:spPr bwMode="auto">
            <a:xfrm>
              <a:off x="5304963" y="55652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56" name="Oval 763"/>
            <p:cNvSpPr>
              <a:spLocks noChangeArrowheads="1"/>
            </p:cNvSpPr>
            <p:nvPr/>
          </p:nvSpPr>
          <p:spPr bwMode="auto">
            <a:xfrm>
              <a:off x="4774563" y="55652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57" name="Oval 763"/>
            <p:cNvSpPr>
              <a:spLocks noChangeArrowheads="1"/>
            </p:cNvSpPr>
            <p:nvPr/>
          </p:nvSpPr>
          <p:spPr bwMode="auto">
            <a:xfrm>
              <a:off x="5058247" y="5801306"/>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sp>
        <p:nvSpPr>
          <p:cNvPr id="61" name="Flowchart: Delay 60"/>
          <p:cNvSpPr/>
          <p:nvPr/>
        </p:nvSpPr>
        <p:spPr>
          <a:xfrm rot="5400000">
            <a:off x="1877013" y="3177493"/>
            <a:ext cx="282623" cy="39848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cs typeface="Arial" pitchFamily="34" charset="0"/>
            </a:endParaRPr>
          </a:p>
        </p:txBody>
      </p:sp>
      <p:sp>
        <p:nvSpPr>
          <p:cNvPr id="62" name="Text Box 647"/>
          <p:cNvSpPr txBox="1">
            <a:spLocks noChangeArrowheads="1"/>
          </p:cNvSpPr>
          <p:nvPr/>
        </p:nvSpPr>
        <p:spPr bwMode="auto">
          <a:xfrm>
            <a:off x="-60342" y="3088589"/>
            <a:ext cx="1773851"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smtClean="0">
                <a:cs typeface="Arial" pitchFamily="34" charset="0"/>
              </a:rPr>
              <a:t>Coating cup</a:t>
            </a:r>
            <a:endParaRPr lang="en-GB" sz="1500" dirty="0">
              <a:cs typeface="Arial" pitchFamily="34" charset="0"/>
            </a:endParaRPr>
          </a:p>
        </p:txBody>
      </p:sp>
      <p:sp>
        <p:nvSpPr>
          <p:cNvPr id="63" name="Rectangle 643"/>
          <p:cNvSpPr>
            <a:spLocks noChangeArrowheads="1"/>
          </p:cNvSpPr>
          <p:nvPr/>
        </p:nvSpPr>
        <p:spPr bwMode="auto">
          <a:xfrm>
            <a:off x="1843580" y="3664801"/>
            <a:ext cx="331274" cy="267009"/>
          </a:xfrm>
          <a:prstGeom prst="rect">
            <a:avLst/>
          </a:prstGeom>
          <a:solidFill>
            <a:srgbClr val="80808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65" name="Text Box 647"/>
          <p:cNvSpPr txBox="1">
            <a:spLocks noChangeArrowheads="1"/>
          </p:cNvSpPr>
          <p:nvPr/>
        </p:nvSpPr>
        <p:spPr bwMode="auto">
          <a:xfrm>
            <a:off x="-28479" y="3512921"/>
            <a:ext cx="1773851"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smtClean="0">
                <a:cs typeface="Arial" pitchFamily="34" charset="0"/>
              </a:rPr>
              <a:t>UV lamp</a:t>
            </a:r>
            <a:endParaRPr lang="en-GB" sz="1500" dirty="0">
              <a:cs typeface="Arial" pitchFamily="34" charset="0"/>
            </a:endParaRPr>
          </a:p>
        </p:txBody>
      </p:sp>
      <p:grpSp>
        <p:nvGrpSpPr>
          <p:cNvPr id="89" name="Group 88"/>
          <p:cNvGrpSpPr/>
          <p:nvPr/>
        </p:nvGrpSpPr>
        <p:grpSpPr>
          <a:xfrm>
            <a:off x="3188863" y="4420895"/>
            <a:ext cx="360000" cy="360000"/>
            <a:chOff x="6516216" y="5039544"/>
            <a:chExt cx="360000" cy="360000"/>
          </a:xfrm>
        </p:grpSpPr>
        <p:sp>
          <p:nvSpPr>
            <p:cNvPr id="68" name="Oval 763"/>
            <p:cNvSpPr>
              <a:spLocks noChangeArrowheads="1"/>
            </p:cNvSpPr>
            <p:nvPr/>
          </p:nvSpPr>
          <p:spPr bwMode="auto">
            <a:xfrm>
              <a:off x="6660232" y="5077042"/>
              <a:ext cx="96912" cy="97355"/>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69" name="Oval 68"/>
            <p:cNvSpPr/>
            <p:nvPr/>
          </p:nvSpPr>
          <p:spPr>
            <a:xfrm>
              <a:off x="6516216" y="5039544"/>
              <a:ext cx="360000" cy="36000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cs typeface="Arial" pitchFamily="34" charset="0"/>
              </a:endParaRPr>
            </a:p>
          </p:txBody>
        </p:sp>
        <p:sp>
          <p:nvSpPr>
            <p:cNvPr id="70" name="Oval 763"/>
            <p:cNvSpPr>
              <a:spLocks noChangeArrowheads="1"/>
            </p:cNvSpPr>
            <p:nvPr/>
          </p:nvSpPr>
          <p:spPr bwMode="auto">
            <a:xfrm>
              <a:off x="6742959" y="5170866"/>
              <a:ext cx="96912" cy="97355"/>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71" name="Oval 763"/>
            <p:cNvSpPr>
              <a:spLocks noChangeArrowheads="1"/>
            </p:cNvSpPr>
            <p:nvPr/>
          </p:nvSpPr>
          <p:spPr bwMode="auto">
            <a:xfrm>
              <a:off x="6570566" y="5157192"/>
              <a:ext cx="96912" cy="97355"/>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72" name="Oval 763"/>
            <p:cNvSpPr>
              <a:spLocks noChangeArrowheads="1"/>
            </p:cNvSpPr>
            <p:nvPr/>
          </p:nvSpPr>
          <p:spPr bwMode="auto">
            <a:xfrm>
              <a:off x="6660232" y="5268221"/>
              <a:ext cx="96912" cy="97355"/>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sp>
        <p:nvSpPr>
          <p:cNvPr id="81" name="Text Box 647"/>
          <p:cNvSpPr txBox="1">
            <a:spLocks noChangeArrowheads="1"/>
          </p:cNvSpPr>
          <p:nvPr/>
        </p:nvSpPr>
        <p:spPr bwMode="auto">
          <a:xfrm>
            <a:off x="3176886" y="612594"/>
            <a:ext cx="682127"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i="1" dirty="0" err="1" smtClean="0">
                <a:cs typeface="Arial" pitchFamily="34" charset="0"/>
              </a:rPr>
              <a:t>V</a:t>
            </a:r>
            <a:r>
              <a:rPr lang="en-GB" sz="1500" i="1" baseline="-25000" dirty="0" err="1" smtClean="0">
                <a:cs typeface="Arial" pitchFamily="34" charset="0"/>
              </a:rPr>
              <a:t>feed</a:t>
            </a:r>
            <a:endParaRPr lang="en-GB" sz="1500" i="1" dirty="0">
              <a:cs typeface="Arial" pitchFamily="34" charset="0"/>
            </a:endParaRPr>
          </a:p>
        </p:txBody>
      </p:sp>
      <p:cxnSp>
        <p:nvCxnSpPr>
          <p:cNvPr id="82" name="Straight Arrow Connector 81"/>
          <p:cNvCxnSpPr>
            <a:cxnSpLocks noChangeAspect="1"/>
          </p:cNvCxnSpPr>
          <p:nvPr/>
        </p:nvCxnSpPr>
        <p:spPr bwMode="auto">
          <a:xfrm flipH="1">
            <a:off x="1618867" y="4210270"/>
            <a:ext cx="488" cy="735252"/>
          </a:xfrm>
          <a:prstGeom prst="straightConnector1">
            <a:avLst/>
          </a:prstGeom>
          <a:gradFill rotWithShape="1">
            <a:gsLst>
              <a:gs pos="0">
                <a:srgbClr val="333333">
                  <a:gamma/>
                  <a:tint val="78431"/>
                  <a:invGamma/>
                </a:srgbClr>
              </a:gs>
              <a:gs pos="100000">
                <a:srgbClr val="333333"/>
              </a:gs>
            </a:gsLst>
            <a:path path="rect">
              <a:fillToRect l="50000" t="50000" r="50000" b="50000"/>
            </a:path>
          </a:gradFill>
          <a:ln w="50800" cap="flat" cmpd="sng" algn="ctr">
            <a:solidFill>
              <a:schemeClr val="tx1"/>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 Box 647"/>
          <p:cNvSpPr txBox="1">
            <a:spLocks noChangeArrowheads="1"/>
          </p:cNvSpPr>
          <p:nvPr/>
        </p:nvSpPr>
        <p:spPr bwMode="auto">
          <a:xfrm>
            <a:off x="928183" y="4335175"/>
            <a:ext cx="682127"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i="1" dirty="0" err="1" smtClean="0">
                <a:cs typeface="Arial" pitchFamily="34" charset="0"/>
              </a:rPr>
              <a:t>V</a:t>
            </a:r>
            <a:r>
              <a:rPr lang="en-GB" sz="1500" i="1" baseline="-25000" dirty="0" err="1" smtClean="0">
                <a:cs typeface="Arial" pitchFamily="34" charset="0"/>
              </a:rPr>
              <a:t>draw</a:t>
            </a:r>
            <a:endParaRPr lang="en-GB" sz="1500" i="1" dirty="0">
              <a:cs typeface="Arial" pitchFamily="34" charset="0"/>
            </a:endParaRPr>
          </a:p>
        </p:txBody>
      </p:sp>
      <p:sp>
        <p:nvSpPr>
          <p:cNvPr id="85" name="Text Box 1834"/>
          <p:cNvSpPr txBox="1">
            <a:spLocks noChangeArrowheads="1"/>
          </p:cNvSpPr>
          <p:nvPr/>
        </p:nvSpPr>
        <p:spPr bwMode="auto">
          <a:xfrm>
            <a:off x="921421" y="5500270"/>
            <a:ext cx="1385474"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467" tIns="63734" rIns="127467" bIns="63734">
            <a:spAutoFit/>
          </a:bodyPr>
          <a:lstStyle/>
          <a:p>
            <a:pPr>
              <a:spcBef>
                <a:spcPct val="50000"/>
              </a:spcBef>
            </a:pPr>
            <a:r>
              <a:rPr lang="en-GB" sz="1500" dirty="0" smtClean="0">
                <a:cs typeface="Arial" pitchFamily="34" charset="0"/>
              </a:rPr>
              <a:t>Capstan</a:t>
            </a:r>
            <a:endParaRPr lang="en-GB" sz="1500" dirty="0">
              <a:cs typeface="Arial" pitchFamily="34" charset="0"/>
            </a:endParaRPr>
          </a:p>
        </p:txBody>
      </p:sp>
      <p:sp>
        <p:nvSpPr>
          <p:cNvPr id="86" name="Text Box 1834"/>
          <p:cNvSpPr txBox="1">
            <a:spLocks noChangeArrowheads="1"/>
          </p:cNvSpPr>
          <p:nvPr/>
        </p:nvSpPr>
        <p:spPr bwMode="auto">
          <a:xfrm>
            <a:off x="3260266" y="6021759"/>
            <a:ext cx="1385474"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467" tIns="63734" rIns="127467" bIns="63734">
            <a:spAutoFit/>
          </a:bodyPr>
          <a:lstStyle/>
          <a:p>
            <a:pPr>
              <a:spcBef>
                <a:spcPct val="50000"/>
              </a:spcBef>
            </a:pPr>
            <a:r>
              <a:rPr lang="en-GB" sz="1500" dirty="0" smtClean="0">
                <a:cs typeface="Arial" pitchFamily="34" charset="0"/>
              </a:rPr>
              <a:t>Take-up</a:t>
            </a:r>
            <a:endParaRPr lang="en-GB" sz="1500" dirty="0">
              <a:cs typeface="Arial" pitchFamily="34" charset="0"/>
            </a:endParaRPr>
          </a:p>
        </p:txBody>
      </p:sp>
      <p:sp>
        <p:nvSpPr>
          <p:cNvPr id="87" name="Text Box 645"/>
          <p:cNvSpPr txBox="1">
            <a:spLocks noChangeArrowheads="1"/>
          </p:cNvSpPr>
          <p:nvPr/>
        </p:nvSpPr>
        <p:spPr bwMode="auto">
          <a:xfrm>
            <a:off x="65374" y="1701031"/>
            <a:ext cx="1305432" cy="3595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500" dirty="0" smtClean="0">
                <a:cs typeface="Arial" pitchFamily="34" charset="0"/>
              </a:rPr>
              <a:t>Hot zone</a:t>
            </a:r>
            <a:endParaRPr lang="en-GB" sz="1500" dirty="0">
              <a:cs typeface="Arial" pitchFamily="34" charset="0"/>
            </a:endParaRPr>
          </a:p>
        </p:txBody>
      </p:sp>
      <p:sp>
        <p:nvSpPr>
          <p:cNvPr id="91" name="Text Box 650"/>
          <p:cNvSpPr txBox="1">
            <a:spLocks noChangeArrowheads="1"/>
          </p:cNvSpPr>
          <p:nvPr/>
        </p:nvSpPr>
        <p:spPr bwMode="auto">
          <a:xfrm>
            <a:off x="2685996" y="-99392"/>
            <a:ext cx="1482699" cy="49804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7467" tIns="63734" rIns="127467" bIns="63734">
            <a:spAutoFit/>
          </a:bodyPr>
          <a:lstStyle/>
          <a:p>
            <a:pPr>
              <a:spcBef>
                <a:spcPct val="50000"/>
              </a:spcBef>
            </a:pPr>
            <a:r>
              <a:rPr lang="en-GB" sz="1200" dirty="0" smtClean="0">
                <a:cs typeface="Arial" pitchFamily="34" charset="0"/>
              </a:rPr>
              <a:t>Vacuum and pressure lines</a:t>
            </a:r>
            <a:endParaRPr lang="en-GB" sz="1200" dirty="0">
              <a:cs typeface="Arial" pitchFamily="34" charset="0"/>
            </a:endParaRPr>
          </a:p>
        </p:txBody>
      </p:sp>
      <p:cxnSp>
        <p:nvCxnSpPr>
          <p:cNvPr id="95" name="Elbow Connector 94"/>
          <p:cNvCxnSpPr>
            <a:endCxn id="28" idx="0"/>
          </p:cNvCxnSpPr>
          <p:nvPr/>
        </p:nvCxnSpPr>
        <p:spPr>
          <a:xfrm>
            <a:off x="1269246" y="336731"/>
            <a:ext cx="753407" cy="158396"/>
          </a:xfrm>
          <a:prstGeom prst="bentConnector2">
            <a:avLst/>
          </a:prstGeom>
          <a:ln w="381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9" name="Line 644"/>
          <p:cNvSpPr>
            <a:spLocks noChangeShapeType="1"/>
          </p:cNvSpPr>
          <p:nvPr/>
        </p:nvSpPr>
        <p:spPr bwMode="auto">
          <a:xfrm>
            <a:off x="3548862" y="4555748"/>
            <a:ext cx="471021" cy="786238"/>
          </a:xfrm>
          <a:prstGeom prst="line">
            <a:avLst/>
          </a:prstGeom>
          <a:noFill/>
          <a:ln w="25400">
            <a:solidFill>
              <a:srgbClr val="3BA0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500" dirty="0">
              <a:cs typeface="Arial" pitchFamily="34" charset="0"/>
            </a:endParaRPr>
          </a:p>
        </p:txBody>
      </p:sp>
      <p:grpSp>
        <p:nvGrpSpPr>
          <p:cNvPr id="51" name="Group 50"/>
          <p:cNvGrpSpPr/>
          <p:nvPr/>
        </p:nvGrpSpPr>
        <p:grpSpPr>
          <a:xfrm>
            <a:off x="3961515" y="4649572"/>
            <a:ext cx="936104" cy="931850"/>
            <a:chOff x="4716195" y="5189745"/>
            <a:chExt cx="936104" cy="931850"/>
          </a:xfrm>
        </p:grpSpPr>
        <p:sp>
          <p:nvSpPr>
            <p:cNvPr id="52" name="Oval 763"/>
            <p:cNvSpPr>
              <a:spLocks noChangeArrowheads="1"/>
            </p:cNvSpPr>
            <p:nvPr/>
          </p:nvSpPr>
          <p:spPr bwMode="auto">
            <a:xfrm>
              <a:off x="5026563" y="52868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53" name="Oval 52"/>
            <p:cNvSpPr/>
            <p:nvPr/>
          </p:nvSpPr>
          <p:spPr>
            <a:xfrm>
              <a:off x="4716195" y="5189745"/>
              <a:ext cx="936104" cy="931850"/>
            </a:xfrm>
            <a:prstGeom prst="ellipse">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cs typeface="Arial" pitchFamily="34" charset="0"/>
              </a:endParaRPr>
            </a:p>
          </p:txBody>
        </p:sp>
        <p:sp>
          <p:nvSpPr>
            <p:cNvPr id="58" name="Oval 763"/>
            <p:cNvSpPr>
              <a:spLocks noChangeArrowheads="1"/>
            </p:cNvSpPr>
            <p:nvPr/>
          </p:nvSpPr>
          <p:spPr bwMode="auto">
            <a:xfrm>
              <a:off x="5304963" y="55652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59" name="Oval 763"/>
            <p:cNvSpPr>
              <a:spLocks noChangeArrowheads="1"/>
            </p:cNvSpPr>
            <p:nvPr/>
          </p:nvSpPr>
          <p:spPr bwMode="auto">
            <a:xfrm>
              <a:off x="4774563" y="5565208"/>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sp>
          <p:nvSpPr>
            <p:cNvPr id="60" name="Oval 763"/>
            <p:cNvSpPr>
              <a:spLocks noChangeArrowheads="1"/>
            </p:cNvSpPr>
            <p:nvPr/>
          </p:nvSpPr>
          <p:spPr bwMode="auto">
            <a:xfrm>
              <a:off x="5058247" y="5801306"/>
              <a:ext cx="252000" cy="252000"/>
            </a:xfrm>
            <a:prstGeom prst="ellipse">
              <a:avLst/>
            </a:prstGeom>
            <a:solidFill>
              <a:srgbClr val="FFC000"/>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500" dirty="0">
                <a:cs typeface="Arial" pitchFamily="34" charset="0"/>
              </a:endParaRPr>
            </a:p>
          </p:txBody>
        </p:sp>
      </p:grpSp>
      <p:grpSp>
        <p:nvGrpSpPr>
          <p:cNvPr id="66" name="Group 45"/>
          <p:cNvGrpSpPr>
            <a:grpSpLocks/>
          </p:cNvGrpSpPr>
          <p:nvPr/>
        </p:nvGrpSpPr>
        <p:grpSpPr bwMode="auto">
          <a:xfrm>
            <a:off x="1974850" y="1112394"/>
            <a:ext cx="6508750" cy="16362363"/>
            <a:chOff x="1219" y="-6430"/>
            <a:chExt cx="4100" cy="10307"/>
          </a:xfrm>
        </p:grpSpPr>
        <p:grpSp>
          <p:nvGrpSpPr>
            <p:cNvPr id="67" name="Group 46"/>
            <p:cNvGrpSpPr>
              <a:grpSpLocks/>
            </p:cNvGrpSpPr>
            <p:nvPr/>
          </p:nvGrpSpPr>
          <p:grpSpPr bwMode="auto">
            <a:xfrm>
              <a:off x="3367" y="-6430"/>
              <a:ext cx="1952" cy="8522"/>
              <a:chOff x="1878" y="-1827"/>
              <a:chExt cx="1952" cy="8522"/>
            </a:xfrm>
          </p:grpSpPr>
          <p:graphicFrame>
            <p:nvGraphicFramePr>
              <p:cNvPr id="76" name="Object 47"/>
              <p:cNvGraphicFramePr>
                <a:graphicFrameLocks noChangeAspect="1"/>
              </p:cNvGraphicFramePr>
              <p:nvPr/>
            </p:nvGraphicFramePr>
            <p:xfrm>
              <a:off x="2123" y="-1827"/>
              <a:ext cx="1462" cy="2858"/>
            </p:xfrm>
            <a:graphic>
              <a:graphicData uri="http://schemas.openxmlformats.org/presentationml/2006/ole">
                <mc:AlternateContent xmlns:mc="http://schemas.openxmlformats.org/markup-compatibility/2006">
                  <mc:Choice xmlns:v="urn:schemas-microsoft-com:vml" Requires="v">
                    <p:oleObj spid="_x0000_s8539" name="CorelDRAW" r:id="rId4" imgW="3731895" imgH="4967097" progId="CorelDRAW.Graphic.12">
                      <p:embed/>
                    </p:oleObj>
                  </mc:Choice>
                  <mc:Fallback>
                    <p:oleObj name="CorelDRAW" r:id="rId4" imgW="3731895" imgH="4967097"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225" r="21704"/>
                          <a:stretch>
                            <a:fillRect/>
                          </a:stretch>
                        </p:blipFill>
                        <p:spPr bwMode="auto">
                          <a:xfrm>
                            <a:off x="2123" y="-1827"/>
                            <a:ext cx="1462" cy="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 name="Object 48"/>
              <p:cNvGraphicFramePr>
                <a:graphicFrameLocks noChangeAspect="1"/>
              </p:cNvGraphicFramePr>
              <p:nvPr/>
            </p:nvGraphicFramePr>
            <p:xfrm>
              <a:off x="2125" y="1002"/>
              <a:ext cx="1458" cy="2858"/>
            </p:xfrm>
            <a:graphic>
              <a:graphicData uri="http://schemas.openxmlformats.org/presentationml/2006/ole">
                <mc:AlternateContent xmlns:mc="http://schemas.openxmlformats.org/markup-compatibility/2006">
                  <mc:Choice xmlns:v="urn:schemas-microsoft-com:vml" Requires="v">
                    <p:oleObj spid="_x0000_s8540" name="CorelDRAW" r:id="rId6" imgW="3731895" imgH="7320534" progId="CorelDRAW.Graphic.12">
                      <p:embed/>
                    </p:oleObj>
                  </mc:Choice>
                  <mc:Fallback>
                    <p:oleObj name="CorelDRAW" r:id="rId6" imgW="3731895" imgH="7320534"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1002"/>
                            <a:ext cx="1458" cy="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 name="Object 49"/>
              <p:cNvGraphicFramePr>
                <a:graphicFrameLocks noChangeAspect="1"/>
              </p:cNvGraphicFramePr>
              <p:nvPr/>
            </p:nvGraphicFramePr>
            <p:xfrm>
              <a:off x="1878" y="3839"/>
              <a:ext cx="1952" cy="2856"/>
            </p:xfrm>
            <a:graphic>
              <a:graphicData uri="http://schemas.openxmlformats.org/presentationml/2006/ole">
                <mc:AlternateContent xmlns:mc="http://schemas.openxmlformats.org/markup-compatibility/2006">
                  <mc:Choice xmlns:v="urn:schemas-microsoft-com:vml" Requires="v">
                    <p:oleObj spid="_x0000_s8541" name="CorelDRAW" r:id="rId8" imgW="3633978" imgH="4834509" progId="CorelDRAW.Graphic.12">
                      <p:embed/>
                    </p:oleObj>
                  </mc:Choice>
                  <mc:Fallback>
                    <p:oleObj name="CorelDRAW" r:id="rId8" imgW="3633978" imgH="4834509" progId="CorelDRAW.Graphic.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11095" t="2234"/>
                          <a:stretch>
                            <a:fillRect/>
                          </a:stretch>
                        </p:blipFill>
                        <p:spPr bwMode="auto">
                          <a:xfrm>
                            <a:off x="1878" y="3839"/>
                            <a:ext cx="1952" cy="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74" name="Object 50"/>
            <p:cNvGraphicFramePr>
              <a:graphicFrameLocks noChangeAspect="1"/>
            </p:cNvGraphicFramePr>
            <p:nvPr/>
          </p:nvGraphicFramePr>
          <p:xfrm>
            <a:off x="3024" y="2152"/>
            <a:ext cx="2294" cy="1725"/>
          </p:xfrm>
          <a:graphic>
            <a:graphicData uri="http://schemas.openxmlformats.org/presentationml/2006/ole">
              <mc:AlternateContent xmlns:mc="http://schemas.openxmlformats.org/markup-compatibility/2006">
                <mc:Choice xmlns:v="urn:schemas-microsoft-com:vml" Requires="v">
                  <p:oleObj spid="_x0000_s8542" name="CorelDRAW" r:id="rId10" imgW="3642360" imgH="2739009" progId="CorelDRAW.Graphic.12">
                    <p:embed/>
                  </p:oleObj>
                </mc:Choice>
                <mc:Fallback>
                  <p:oleObj name="CorelDRAW" r:id="rId10" imgW="3642360" imgH="2739009" progId="CorelDRAW.Graphic.1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4" y="2152"/>
                          <a:ext cx="2294" cy="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 name="Object 51"/>
            <p:cNvGraphicFramePr>
              <a:graphicFrameLocks noChangeAspect="1"/>
            </p:cNvGraphicFramePr>
            <p:nvPr/>
          </p:nvGraphicFramePr>
          <p:xfrm>
            <a:off x="1219" y="1205"/>
            <a:ext cx="1847" cy="2672"/>
          </p:xfrm>
          <a:graphic>
            <a:graphicData uri="http://schemas.openxmlformats.org/presentationml/2006/ole">
              <mc:AlternateContent xmlns:mc="http://schemas.openxmlformats.org/markup-compatibility/2006">
                <mc:Choice xmlns:v="urn:schemas-microsoft-com:vml" Requires="v">
                  <p:oleObj spid="_x0000_s8543" name="CorelDRAW" r:id="rId12" imgW="2932176" imgH="4241292" progId="CorelDRAW.Graphic.12">
                    <p:embed/>
                  </p:oleObj>
                </mc:Choice>
                <mc:Fallback>
                  <p:oleObj name="CorelDRAW" r:id="rId12" imgW="2932176" imgH="4241292" progId="CorelDRAW.Graphic.1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 y="1205"/>
                          <a:ext cx="1847" cy="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4"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16109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1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repeatCount="indefinite" fill="hold" nodeType="clickEffect">
                                  <p:stCondLst>
                                    <p:cond delay="0"/>
                                  </p:stCondLst>
                                  <p:childTnLst>
                                    <p:animRot by="21600000">
                                      <p:cBhvr>
                                        <p:cTn id="10" dur="1000" fill="hold"/>
                                        <p:tgtEl>
                                          <p:spTgt spid="8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1000" fill="hold"/>
                                        <p:tgtEl>
                                          <p:spTgt spid="5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5E-6 4.44444E-6 L 5E-6 -0.53334 " pathEditMode="relative" rAng="0" ptsTypes="AA">
                                      <p:cBhvr>
                                        <p:cTn id="18" dur="2000" fill="hold"/>
                                        <p:tgtEl>
                                          <p:spTgt spid="66"/>
                                        </p:tgtEl>
                                        <p:attrNameLst>
                                          <p:attrName>ppt_x</p:attrName>
                                          <p:attrName>ppt_y</p:attrName>
                                        </p:attrNameLst>
                                      </p:cBhvr>
                                      <p:rCtr x="0" y="-2666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5E-6 -0.53334 L 5E-6 -1.12408 " pathEditMode="relative" rAng="0" ptsTypes="AA">
                                      <p:cBhvr>
                                        <p:cTn id="22" dur="2000" fill="hold"/>
                                        <p:tgtEl>
                                          <p:spTgt spid="66"/>
                                        </p:tgtEl>
                                        <p:attrNameLst>
                                          <p:attrName>ppt_x</p:attrName>
                                          <p:attrName>ppt_y</p:attrName>
                                        </p:attrNameLst>
                                      </p:cBhvr>
                                      <p:rCtr x="0" y="-29537"/>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5E-6 -1.12408 L 5E-6 -1.54352 " pathEditMode="relative" rAng="0" ptsTypes="AA">
                                      <p:cBhvr>
                                        <p:cTn id="26" dur="2000" fill="hold"/>
                                        <p:tgtEl>
                                          <p:spTgt spid="66"/>
                                        </p:tgtEl>
                                        <p:attrNameLst>
                                          <p:attrName>ppt_x</p:attrName>
                                          <p:attrName>ppt_y</p:attrName>
                                        </p:attrNameLst>
                                      </p:cBhvr>
                                      <p:rCtr x="0" y="-2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r>
              <a:rPr lang="en-GB" dirty="0" smtClean="0"/>
              <a:t>PCF and multicore fibre fabrication</a:t>
            </a:r>
            <a:endParaRPr lang="en-GB" dirty="0"/>
          </a:p>
        </p:txBody>
      </p:sp>
      <p:sp>
        <p:nvSpPr>
          <p:cNvPr id="4" name="TextBox 3"/>
          <p:cNvSpPr txBox="1"/>
          <p:nvPr/>
        </p:nvSpPr>
        <p:spPr>
          <a:xfrm>
            <a:off x="0" y="1528542"/>
            <a:ext cx="1112833" cy="646331"/>
          </a:xfrm>
          <a:prstGeom prst="rect">
            <a:avLst/>
          </a:prstGeom>
          <a:noFill/>
        </p:spPr>
        <p:txBody>
          <a:bodyPr wrap="square" rtlCol="0">
            <a:spAutoFit/>
          </a:bodyPr>
          <a:lstStyle/>
          <a:p>
            <a:r>
              <a:rPr lang="en-GB" dirty="0" smtClean="0"/>
              <a:t>Stack and draw</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722" y="1851707"/>
            <a:ext cx="1346372" cy="19256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875" y="1851707"/>
            <a:ext cx="1928286" cy="19256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851707"/>
            <a:ext cx="1029675" cy="10296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3684" y="3762693"/>
            <a:ext cx="369079" cy="366404"/>
          </a:xfrm>
          <a:prstGeom prst="rect">
            <a:avLst/>
          </a:prstGeom>
        </p:spPr>
      </p:pic>
      <p:sp>
        <p:nvSpPr>
          <p:cNvPr id="11" name="Freeform 10"/>
          <p:cNvSpPr/>
          <p:nvPr/>
        </p:nvSpPr>
        <p:spPr>
          <a:xfrm>
            <a:off x="2266586" y="3680757"/>
            <a:ext cx="855192" cy="400132"/>
          </a:xfrm>
          <a:custGeom>
            <a:avLst/>
            <a:gdLst>
              <a:gd name="connsiteX0" fmla="*/ 0 w 2137893"/>
              <a:gd name="connsiteY0" fmla="*/ 618185 h 881644"/>
              <a:gd name="connsiteX1" fmla="*/ 875763 w 2137893"/>
              <a:gd name="connsiteY1" fmla="*/ 850005 h 881644"/>
              <a:gd name="connsiteX2" fmla="*/ 2137893 w 2137893"/>
              <a:gd name="connsiteY2" fmla="*/ 0 h 881644"/>
            </a:gdLst>
            <a:ahLst/>
            <a:cxnLst>
              <a:cxn ang="0">
                <a:pos x="connsiteX0" y="connsiteY0"/>
              </a:cxn>
              <a:cxn ang="0">
                <a:pos x="connsiteX1" y="connsiteY1"/>
              </a:cxn>
              <a:cxn ang="0">
                <a:pos x="connsiteX2" y="connsiteY2"/>
              </a:cxn>
            </a:cxnLst>
            <a:rect l="l" t="t" r="r" b="b"/>
            <a:pathLst>
              <a:path w="2137893" h="881644">
                <a:moveTo>
                  <a:pt x="0" y="618185"/>
                </a:moveTo>
                <a:cubicBezTo>
                  <a:pt x="259724" y="785610"/>
                  <a:pt x="519448" y="953036"/>
                  <a:pt x="875763" y="850005"/>
                </a:cubicBezTo>
                <a:cubicBezTo>
                  <a:pt x="1232078" y="746974"/>
                  <a:pt x="1684985" y="373487"/>
                  <a:pt x="2137893" y="0"/>
                </a:cubicBezTo>
              </a:path>
            </a:pathLst>
          </a:custGeom>
          <a:noFill/>
          <a:ln w="63500">
            <a:solidFill>
              <a:srgbClr val="FFFF99"/>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4784188" y="1071251"/>
            <a:ext cx="1047855" cy="670752"/>
          </a:xfrm>
          <a:custGeom>
            <a:avLst/>
            <a:gdLst>
              <a:gd name="connsiteX0" fmla="*/ 0 w 2305318"/>
              <a:gd name="connsiteY0" fmla="*/ 391155 h 893431"/>
              <a:gd name="connsiteX1" fmla="*/ 978794 w 2305318"/>
              <a:gd name="connsiteY1" fmla="*/ 17668 h 893431"/>
              <a:gd name="connsiteX2" fmla="*/ 2305318 w 2305318"/>
              <a:gd name="connsiteY2" fmla="*/ 893431 h 893431"/>
              <a:gd name="connsiteX3" fmla="*/ 2305318 w 2305318"/>
              <a:gd name="connsiteY3" fmla="*/ 893431 h 893431"/>
            </a:gdLst>
            <a:ahLst/>
            <a:cxnLst>
              <a:cxn ang="0">
                <a:pos x="connsiteX0" y="connsiteY0"/>
              </a:cxn>
              <a:cxn ang="0">
                <a:pos x="connsiteX1" y="connsiteY1"/>
              </a:cxn>
              <a:cxn ang="0">
                <a:pos x="connsiteX2" y="connsiteY2"/>
              </a:cxn>
              <a:cxn ang="0">
                <a:pos x="connsiteX3" y="connsiteY3"/>
              </a:cxn>
            </a:cxnLst>
            <a:rect l="l" t="t" r="r" b="b"/>
            <a:pathLst>
              <a:path w="2305318" h="893431">
                <a:moveTo>
                  <a:pt x="0" y="391155"/>
                </a:moveTo>
                <a:cubicBezTo>
                  <a:pt x="297287" y="162555"/>
                  <a:pt x="594574" y="-66045"/>
                  <a:pt x="978794" y="17668"/>
                </a:cubicBezTo>
                <a:cubicBezTo>
                  <a:pt x="1363014" y="101381"/>
                  <a:pt x="2305318" y="893431"/>
                  <a:pt x="2305318" y="893431"/>
                </a:cubicBezTo>
                <a:lnTo>
                  <a:pt x="2305318" y="893431"/>
                </a:lnTo>
              </a:path>
            </a:pathLst>
          </a:custGeom>
          <a:noFill/>
          <a:ln w="63500">
            <a:solidFill>
              <a:srgbClr val="FFFF99"/>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7749" y="3777333"/>
            <a:ext cx="2060537" cy="206053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1991" y="2881382"/>
            <a:ext cx="2112466" cy="2112466"/>
          </a:xfrm>
          <a:prstGeom prst="rect">
            <a:avLst/>
          </a:prstGeom>
        </p:spPr>
      </p:pic>
      <p:sp>
        <p:nvSpPr>
          <p:cNvPr id="13" name="Freeform 12"/>
          <p:cNvSpPr/>
          <p:nvPr/>
        </p:nvSpPr>
        <p:spPr>
          <a:xfrm>
            <a:off x="7121717" y="1876477"/>
            <a:ext cx="345799" cy="1021301"/>
          </a:xfrm>
          <a:custGeom>
            <a:avLst/>
            <a:gdLst>
              <a:gd name="connsiteX0" fmla="*/ 540913 w 726586"/>
              <a:gd name="connsiteY0" fmla="*/ 0 h 1326524"/>
              <a:gd name="connsiteX1" fmla="*/ 695459 w 726586"/>
              <a:gd name="connsiteY1" fmla="*/ 721217 h 1326524"/>
              <a:gd name="connsiteX2" fmla="*/ 0 w 726586"/>
              <a:gd name="connsiteY2" fmla="*/ 1326524 h 1326524"/>
              <a:gd name="connsiteX0" fmla="*/ 0 w 749189"/>
              <a:gd name="connsiteY0" fmla="*/ 0 h 1360356"/>
              <a:gd name="connsiteX1" fmla="*/ 741295 w 749189"/>
              <a:gd name="connsiteY1" fmla="*/ 755049 h 1360356"/>
              <a:gd name="connsiteX2" fmla="*/ 45836 w 749189"/>
              <a:gd name="connsiteY2" fmla="*/ 1360356 h 1360356"/>
              <a:gd name="connsiteX0" fmla="*/ 0 w 760770"/>
              <a:gd name="connsiteY0" fmla="*/ 0 h 1360356"/>
              <a:gd name="connsiteX1" fmla="*/ 621160 w 760770"/>
              <a:gd name="connsiteY1" fmla="*/ 232600 h 1360356"/>
              <a:gd name="connsiteX2" fmla="*/ 741295 w 760770"/>
              <a:gd name="connsiteY2" fmla="*/ 755049 h 1360356"/>
              <a:gd name="connsiteX3" fmla="*/ 45836 w 760770"/>
              <a:gd name="connsiteY3" fmla="*/ 1360356 h 1360356"/>
            </a:gdLst>
            <a:ahLst/>
            <a:cxnLst>
              <a:cxn ang="0">
                <a:pos x="connsiteX0" y="connsiteY0"/>
              </a:cxn>
              <a:cxn ang="0">
                <a:pos x="connsiteX1" y="connsiteY1"/>
              </a:cxn>
              <a:cxn ang="0">
                <a:pos x="connsiteX2" y="connsiteY2"/>
              </a:cxn>
              <a:cxn ang="0">
                <a:pos x="connsiteX3" y="connsiteY3"/>
              </a:cxn>
            </a:cxnLst>
            <a:rect l="l" t="t" r="r" b="b"/>
            <a:pathLst>
              <a:path w="760770" h="1360356">
                <a:moveTo>
                  <a:pt x="0" y="0"/>
                </a:moveTo>
                <a:cubicBezTo>
                  <a:pt x="56959" y="52863"/>
                  <a:pt x="497611" y="106759"/>
                  <a:pt x="621160" y="232600"/>
                </a:cubicBezTo>
                <a:cubicBezTo>
                  <a:pt x="744709" y="358441"/>
                  <a:pt x="790615" y="581187"/>
                  <a:pt x="741295" y="755049"/>
                </a:cubicBezTo>
                <a:cubicBezTo>
                  <a:pt x="651143" y="976136"/>
                  <a:pt x="348489" y="1168246"/>
                  <a:pt x="45836" y="1360356"/>
                </a:cubicBezTo>
              </a:path>
            </a:pathLst>
          </a:custGeom>
          <a:noFill/>
          <a:ln w="63500">
            <a:solidFill>
              <a:srgbClr val="FFFF99"/>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36392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2.59259E-6 L 2.5E-6 -0.29398 " pathEditMode="relative" rAng="0" ptsTypes="AA">
                                      <p:cBhvr>
                                        <p:cTn id="20" dur="2000" fill="hold"/>
                                        <p:tgtEl>
                                          <p:spTgt spid="9"/>
                                        </p:tgtEl>
                                        <p:attrNameLst>
                                          <p:attrName>ppt_x</p:attrName>
                                          <p:attrName>ppt_y</p:attrName>
                                        </p:attrNameLst>
                                      </p:cBhvr>
                                      <p:rCtr x="0" y="-1469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000" fill="hold"/>
                                        <p:tgtEl>
                                          <p:spTgt spid="10"/>
                                        </p:tgtEl>
                                        <p:attrNameLst>
                                          <p:attrName>ppt_w</p:attrName>
                                        </p:attrNameLst>
                                      </p:cBhvr>
                                      <p:tavLst>
                                        <p:tav tm="0">
                                          <p:val>
                                            <p:fltVal val="0"/>
                                          </p:val>
                                        </p:tav>
                                        <p:tav tm="100000">
                                          <p:val>
                                            <p:strVal val="#ppt_w"/>
                                          </p:val>
                                        </p:tav>
                                      </p:tavLst>
                                    </p:anim>
                                    <p:anim calcmode="lin" valueType="num">
                                      <p:cBhvr>
                                        <p:cTn id="40"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GB"/>
          </a:p>
        </p:txBody>
      </p:sp>
      <p:sp>
        <p:nvSpPr>
          <p:cNvPr id="3" name="Content Placeholder 2"/>
          <p:cNvSpPr>
            <a:spLocks noGrp="1"/>
          </p:cNvSpPr>
          <p:nvPr>
            <p:ph idx="4294967295"/>
          </p:nvPr>
        </p:nvSpPr>
        <p:spPr>
          <a:xfrm>
            <a:off x="457200" y="1600200"/>
            <a:ext cx="8229600" cy="4525963"/>
          </a:xfrm>
        </p:spPr>
        <p:txBody>
          <a:bodyPr>
            <a:normAutofit/>
          </a:bodyPr>
          <a:lstStyle/>
          <a:p>
            <a:r>
              <a:rPr lang="en-GB" sz="2800" dirty="0" smtClean="0"/>
              <a:t>What is an optical fibre?</a:t>
            </a:r>
          </a:p>
          <a:p>
            <a:pPr marL="0" indent="0">
              <a:buNone/>
            </a:pPr>
            <a:r>
              <a:rPr lang="en-GB" sz="2800" dirty="0" smtClean="0"/>
              <a:t>Optical waveguide made out of a dielectric material most commonly high purity silica glass, usually several km long.</a:t>
            </a:r>
          </a:p>
          <a:p>
            <a:pPr marL="0" indent="0">
              <a:buNone/>
            </a:pPr>
            <a:endParaRPr lang="en-GB" sz="2800" dirty="0" smtClean="0"/>
          </a:p>
          <a:p>
            <a:pPr marL="0" indent="0">
              <a:buNone/>
            </a:pPr>
            <a:r>
              <a:rPr lang="en-GB" sz="2800" dirty="0" smtClean="0"/>
              <a:t>Typical low loss window: </a:t>
            </a:r>
          </a:p>
          <a:p>
            <a:pPr marL="0" indent="0">
              <a:buNone/>
            </a:pPr>
            <a:r>
              <a:rPr lang="en-GB" sz="2800" dirty="0" smtClean="0"/>
              <a:t>800 nm to 1600 nm.</a:t>
            </a:r>
          </a:p>
          <a:p>
            <a:endParaRPr lang="en-GB" sz="2800" dirty="0"/>
          </a:p>
          <a:p>
            <a:endParaRPr lang="en-GB" sz="2800" dirty="0" smtClean="0"/>
          </a:p>
          <a:p>
            <a:endParaRPr lang="en-GB" sz="2800" dirty="0"/>
          </a:p>
        </p:txBody>
      </p:sp>
      <p:sp>
        <p:nvSpPr>
          <p:cNvPr id="7"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spTree>
    <p:extLst>
      <p:ext uri="{BB962C8B-B14F-4D97-AF65-F5344CB8AC3E}">
        <p14:creationId xmlns:p14="http://schemas.microsoft.com/office/powerpoint/2010/main" val="6323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GB" dirty="0"/>
          </a:p>
        </p:txBody>
      </p:sp>
      <p:sp>
        <p:nvSpPr>
          <p:cNvPr id="3" name="Content Placeholder 2"/>
          <p:cNvSpPr>
            <a:spLocks noGrp="1"/>
          </p:cNvSpPr>
          <p:nvPr>
            <p:ph idx="4294967295"/>
          </p:nvPr>
        </p:nvSpPr>
        <p:spPr>
          <a:xfrm>
            <a:off x="533975" y="1182970"/>
            <a:ext cx="8229600" cy="4525963"/>
          </a:xfrm>
        </p:spPr>
        <p:txBody>
          <a:bodyPr/>
          <a:lstStyle/>
          <a:p>
            <a:r>
              <a:rPr lang="en-GB" dirty="0" smtClean="0"/>
              <a:t>How does an optical fibre guide light?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201303"/>
            <a:ext cx="914475" cy="9144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027" y="2201302"/>
            <a:ext cx="914475" cy="9144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879" y="2201301"/>
            <a:ext cx="914475" cy="91447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3193723"/>
            <a:ext cx="914475" cy="91447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7029" y="3193724"/>
            <a:ext cx="914475" cy="91447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1878" y="3193725"/>
            <a:ext cx="914475" cy="9144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4743" y="4204329"/>
            <a:ext cx="914475" cy="91447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7030" y="4204329"/>
            <a:ext cx="914475" cy="91447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1879" y="4204329"/>
            <a:ext cx="914475" cy="914475"/>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4743" y="5242806"/>
            <a:ext cx="914475" cy="914475"/>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44080" y="5242805"/>
            <a:ext cx="914475" cy="914475"/>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78534" y="5242804"/>
            <a:ext cx="914475" cy="914475"/>
          </a:xfrm>
          <a:prstGeom prst="rect">
            <a:avLst/>
          </a:prstGeom>
        </p:spPr>
      </p:pic>
      <p:sp>
        <p:nvSpPr>
          <p:cNvPr id="22" name="Rectangle 21"/>
          <p:cNvSpPr/>
          <p:nvPr/>
        </p:nvSpPr>
        <p:spPr>
          <a:xfrm>
            <a:off x="6093430" y="6630628"/>
            <a:ext cx="3050570" cy="400110"/>
          </a:xfrm>
          <a:prstGeom prst="rect">
            <a:avLst/>
          </a:prstGeom>
        </p:spPr>
        <p:txBody>
          <a:bodyPr wrap="square">
            <a:spAutoFit/>
          </a:bodyPr>
          <a:lstStyle/>
          <a:p>
            <a:r>
              <a:rPr lang="en-GB" sz="1000" dirty="0"/>
              <a:t>http://</a:t>
            </a:r>
            <a:r>
              <a:rPr lang="en-GB" sz="1000" dirty="0" smtClean="0"/>
              <a:t>drhart.ucoz.com/Research/fiber_modes.png</a:t>
            </a:r>
          </a:p>
          <a:p>
            <a:endParaRPr lang="en-GB" sz="1000" dirty="0"/>
          </a:p>
        </p:txBody>
      </p:sp>
      <p:grpSp>
        <p:nvGrpSpPr>
          <p:cNvPr id="50" name="Group 49"/>
          <p:cNvGrpSpPr/>
          <p:nvPr/>
        </p:nvGrpSpPr>
        <p:grpSpPr>
          <a:xfrm>
            <a:off x="599891" y="2725872"/>
            <a:ext cx="4447021" cy="1224136"/>
            <a:chOff x="599891" y="3650963"/>
            <a:chExt cx="4447021" cy="1224136"/>
          </a:xfrm>
        </p:grpSpPr>
        <p:grpSp>
          <p:nvGrpSpPr>
            <p:cNvPr id="42" name="Group 41"/>
            <p:cNvGrpSpPr/>
            <p:nvPr/>
          </p:nvGrpSpPr>
          <p:grpSpPr>
            <a:xfrm>
              <a:off x="1248394" y="3794979"/>
              <a:ext cx="3562304" cy="830884"/>
              <a:chOff x="1547664" y="4869160"/>
              <a:chExt cx="3168352" cy="830882"/>
            </a:xfrm>
            <a:noFill/>
          </p:grpSpPr>
          <p:sp>
            <p:nvSpPr>
              <p:cNvPr id="23" name="Oval 22"/>
              <p:cNvSpPr/>
              <p:nvPr/>
            </p:nvSpPr>
            <p:spPr>
              <a:xfrm>
                <a:off x="1547664" y="4869160"/>
                <a:ext cx="216024" cy="830882"/>
              </a:xfrm>
              <a:prstGeom prst="ellipse">
                <a:avLst/>
              </a:prstGeom>
              <a:grpFill/>
              <a:ln>
                <a:solidFill>
                  <a:schemeClr val="bg1">
                    <a:lumMod val="95000"/>
                    <a:lumOff val="5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499992" y="4869160"/>
                <a:ext cx="216024" cy="830882"/>
              </a:xfrm>
              <a:prstGeom prst="ellipse">
                <a:avLst/>
              </a:prstGeom>
              <a:grpFill/>
              <a:ln>
                <a:solidFill>
                  <a:schemeClr val="bg1">
                    <a:lumMod val="95000"/>
                    <a:lumOff val="5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a:stCxn id="23" idx="0"/>
                <a:endCxn id="24" idx="0"/>
              </p:cNvCxnSpPr>
              <p:nvPr/>
            </p:nvCxnSpPr>
            <p:spPr>
              <a:xfrm>
                <a:off x="1655676" y="4869160"/>
                <a:ext cx="2952328" cy="0"/>
              </a:xfrm>
              <a:prstGeom prst="line">
                <a:avLst/>
              </a:prstGeom>
              <a:grpFill/>
              <a:ln>
                <a:solidFill>
                  <a:schemeClr val="bg1">
                    <a:lumMod val="95000"/>
                    <a:lumOff val="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4" idx="4"/>
                <a:endCxn id="23" idx="4"/>
              </p:cNvCxnSpPr>
              <p:nvPr/>
            </p:nvCxnSpPr>
            <p:spPr>
              <a:xfrm flipH="1">
                <a:off x="1655676" y="5700042"/>
                <a:ext cx="2952328" cy="0"/>
              </a:xfrm>
              <a:prstGeom prst="line">
                <a:avLst/>
              </a:prstGeom>
              <a:grpFill/>
              <a:ln>
                <a:solidFill>
                  <a:schemeClr val="bg1">
                    <a:lumMod val="95000"/>
                    <a:lumOff val="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619672" y="5032573"/>
                <a:ext cx="72008" cy="504056"/>
              </a:xfrm>
              <a:prstGeom prst="ellipse">
                <a:avLst/>
              </a:prstGeom>
              <a:grpFill/>
              <a:ln>
                <a:solidFill>
                  <a:schemeClr val="bg1">
                    <a:lumMod val="95000"/>
                    <a:lumOff val="5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4572000" y="5013176"/>
                <a:ext cx="72008" cy="504056"/>
              </a:xfrm>
              <a:prstGeom prst="ellipse">
                <a:avLst/>
              </a:prstGeom>
              <a:grpFill/>
              <a:ln>
                <a:solidFill>
                  <a:schemeClr val="bg1">
                    <a:lumMod val="95000"/>
                    <a:lumOff val="5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a:stCxn id="30" idx="0"/>
                <a:endCxn id="31" idx="0"/>
              </p:cNvCxnSpPr>
              <p:nvPr/>
            </p:nvCxnSpPr>
            <p:spPr>
              <a:xfrm flipV="1">
                <a:off x="1655676" y="5013176"/>
                <a:ext cx="2952328" cy="19397"/>
              </a:xfrm>
              <a:prstGeom prst="line">
                <a:avLst/>
              </a:prstGeom>
              <a:grpFill/>
              <a:ln>
                <a:solidFill>
                  <a:schemeClr val="bg1">
                    <a:lumMod val="95000"/>
                    <a:lumOff val="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0" idx="4"/>
                <a:endCxn id="31" idx="4"/>
              </p:cNvCxnSpPr>
              <p:nvPr/>
            </p:nvCxnSpPr>
            <p:spPr>
              <a:xfrm flipV="1">
                <a:off x="1655676" y="5517232"/>
                <a:ext cx="2952328" cy="19397"/>
              </a:xfrm>
              <a:prstGeom prst="line">
                <a:avLst/>
              </a:prstGeom>
              <a:grpFill/>
              <a:ln>
                <a:solidFill>
                  <a:schemeClr val="bg1">
                    <a:lumMod val="95000"/>
                    <a:lumOff val="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3" idx="2"/>
                <a:endCxn id="24" idx="6"/>
              </p:cNvCxnSpPr>
              <p:nvPr/>
            </p:nvCxnSpPr>
            <p:spPr>
              <a:xfrm>
                <a:off x="1547664" y="5284601"/>
                <a:ext cx="3168352" cy="0"/>
              </a:xfrm>
              <a:prstGeom prst="line">
                <a:avLst/>
              </a:prstGeom>
              <a:grpFill/>
              <a:ln>
                <a:solidFill>
                  <a:schemeClr val="bg1">
                    <a:lumMod val="95000"/>
                    <a:lumOff val="5000"/>
                  </a:schemeClr>
                </a:solidFill>
                <a:prstDash val="sysDot"/>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stCxn id="30" idx="2"/>
            </p:cNvCxnSpPr>
            <p:nvPr/>
          </p:nvCxnSpPr>
          <p:spPr>
            <a:xfrm>
              <a:off x="1329355" y="4210421"/>
              <a:ext cx="333181" cy="242330"/>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662536" y="3938995"/>
              <a:ext cx="1872208" cy="513756"/>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534744" y="3938995"/>
              <a:ext cx="1512168" cy="432048"/>
            </a:xfrm>
            <a:prstGeom prst="line">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230488" y="3948693"/>
              <a:ext cx="1656184" cy="176503"/>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886672" y="3948693"/>
              <a:ext cx="1512168" cy="135713"/>
            </a:xfrm>
            <a:prstGeom prst="line">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30" idx="6"/>
            </p:cNvCxnSpPr>
            <p:nvPr/>
          </p:nvCxnSpPr>
          <p:spPr>
            <a:xfrm flipH="1">
              <a:off x="1410316" y="3948693"/>
              <a:ext cx="612260" cy="261728"/>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98440" y="4235458"/>
              <a:ext cx="504056" cy="639641"/>
            </a:xfrm>
            <a:prstGeom prst="line">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022576" y="3948693"/>
              <a:ext cx="1080120" cy="513757"/>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02696" y="3948693"/>
              <a:ext cx="864096" cy="504058"/>
            </a:xfrm>
            <a:prstGeom prst="line">
              <a:avLst/>
            </a:prstGeom>
            <a:noFill/>
            <a:ln>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966792" y="3938995"/>
              <a:ext cx="288032" cy="77554"/>
            </a:xfrm>
            <a:prstGeom prst="straightConnector1">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30" idx="2"/>
            </p:cNvCxnSpPr>
            <p:nvPr/>
          </p:nvCxnSpPr>
          <p:spPr>
            <a:xfrm>
              <a:off x="1014464" y="3650963"/>
              <a:ext cx="314891" cy="559458"/>
            </a:xfrm>
            <a:prstGeom prst="line">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99891" y="4125196"/>
              <a:ext cx="661501" cy="151052"/>
            </a:xfrm>
            <a:prstGeom prst="line">
              <a:avLst/>
            </a:prstGeom>
            <a:noFill/>
            <a:ln>
              <a:solidFill>
                <a:schemeClr val="tx1"/>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790359" y="4804523"/>
            <a:ext cx="1312338" cy="1792861"/>
            <a:chOff x="1790359" y="4804523"/>
            <a:chExt cx="1312338" cy="1792861"/>
          </a:xfrm>
        </p:grpSpPr>
        <p:cxnSp>
          <p:nvCxnSpPr>
            <p:cNvPr id="90" name="Straight Arrow Connector 89"/>
            <p:cNvCxnSpPr/>
            <p:nvPr/>
          </p:nvCxnSpPr>
          <p:spPr>
            <a:xfrm>
              <a:off x="1790359" y="6597384"/>
              <a:ext cx="1083924" cy="0"/>
            </a:xfrm>
            <a:prstGeom prst="straightConnector1">
              <a:avLst/>
            </a:prstGeom>
            <a:ln w="88900" cmpd="sng">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396214" y="4833239"/>
              <a:ext cx="0" cy="1548089"/>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02697" y="4804523"/>
              <a:ext cx="0" cy="154808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2347124" y="5555981"/>
              <a:ext cx="72000" cy="72000"/>
            </a:xfrm>
            <a:prstGeom prst="ellipse">
              <a:avLst/>
            </a:prstGeom>
            <a:solidFill>
              <a:srgbClr val="FFFF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2345283" y="5148744"/>
              <a:ext cx="72000" cy="72000"/>
            </a:xfrm>
            <a:prstGeom prst="ellipse">
              <a:avLst/>
            </a:prstGeom>
            <a:solidFill>
              <a:srgbClr val="FFFF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2347124" y="6021288"/>
              <a:ext cx="72000" cy="72000"/>
            </a:xfrm>
            <a:prstGeom prst="ellipse">
              <a:avLst/>
            </a:prstGeom>
            <a:solidFill>
              <a:srgbClr val="FFFF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Arc 103"/>
            <p:cNvSpPr/>
            <p:nvPr/>
          </p:nvSpPr>
          <p:spPr>
            <a:xfrm rot="5400000">
              <a:off x="2302137" y="5115368"/>
              <a:ext cx="259018" cy="19865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 name="Arc 105"/>
            <p:cNvSpPr/>
            <p:nvPr/>
          </p:nvSpPr>
          <p:spPr>
            <a:xfrm rot="5400000">
              <a:off x="2302135" y="5543311"/>
              <a:ext cx="259018" cy="19865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8" name="Arc 107"/>
            <p:cNvSpPr/>
            <p:nvPr/>
          </p:nvSpPr>
          <p:spPr>
            <a:xfrm rot="5400000">
              <a:off x="2302134" y="6008478"/>
              <a:ext cx="259018" cy="19865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9" name="Arc 108"/>
            <p:cNvSpPr/>
            <p:nvPr/>
          </p:nvSpPr>
          <p:spPr>
            <a:xfrm rot="5400000">
              <a:off x="2662631" y="5005333"/>
              <a:ext cx="520321" cy="35946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rot="5400000">
              <a:off x="2644571" y="5419917"/>
              <a:ext cx="520321" cy="39558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Arc 72"/>
            <p:cNvSpPr/>
            <p:nvPr/>
          </p:nvSpPr>
          <p:spPr>
            <a:xfrm rot="5400000">
              <a:off x="2644570" y="5894663"/>
              <a:ext cx="520321" cy="395580"/>
            </a:xfrm>
            <a:prstGeom prst="arc">
              <a:avLst>
                <a:gd name="adj1" fmla="val 11143118"/>
                <a:gd name="adj2" fmla="val 21355512"/>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7" name="TextBox 46"/>
          <p:cNvSpPr txBox="1"/>
          <p:nvPr/>
        </p:nvSpPr>
        <p:spPr>
          <a:xfrm>
            <a:off x="728728" y="4108198"/>
            <a:ext cx="2658228" cy="646331"/>
          </a:xfrm>
          <a:prstGeom prst="rect">
            <a:avLst/>
          </a:prstGeom>
          <a:noFill/>
        </p:spPr>
        <p:txBody>
          <a:bodyPr wrap="none" rtlCol="0">
            <a:spAutoFit/>
          </a:bodyPr>
          <a:lstStyle/>
          <a:p>
            <a:pPr marL="0" lvl="1"/>
            <a:r>
              <a:rPr lang="en-GB" dirty="0" smtClean="0"/>
              <a:t>Huygens-Fresnel </a:t>
            </a:r>
            <a:r>
              <a:rPr lang="en-GB" dirty="0"/>
              <a:t>principle</a:t>
            </a:r>
          </a:p>
          <a:p>
            <a:endParaRPr lang="en-GB" dirty="0"/>
          </a:p>
        </p:txBody>
      </p:sp>
      <p:sp>
        <p:nvSpPr>
          <p:cNvPr id="51" name="TextBox 50"/>
          <p:cNvSpPr txBox="1"/>
          <p:nvPr/>
        </p:nvSpPr>
        <p:spPr>
          <a:xfrm>
            <a:off x="957403" y="2079541"/>
            <a:ext cx="1947328" cy="646331"/>
          </a:xfrm>
          <a:prstGeom prst="rect">
            <a:avLst/>
          </a:prstGeom>
          <a:noFill/>
        </p:spPr>
        <p:txBody>
          <a:bodyPr wrap="none" rtlCol="0">
            <a:spAutoFit/>
          </a:bodyPr>
          <a:lstStyle/>
          <a:p>
            <a:pPr marL="0" lvl="1"/>
            <a:r>
              <a:rPr lang="en-GB" dirty="0"/>
              <a:t>Geometric optics? </a:t>
            </a:r>
          </a:p>
          <a:p>
            <a:endParaRPr lang="en-GB" dirty="0"/>
          </a:p>
        </p:txBody>
      </p:sp>
      <p:sp>
        <p:nvSpPr>
          <p:cNvPr id="57"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53593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4299084"/>
            <a:ext cx="2305897" cy="143712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1843201"/>
            <a:ext cx="2376264" cy="147230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843201"/>
            <a:ext cx="1063634" cy="1063634"/>
          </a:xfrm>
          <a:prstGeom prst="rect">
            <a:avLst/>
          </a:prstGeom>
        </p:spPr>
      </p:pic>
      <p:pic>
        <p:nvPicPr>
          <p:cNvPr id="19" name="Picture 135" descr="050803A_a NAJ copier"/>
          <p:cNvPicPr preferRelativeResize="0">
            <a:picLocks noChangeAspect="1" noChangeArrowheads="1"/>
          </p:cNvPicPr>
          <p:nvPr/>
        </p:nvPicPr>
        <p:blipFill>
          <a:blip r:embed="rId7">
            <a:lum bright="18000" contrast="48000"/>
            <a:extLst>
              <a:ext uri="{28A0092B-C50C-407E-A947-70E740481C1C}">
                <a14:useLocalDpi xmlns:a14="http://schemas.microsoft.com/office/drawing/2010/main" val="0"/>
              </a:ext>
            </a:extLst>
          </a:blip>
          <a:srcRect/>
          <a:stretch>
            <a:fillRect/>
          </a:stretch>
        </p:blipFill>
        <p:spPr bwMode="auto">
          <a:xfrm>
            <a:off x="1187624" y="4267806"/>
            <a:ext cx="1120690" cy="1131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4" descr="kaiser_fib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7025" y="4727939"/>
            <a:ext cx="1290275" cy="1202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2" descr="5um-core-fib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0567" y="4761042"/>
            <a:ext cx="1381706" cy="1149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5" descr="050803A_a NAJ copier"/>
          <p:cNvPicPr preferRelativeResize="0">
            <a:picLocks noChangeAspect="1" noChangeArrowheads="1"/>
          </p:cNvPicPr>
          <p:nvPr/>
        </p:nvPicPr>
        <p:blipFill>
          <a:blip r:embed="rId7">
            <a:lum bright="18000" contrast="48000"/>
            <a:extLst>
              <a:ext uri="{28A0092B-C50C-407E-A947-70E740481C1C}">
                <a14:useLocalDpi xmlns:a14="http://schemas.microsoft.com/office/drawing/2010/main" val="0"/>
              </a:ext>
            </a:extLst>
          </a:blip>
          <a:srcRect/>
          <a:stretch>
            <a:fillRect/>
          </a:stretch>
        </p:blipFill>
        <p:spPr bwMode="auto">
          <a:xfrm>
            <a:off x="5749659" y="2513757"/>
            <a:ext cx="1115690" cy="11336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136"/>
          <p:cNvGraphicFramePr>
            <a:graphicFrameLocks noChangeAspect="1"/>
          </p:cNvGraphicFramePr>
          <p:nvPr>
            <p:extLst>
              <p:ext uri="{D42A27DB-BD31-4B8C-83A1-F6EECF244321}">
                <p14:modId xmlns:p14="http://schemas.microsoft.com/office/powerpoint/2010/main" val="3371625704"/>
              </p:ext>
            </p:extLst>
          </p:nvPr>
        </p:nvGraphicFramePr>
        <p:xfrm>
          <a:off x="5683397" y="3647428"/>
          <a:ext cx="1183742" cy="1133671"/>
        </p:xfrm>
        <a:graphic>
          <a:graphicData uri="http://schemas.openxmlformats.org/presentationml/2006/ole">
            <mc:AlternateContent xmlns:mc="http://schemas.openxmlformats.org/markup-compatibility/2006">
              <mc:Choice xmlns:v="urn:schemas-microsoft-com:vml" Requires="v">
                <p:oleObj spid="_x0000_s1339" name="PHOTO-PAINT" r:id="rId10" imgW="42996094" imgH="46337992" progId="CorelPhotoPaint.Image.12">
                  <p:embed/>
                </p:oleObj>
              </mc:Choice>
              <mc:Fallback>
                <p:oleObj name="PHOTO-PAINT" r:id="rId10" imgW="42996094" imgH="46337992" progId="CorelPhotoPaint.Image.12">
                  <p:embed/>
                  <p:pic>
                    <p:nvPicPr>
                      <p:cNvPr id="0" name=""/>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6355" r="6982"/>
                      <a:stretch>
                        <a:fillRect/>
                      </a:stretch>
                    </p:blipFill>
                    <p:spPr bwMode="auto">
                      <a:xfrm>
                        <a:off x="5683397" y="3647428"/>
                        <a:ext cx="1183742" cy="113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137" descr="pcf1b"/>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0185" t="2620" r="12537"/>
          <a:stretch>
            <a:fillRect/>
          </a:stretch>
        </p:blipFill>
        <p:spPr bwMode="auto">
          <a:xfrm>
            <a:off x="6865348" y="3676993"/>
            <a:ext cx="1190906" cy="113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8" descr="2-56 clad"/>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4748" t="5705" r="14355"/>
          <a:stretch>
            <a:fillRect/>
          </a:stretch>
        </p:blipFill>
        <p:spPr bwMode="auto">
          <a:xfrm>
            <a:off x="4582034" y="3647428"/>
            <a:ext cx="1135389" cy="1133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9"/>
          <p:cNvPicPr>
            <a:picLocks noChangeAspect="1" noChangeArrowheads="1"/>
          </p:cNvPicPr>
          <p:nvPr/>
        </p:nvPicPr>
        <p:blipFill>
          <a:blip r:embed="rId14" cstate="print">
            <a:lum bright="36000" contrast="78000"/>
            <a:grayscl/>
            <a:extLst>
              <a:ext uri="{28A0092B-C50C-407E-A947-70E740481C1C}">
                <a14:useLocalDpi xmlns:a14="http://schemas.microsoft.com/office/drawing/2010/main" val="0"/>
              </a:ext>
            </a:extLst>
          </a:blip>
          <a:srcRect l="9801" r="10797"/>
          <a:stretch>
            <a:fillRect/>
          </a:stretch>
        </p:blipFill>
        <p:spPr bwMode="auto">
          <a:xfrm>
            <a:off x="4562335" y="2513757"/>
            <a:ext cx="1185533" cy="113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0" descr="Resize of f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65348" y="2472125"/>
            <a:ext cx="1181952" cy="1204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62336" y="1327192"/>
            <a:ext cx="1178747" cy="1186565"/>
          </a:xfrm>
          <a:prstGeom prst="rect">
            <a:avLst/>
          </a:prstGeom>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40132" y="1327192"/>
            <a:ext cx="1205306" cy="1186565"/>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65349" y="1320456"/>
            <a:ext cx="1190905" cy="1198803"/>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21573" y="4766355"/>
            <a:ext cx="1156115" cy="1163783"/>
          </a:xfrm>
          <a:prstGeom prst="rect">
            <a:avLst/>
          </a:prstGeom>
        </p:spPr>
      </p:pic>
      <p:sp>
        <p:nvSpPr>
          <p:cNvPr id="22" name="Title 1"/>
          <p:cNvSpPr>
            <a:spLocks noGrp="1"/>
          </p:cNvSpPr>
          <p:nvPr>
            <p:ph type="title" idx="4294967295"/>
          </p:nvPr>
        </p:nvSpPr>
        <p:spPr>
          <a:xfrm>
            <a:off x="107504" y="274638"/>
            <a:ext cx="8579296" cy="1143000"/>
          </a:xfrm>
        </p:spPr>
        <p:txBody>
          <a:bodyPr>
            <a:normAutofit/>
          </a:bodyPr>
          <a:lstStyle/>
          <a:p>
            <a:r>
              <a:rPr lang="en-GB" dirty="0" smtClean="0"/>
              <a:t>Standard vs Specialty</a:t>
            </a:r>
            <a:endParaRPr lang="en-GB" dirty="0"/>
          </a:p>
        </p:txBody>
      </p:sp>
      <p:sp>
        <p:nvSpPr>
          <p:cNvPr id="21"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latin typeface="+mj-lt"/>
              </a:rPr>
              <a:t>Photonics for planets</a:t>
            </a:r>
            <a:endParaRPr lang="en-GB" dirty="0">
              <a:latin typeface="+mj-lt"/>
            </a:endParaRPr>
          </a:p>
        </p:txBody>
      </p:sp>
    </p:spTree>
    <p:extLst>
      <p:ext uri="{BB962C8B-B14F-4D97-AF65-F5344CB8AC3E}">
        <p14:creationId xmlns:p14="http://schemas.microsoft.com/office/powerpoint/2010/main" val="7133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000"/>
                                        <p:tgtEl>
                                          <p:spTgt spid="6"/>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ctical schem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334" y="1724013"/>
            <a:ext cx="4962655" cy="1128923"/>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755650" y="415925"/>
            <a:ext cx="75612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a:lstStyle>
          <a:p>
            <a:r>
              <a:rPr lang="en-GB" altLang="en-US" sz="2800" b="1" i="1" kern="0" dirty="0" smtClean="0">
                <a:solidFill>
                  <a:schemeClr val="tx1"/>
                </a:solidFill>
                <a:latin typeface="Gill Sans MT" panose="020B0502020104020203" pitchFamily="34" charset="0"/>
              </a:rPr>
              <a:t>Previous work:</a:t>
            </a:r>
          </a:p>
        </p:txBody>
      </p:sp>
      <p:sp>
        <p:nvSpPr>
          <p:cNvPr id="13" name="Rectangle 13"/>
          <p:cNvSpPr>
            <a:spLocks noChangeArrowheads="1"/>
          </p:cNvSpPr>
          <p:nvPr/>
        </p:nvSpPr>
        <p:spPr bwMode="auto">
          <a:xfrm>
            <a:off x="774254" y="980728"/>
            <a:ext cx="7488238"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altLang="en-US" sz="2000" b="1" i="1" kern="0" dirty="0">
                <a:latin typeface="Gill Sans MT" panose="020B0502020104020203" pitchFamily="34" charset="0"/>
              </a:rPr>
              <a:t>Multicore fibre terminated with </a:t>
            </a:r>
            <a:r>
              <a:rPr lang="en-GB" altLang="en-US" sz="2000" b="1" i="1" kern="0" dirty="0" smtClean="0">
                <a:latin typeface="Gill Sans MT" panose="020B0502020104020203" pitchFamily="34" charset="0"/>
              </a:rPr>
              <a:t>lanterns</a:t>
            </a:r>
            <a:endParaRPr lang="en-GB" altLang="en-US" sz="2000" b="1" i="1" kern="0" dirty="0">
              <a:latin typeface="Gill Sans MT" panose="020B0502020104020203" pitchFamily="34" charset="0"/>
            </a:endParaRPr>
          </a:p>
        </p:txBody>
      </p:sp>
      <p:sp>
        <p:nvSpPr>
          <p:cNvPr id="17"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grpSp>
        <p:nvGrpSpPr>
          <p:cNvPr id="27" name="Group 26"/>
          <p:cNvGrpSpPr/>
          <p:nvPr/>
        </p:nvGrpSpPr>
        <p:grpSpPr>
          <a:xfrm>
            <a:off x="1164692" y="3368595"/>
            <a:ext cx="6828765" cy="1476614"/>
            <a:chOff x="1147967" y="3145924"/>
            <a:chExt cx="6828765" cy="1476614"/>
          </a:xfrm>
        </p:grpSpPr>
        <p:pic>
          <p:nvPicPr>
            <p:cNvPr id="5" name="Picture 2" descr="C:\My Documents\publications\1203 oe lantern\DSCN88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69" r="13892"/>
            <a:stretch/>
          </p:blipFill>
          <p:spPr bwMode="auto">
            <a:xfrm>
              <a:off x="7465969" y="3574366"/>
              <a:ext cx="510763" cy="618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My Documents\publications\1203 oe lantern\DSCN87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78" t="4921" r="12155"/>
            <a:stretch/>
          </p:blipFill>
          <p:spPr bwMode="auto">
            <a:xfrm rot="5400000">
              <a:off x="3795531" y="3144448"/>
              <a:ext cx="1476614" cy="14795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5387846" y="3209226"/>
              <a:ext cx="1948782" cy="1350004"/>
              <a:chOff x="6282228" y="1565628"/>
              <a:chExt cx="1948782" cy="1350004"/>
            </a:xfrm>
          </p:grpSpPr>
          <p:pic>
            <p:nvPicPr>
              <p:cNvPr id="4" name="Picture 20"/>
              <p:cNvPicPr>
                <a:picLocks noChangeAspect="1" noChangeArrowheads="1"/>
              </p:cNvPicPr>
              <p:nvPr/>
            </p:nvPicPr>
            <p:blipFill rotWithShape="1">
              <a:blip r:embed="rId5">
                <a:extLst>
                  <a:ext uri="{28A0092B-C50C-407E-A947-70E740481C1C}">
                    <a14:useLocalDpi xmlns:a14="http://schemas.microsoft.com/office/drawing/2010/main" val="0"/>
                  </a:ext>
                </a:extLst>
              </a:blip>
              <a:srcRect l="44341" t="17573" r="32691" b="15255"/>
              <a:stretch/>
            </p:blipFill>
            <p:spPr bwMode="auto">
              <a:xfrm flipH="1" flipV="1">
                <a:off x="6282228" y="1565628"/>
                <a:ext cx="616918"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4"/>
              <p:cNvPicPr>
                <a:picLocks noChangeAspect="1" noChangeArrowheads="1"/>
              </p:cNvPicPr>
              <p:nvPr/>
            </p:nvPicPr>
            <p:blipFill rotWithShape="1">
              <a:blip r:embed="rId6">
                <a:extLst>
                  <a:ext uri="{28A0092B-C50C-407E-A947-70E740481C1C}">
                    <a14:useLocalDpi xmlns:a14="http://schemas.microsoft.com/office/drawing/2010/main" val="0"/>
                  </a:ext>
                </a:extLst>
              </a:blip>
              <a:srcRect l="9515" t="20182" r="71676" b="12645"/>
              <a:stretch/>
            </p:blipFill>
            <p:spPr bwMode="auto">
              <a:xfrm flipH="1" flipV="1">
                <a:off x="6810504" y="1565632"/>
                <a:ext cx="505209" cy="13500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1"/>
              <p:cNvPicPr>
                <a:picLocks noChangeAspect="1" noChangeArrowheads="1"/>
              </p:cNvPicPr>
              <p:nvPr/>
            </p:nvPicPr>
            <p:blipFill rotWithShape="1">
              <a:blip r:embed="rId7">
                <a:extLst>
                  <a:ext uri="{28A0092B-C50C-407E-A947-70E740481C1C}">
                    <a14:useLocalDpi xmlns:a14="http://schemas.microsoft.com/office/drawing/2010/main" val="0"/>
                  </a:ext>
                </a:extLst>
              </a:blip>
              <a:srcRect l="36346" t="17082" r="44845" b="15746"/>
              <a:stretch/>
            </p:blipFill>
            <p:spPr bwMode="auto">
              <a:xfrm flipH="1" flipV="1">
                <a:off x="7150866" y="1565630"/>
                <a:ext cx="505208"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2"/>
              <p:cNvPicPr>
                <a:picLocks noChangeAspect="1" noChangeArrowheads="1"/>
              </p:cNvPicPr>
              <p:nvPr/>
            </p:nvPicPr>
            <p:blipFill rotWithShape="1">
              <a:blip r:embed="rId8">
                <a:extLst>
                  <a:ext uri="{28A0092B-C50C-407E-A947-70E740481C1C}">
                    <a14:useLocalDpi xmlns:a14="http://schemas.microsoft.com/office/drawing/2010/main" val="0"/>
                  </a:ext>
                </a:extLst>
              </a:blip>
              <a:srcRect l="46454" t="17931" r="34738" b="14929"/>
              <a:stretch/>
            </p:blipFill>
            <p:spPr bwMode="auto">
              <a:xfrm flipH="1" flipV="1">
                <a:off x="7510914" y="1565632"/>
                <a:ext cx="505207"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rotWithShape="1">
              <a:blip r:embed="rId9">
                <a:extLst>
                  <a:ext uri="{28A0092B-C50C-407E-A947-70E740481C1C}">
                    <a14:useLocalDpi xmlns:a14="http://schemas.microsoft.com/office/drawing/2010/main" val="0"/>
                  </a:ext>
                </a:extLst>
              </a:blip>
              <a:srcRect l="32551" t="17931" r="54045" b="14929"/>
              <a:stretch/>
            </p:blipFill>
            <p:spPr bwMode="auto">
              <a:xfrm flipH="1" flipV="1">
                <a:off x="7870962" y="1565631"/>
                <a:ext cx="360048"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rot="10800000">
              <a:off x="1742397" y="3208600"/>
              <a:ext cx="1948782" cy="1350004"/>
              <a:chOff x="6327277" y="1565628"/>
              <a:chExt cx="1948782" cy="1350004"/>
            </a:xfrm>
          </p:grpSpPr>
          <p:pic>
            <p:nvPicPr>
              <p:cNvPr id="20" name="Picture 20"/>
              <p:cNvPicPr>
                <a:picLocks noChangeAspect="1" noChangeArrowheads="1"/>
              </p:cNvPicPr>
              <p:nvPr/>
            </p:nvPicPr>
            <p:blipFill rotWithShape="1">
              <a:blip r:embed="rId5">
                <a:extLst>
                  <a:ext uri="{28A0092B-C50C-407E-A947-70E740481C1C}">
                    <a14:useLocalDpi xmlns:a14="http://schemas.microsoft.com/office/drawing/2010/main" val="0"/>
                  </a:ext>
                </a:extLst>
              </a:blip>
              <a:srcRect l="44341" t="17573" r="32691" b="15255"/>
              <a:stretch/>
            </p:blipFill>
            <p:spPr bwMode="auto">
              <a:xfrm flipH="1" flipV="1">
                <a:off x="6327277" y="1565628"/>
                <a:ext cx="616918"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4"/>
              <p:cNvPicPr>
                <a:picLocks noChangeAspect="1" noChangeArrowheads="1"/>
              </p:cNvPicPr>
              <p:nvPr/>
            </p:nvPicPr>
            <p:blipFill rotWithShape="1">
              <a:blip r:embed="rId6">
                <a:extLst>
                  <a:ext uri="{28A0092B-C50C-407E-A947-70E740481C1C}">
                    <a14:useLocalDpi xmlns:a14="http://schemas.microsoft.com/office/drawing/2010/main" val="0"/>
                  </a:ext>
                </a:extLst>
              </a:blip>
              <a:srcRect l="9515" t="20182" r="71676" b="12645"/>
              <a:stretch/>
            </p:blipFill>
            <p:spPr bwMode="auto">
              <a:xfrm flipH="1" flipV="1">
                <a:off x="6855553" y="1565632"/>
                <a:ext cx="505209" cy="13500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rotWithShape="1">
              <a:blip r:embed="rId7">
                <a:extLst>
                  <a:ext uri="{28A0092B-C50C-407E-A947-70E740481C1C}">
                    <a14:useLocalDpi xmlns:a14="http://schemas.microsoft.com/office/drawing/2010/main" val="0"/>
                  </a:ext>
                </a:extLst>
              </a:blip>
              <a:srcRect l="36346" t="17082" r="44845" b="15746"/>
              <a:stretch/>
            </p:blipFill>
            <p:spPr bwMode="auto">
              <a:xfrm flipH="1" flipV="1">
                <a:off x="7195915" y="1565630"/>
                <a:ext cx="505208" cy="1350001"/>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rotWithShape="1">
              <a:blip r:embed="rId8">
                <a:extLst>
                  <a:ext uri="{28A0092B-C50C-407E-A947-70E740481C1C}">
                    <a14:useLocalDpi xmlns:a14="http://schemas.microsoft.com/office/drawing/2010/main" val="0"/>
                  </a:ext>
                </a:extLst>
              </a:blip>
              <a:srcRect l="46454" t="17931" r="34738" b="14929"/>
              <a:stretch/>
            </p:blipFill>
            <p:spPr bwMode="auto">
              <a:xfrm flipH="1" flipV="1">
                <a:off x="7555963" y="1565632"/>
                <a:ext cx="505207"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rotWithShape="1">
              <a:blip r:embed="rId9">
                <a:extLst>
                  <a:ext uri="{28A0092B-C50C-407E-A947-70E740481C1C}">
                    <a14:useLocalDpi xmlns:a14="http://schemas.microsoft.com/office/drawing/2010/main" val="0"/>
                  </a:ext>
                </a:extLst>
              </a:blip>
              <a:srcRect l="32551" t="17931" r="54045" b="14929"/>
              <a:stretch/>
            </p:blipFill>
            <p:spPr bwMode="auto">
              <a:xfrm flipH="1" flipV="1">
                <a:off x="7916011" y="1565631"/>
                <a:ext cx="360048" cy="13493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2" descr="C:\My Documents\publications\1203 oe lantern\DSCN88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69" r="13892"/>
            <a:stretch/>
          </p:blipFill>
          <p:spPr bwMode="auto">
            <a:xfrm>
              <a:off x="1147967" y="3574996"/>
              <a:ext cx="510763" cy="618467"/>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57"/>
          <p:cNvSpPr>
            <a:spLocks noChangeArrowheads="1"/>
          </p:cNvSpPr>
          <p:nvPr/>
        </p:nvSpPr>
        <p:spPr bwMode="auto">
          <a:xfrm>
            <a:off x="757675" y="6143355"/>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Gill Sans MT" panose="020B0502020104020203" pitchFamily="34" charset="0"/>
              </a:rPr>
              <a:t>TA Birks et </a:t>
            </a:r>
            <a:r>
              <a:rPr lang="en-GB" altLang="en-US" sz="1600" dirty="0">
                <a:solidFill>
                  <a:schemeClr val="tx1"/>
                </a:solidFill>
                <a:latin typeface="Gill Sans MT" panose="020B0502020104020203" pitchFamily="34" charset="0"/>
              </a:rPr>
              <a:t>al, Opt Express </a:t>
            </a:r>
            <a:r>
              <a:rPr lang="en-GB" altLang="en-US" sz="1600" dirty="0" smtClean="0">
                <a:solidFill>
                  <a:schemeClr val="tx1"/>
                </a:solidFill>
                <a:latin typeface="Gill Sans MT" panose="020B0502020104020203" pitchFamily="34" charset="0"/>
              </a:rPr>
              <a:t>20 </a:t>
            </a:r>
            <a:r>
              <a:rPr lang="en-GB" altLang="en-US" sz="1600" dirty="0">
                <a:solidFill>
                  <a:schemeClr val="tx1"/>
                </a:solidFill>
                <a:latin typeface="Gill Sans MT" panose="020B0502020104020203" pitchFamily="34" charset="0"/>
              </a:rPr>
              <a:t>(</a:t>
            </a:r>
            <a:r>
              <a:rPr lang="en-GB" altLang="en-US" sz="1600" dirty="0" smtClean="0">
                <a:solidFill>
                  <a:schemeClr val="tx1"/>
                </a:solidFill>
                <a:latin typeface="Gill Sans MT" panose="020B0502020104020203" pitchFamily="34" charset="0"/>
              </a:rPr>
              <a:t>2012) 13996</a:t>
            </a:r>
            <a:endParaRPr lang="en-GB" altLang="en-US" sz="16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709092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0700" y="1740922"/>
            <a:ext cx="8066088" cy="630238"/>
            <a:chOff x="520700" y="2997605"/>
            <a:chExt cx="8066088" cy="630238"/>
          </a:xfrm>
        </p:grpSpPr>
        <p:sp>
          <p:nvSpPr>
            <p:cNvPr id="4" name="Rectangle 9"/>
            <p:cNvSpPr>
              <a:spLocks noChangeArrowheads="1"/>
            </p:cNvSpPr>
            <p:nvPr/>
          </p:nvSpPr>
          <p:spPr bwMode="auto">
            <a:xfrm>
              <a:off x="520700" y="2997605"/>
              <a:ext cx="8066088" cy="630238"/>
            </a:xfrm>
            <a:prstGeom prst="rect">
              <a:avLst/>
            </a:prstGeom>
            <a:solidFill>
              <a:schemeClr val="tx1"/>
            </a:solidFill>
            <a:ln w="19050" algn="ctr">
              <a:solidFill>
                <a:schemeClr val="tx1"/>
              </a:solidFill>
              <a:round/>
              <a:headEnd/>
              <a:tailEnd/>
            </a:ln>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nvGrpSpPr>
            <p:cNvPr id="5" name="Group 4"/>
            <p:cNvGrpSpPr/>
            <p:nvPr/>
          </p:nvGrpSpPr>
          <p:grpSpPr>
            <a:xfrm>
              <a:off x="590061" y="3153164"/>
              <a:ext cx="7905312" cy="319119"/>
              <a:chOff x="590061" y="4732796"/>
              <a:chExt cx="7905312" cy="319119"/>
            </a:xfrm>
          </p:grpSpPr>
          <p:pic>
            <p:nvPicPr>
              <p:cNvPr id="6" name="Picture 5" descr="practical schematic"/>
              <p:cNvPicPr>
                <a:picLocks noChangeAspect="1" noChangeArrowheads="1"/>
              </p:cNvPicPr>
              <p:nvPr/>
            </p:nvPicPr>
            <p:blipFill rotWithShape="1">
              <a:blip r:embed="rId4">
                <a:extLst>
                  <a:ext uri="{28A0092B-C50C-407E-A947-70E740481C1C}">
                    <a14:useLocalDpi xmlns:a14="http://schemas.microsoft.com/office/drawing/2010/main" val="0"/>
                  </a:ext>
                </a:extLst>
              </a:blip>
              <a:srcRect l="81225" t="21866" r="7059" b="15488"/>
              <a:stretch/>
            </p:blipFill>
            <p:spPr bwMode="auto">
              <a:xfrm>
                <a:off x="7999715" y="4732796"/>
                <a:ext cx="495658" cy="31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descr="practical schematic"/>
              <p:cNvPicPr>
                <a:picLocks noChangeAspect="1" noChangeArrowheads="1"/>
              </p:cNvPicPr>
              <p:nvPr/>
            </p:nvPicPr>
            <p:blipFill rotWithShape="1">
              <a:blip r:embed="rId5">
                <a:extLst>
                  <a:ext uri="{28A0092B-C50C-407E-A947-70E740481C1C}">
                    <a14:useLocalDpi xmlns:a14="http://schemas.microsoft.com/office/drawing/2010/main" val="0"/>
                  </a:ext>
                </a:extLst>
              </a:blip>
              <a:srcRect l="9344" t="22413" r="78566" b="14941"/>
              <a:stretch/>
            </p:blipFill>
            <p:spPr bwMode="auto">
              <a:xfrm>
                <a:off x="590061" y="4733021"/>
                <a:ext cx="511522" cy="31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ractical schematic"/>
              <p:cNvPicPr>
                <a:picLocks noChangeAspect="1" noChangeArrowheads="1"/>
              </p:cNvPicPr>
              <p:nvPr/>
            </p:nvPicPr>
            <p:blipFill rotWithShape="1">
              <a:blip r:embed="rId5">
                <a:extLst>
                  <a:ext uri="{28A0092B-C50C-407E-A947-70E740481C1C}">
                    <a14:useLocalDpi xmlns:a14="http://schemas.microsoft.com/office/drawing/2010/main" val="0"/>
                  </a:ext>
                </a:extLst>
              </a:blip>
              <a:srcRect l="11299" t="22413" r="78566" b="14941"/>
              <a:stretch/>
            </p:blipFill>
            <p:spPr bwMode="auto">
              <a:xfrm>
                <a:off x="971520" y="4735720"/>
                <a:ext cx="7096561" cy="31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Rectangle 3"/>
          <p:cNvSpPr txBox="1">
            <a:spLocks noChangeArrowheads="1"/>
          </p:cNvSpPr>
          <p:nvPr/>
        </p:nvSpPr>
        <p:spPr bwMode="auto">
          <a:xfrm>
            <a:off x="755650" y="415925"/>
            <a:ext cx="75612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a:lstStyle>
          <a:p>
            <a:r>
              <a:rPr lang="en-GB" altLang="en-US" sz="2800" b="1" i="1" kern="0" smtClean="0">
                <a:solidFill>
                  <a:schemeClr val="tx1"/>
                </a:solidFill>
              </a:rPr>
              <a:t>Step-index MMF</a:t>
            </a:r>
          </a:p>
        </p:txBody>
      </p:sp>
      <p:pic>
        <p:nvPicPr>
          <p:cNvPr id="11" name="Picture 5" descr="C:\My Documents\results\1010 collapse f-doped\20101021 mode scrambling\01 direct.png"/>
          <p:cNvPicPr>
            <a:picLocks noChangeAspect="1" noChangeArrowheads="1"/>
          </p:cNvPicPr>
          <p:nvPr/>
        </p:nvPicPr>
        <p:blipFill>
          <a:blip r:embed="rId6">
            <a:extLst>
              <a:ext uri="{28A0092B-C50C-407E-A947-70E740481C1C}">
                <a14:useLocalDpi xmlns:a14="http://schemas.microsoft.com/office/drawing/2010/main" val="0"/>
              </a:ext>
            </a:extLst>
          </a:blip>
          <a:srcRect l="5782" r="46886"/>
          <a:stretch>
            <a:fillRect/>
          </a:stretch>
        </p:blipFill>
        <p:spPr bwMode="auto">
          <a:xfrm>
            <a:off x="768350" y="3601884"/>
            <a:ext cx="1282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2"/>
          <p:cNvSpPr>
            <a:spLocks noChangeArrowheads="1"/>
          </p:cNvSpPr>
          <p:nvPr/>
        </p:nvSpPr>
        <p:spPr bwMode="auto">
          <a:xfrm>
            <a:off x="1069975" y="5859309"/>
            <a:ext cx="13414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dirty="0">
                <a:solidFill>
                  <a:schemeClr val="tx1"/>
                </a:solidFill>
                <a:latin typeface="+mj-lt"/>
              </a:rPr>
              <a:t>input</a:t>
            </a:r>
          </a:p>
        </p:txBody>
      </p:sp>
      <p:sp>
        <p:nvSpPr>
          <p:cNvPr id="13" name="Rectangle 13"/>
          <p:cNvSpPr>
            <a:spLocks noChangeArrowheads="1"/>
          </p:cNvSpPr>
          <p:nvPr/>
        </p:nvSpPr>
        <p:spPr bwMode="auto">
          <a:xfrm>
            <a:off x="774254" y="3118260"/>
            <a:ext cx="7488238"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000" smtClean="0">
                <a:solidFill>
                  <a:schemeClr val="tx1"/>
                </a:solidFill>
                <a:latin typeface="+mj-lt"/>
              </a:rPr>
              <a:t>mode scrambler:</a:t>
            </a:r>
            <a:endParaRPr lang="en-GB" sz="2000">
              <a:solidFill>
                <a:schemeClr val="tx1"/>
              </a:solidFill>
              <a:latin typeface="+mj-lt"/>
            </a:endParaRPr>
          </a:p>
        </p:txBody>
      </p:sp>
      <p:sp>
        <p:nvSpPr>
          <p:cNvPr id="14" name="Rectangle 22"/>
          <p:cNvSpPr>
            <a:spLocks noChangeArrowheads="1"/>
          </p:cNvSpPr>
          <p:nvPr/>
        </p:nvSpPr>
        <p:spPr bwMode="auto">
          <a:xfrm>
            <a:off x="2861772" y="5867247"/>
            <a:ext cx="32432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dirty="0" smtClean="0">
                <a:solidFill>
                  <a:schemeClr val="tx1"/>
                </a:solidFill>
                <a:latin typeface="+mj-lt"/>
              </a:rPr>
              <a:t>step-index MMF</a:t>
            </a:r>
            <a:endParaRPr lang="en-GB" altLang="en-US" dirty="0">
              <a:solidFill>
                <a:schemeClr val="tx1"/>
              </a:solidFill>
              <a:latin typeface="+mj-lt"/>
            </a:endParaRPr>
          </a:p>
        </p:txBody>
      </p:sp>
      <p:sp>
        <p:nvSpPr>
          <p:cNvPr id="15" name="Line 40"/>
          <p:cNvSpPr>
            <a:spLocks noChangeShapeType="1"/>
          </p:cNvSpPr>
          <p:nvPr/>
        </p:nvSpPr>
        <p:spPr bwMode="auto">
          <a:xfrm flipV="1">
            <a:off x="4301964" y="2281296"/>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16" name="Line 41"/>
          <p:cNvSpPr>
            <a:spLocks noChangeShapeType="1"/>
          </p:cNvSpPr>
          <p:nvPr/>
        </p:nvSpPr>
        <p:spPr bwMode="auto">
          <a:xfrm flipV="1">
            <a:off x="3761892" y="1390561"/>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17" name="Line 40"/>
          <p:cNvSpPr>
            <a:spLocks noChangeShapeType="1"/>
          </p:cNvSpPr>
          <p:nvPr/>
        </p:nvSpPr>
        <p:spPr bwMode="auto">
          <a:xfrm flipV="1">
            <a:off x="5382108" y="2266551"/>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18" name="Line 41"/>
          <p:cNvSpPr>
            <a:spLocks noChangeShapeType="1"/>
          </p:cNvSpPr>
          <p:nvPr/>
        </p:nvSpPr>
        <p:spPr bwMode="auto">
          <a:xfrm flipV="1">
            <a:off x="4842036" y="1375816"/>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pic>
        <p:nvPicPr>
          <p:cNvPr id="19" name="media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47607" y="3601883"/>
            <a:ext cx="2891367" cy="2168525"/>
          </a:xfrm>
          <a:prstGeom prst="rect">
            <a:avLst/>
          </a:prstGeom>
        </p:spPr>
      </p:pic>
      <p:sp>
        <p:nvSpPr>
          <p:cNvPr id="20"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sp>
        <p:nvSpPr>
          <p:cNvPr id="23" name="Rectangle 57"/>
          <p:cNvSpPr>
            <a:spLocks noChangeArrowheads="1"/>
          </p:cNvSpPr>
          <p:nvPr/>
        </p:nvSpPr>
        <p:spPr bwMode="auto">
          <a:xfrm>
            <a:off x="757675" y="6143355"/>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mj-lt"/>
              </a:rPr>
              <a:t>TA Birks et </a:t>
            </a:r>
            <a:r>
              <a:rPr lang="en-GB" altLang="en-US" sz="1600" dirty="0">
                <a:solidFill>
                  <a:schemeClr val="tx1"/>
                </a:solidFill>
                <a:latin typeface="+mj-lt"/>
              </a:rPr>
              <a:t>al, Opt Express </a:t>
            </a:r>
            <a:r>
              <a:rPr lang="en-GB" altLang="en-US" sz="1600" dirty="0" smtClean="0">
                <a:solidFill>
                  <a:schemeClr val="tx1"/>
                </a:solidFill>
                <a:latin typeface="+mj-lt"/>
              </a:rPr>
              <a:t>20 </a:t>
            </a:r>
            <a:r>
              <a:rPr lang="en-GB" altLang="en-US" sz="1600" dirty="0">
                <a:solidFill>
                  <a:schemeClr val="tx1"/>
                </a:solidFill>
                <a:latin typeface="+mj-lt"/>
              </a:rPr>
              <a:t>(</a:t>
            </a:r>
            <a:r>
              <a:rPr lang="en-GB" altLang="en-US" sz="1600" dirty="0" smtClean="0">
                <a:solidFill>
                  <a:schemeClr val="tx1"/>
                </a:solidFill>
                <a:latin typeface="+mj-lt"/>
              </a:rPr>
              <a:t>2012) 13996</a:t>
            </a:r>
            <a:endParaRPr lang="en-GB" altLang="en-US" sz="1600" dirty="0">
              <a:solidFill>
                <a:schemeClr val="tx1"/>
              </a:solidFill>
              <a:latin typeface="+mj-lt"/>
            </a:endParaRPr>
          </a:p>
        </p:txBody>
      </p:sp>
    </p:spTree>
    <p:extLst>
      <p:ext uri="{BB962C8B-B14F-4D97-AF65-F5344CB8AC3E}">
        <p14:creationId xmlns:p14="http://schemas.microsoft.com/office/powerpoint/2010/main" val="24184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
                </p:tgtEl>
              </p:cMediaNode>
            </p:vide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2602" y="3599492"/>
            <a:ext cx="2894555" cy="2170916"/>
          </a:xfrm>
          <a:prstGeom prst="rect">
            <a:avLst/>
          </a:prstGeom>
        </p:spPr>
      </p:pic>
      <p:grpSp>
        <p:nvGrpSpPr>
          <p:cNvPr id="4" name="Group 10"/>
          <p:cNvGrpSpPr>
            <a:grpSpLocks/>
          </p:cNvGrpSpPr>
          <p:nvPr/>
        </p:nvGrpSpPr>
        <p:grpSpPr bwMode="auto">
          <a:xfrm>
            <a:off x="520700" y="1740922"/>
            <a:ext cx="8066088" cy="630238"/>
            <a:chOff x="521460" y="1898796"/>
            <a:chExt cx="8065804" cy="629370"/>
          </a:xfrm>
        </p:grpSpPr>
        <p:sp>
          <p:nvSpPr>
            <p:cNvPr id="5" name="Rectangle 9"/>
            <p:cNvSpPr>
              <a:spLocks noChangeArrowheads="1"/>
            </p:cNvSpPr>
            <p:nvPr/>
          </p:nvSpPr>
          <p:spPr bwMode="auto">
            <a:xfrm>
              <a:off x="521460" y="1898796"/>
              <a:ext cx="8065804" cy="629370"/>
            </a:xfrm>
            <a:prstGeom prst="rect">
              <a:avLst/>
            </a:prstGeom>
            <a:solidFill>
              <a:schemeClr val="tx1"/>
            </a:solidFill>
            <a:ln w="19050" algn="ctr">
              <a:solidFill>
                <a:schemeClr val="tx1"/>
              </a:solidFill>
              <a:round/>
              <a:headEnd/>
              <a:tailEnd/>
            </a:ln>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nvGrpSpPr>
            <p:cNvPr id="6" name="Group 8"/>
            <p:cNvGrpSpPr>
              <a:grpSpLocks/>
            </p:cNvGrpSpPr>
            <p:nvPr/>
          </p:nvGrpSpPr>
          <p:grpSpPr bwMode="auto">
            <a:xfrm>
              <a:off x="593834" y="1980003"/>
              <a:ext cx="7921056" cy="466957"/>
              <a:chOff x="611472" y="4643447"/>
              <a:chExt cx="7921054" cy="557687"/>
            </a:xfrm>
          </p:grpSpPr>
          <p:pic>
            <p:nvPicPr>
              <p:cNvPr id="7" name="Picture 34" descr="practical schematic"/>
              <p:cNvPicPr>
                <a:picLocks noChangeAspect="1" noChangeArrowheads="1"/>
              </p:cNvPicPr>
              <p:nvPr/>
            </p:nvPicPr>
            <p:blipFill>
              <a:blip r:embed="rId5">
                <a:extLst>
                  <a:ext uri="{28A0092B-C50C-407E-A947-70E740481C1C}">
                    <a14:useLocalDpi xmlns:a14="http://schemas.microsoft.com/office/drawing/2010/main" val="0"/>
                  </a:ext>
                </a:extLst>
              </a:blip>
              <a:srcRect l="38995" t="7358" r="55928"/>
              <a:stretch>
                <a:fillRect/>
              </a:stretch>
            </p:blipFill>
            <p:spPr bwMode="auto">
              <a:xfrm>
                <a:off x="1961652" y="4643447"/>
                <a:ext cx="5310707" cy="55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7104940" y="4643450"/>
                <a:ext cx="1427586" cy="557684"/>
                <a:chOff x="3851780" y="4643449"/>
                <a:chExt cx="1427587" cy="557684"/>
              </a:xfrm>
            </p:grpSpPr>
            <p:pic>
              <p:nvPicPr>
                <p:cNvPr id="13" name="Picture 34" descr="practical schematic"/>
                <p:cNvPicPr>
                  <a:picLocks noChangeAspect="1" noChangeArrowheads="1"/>
                </p:cNvPicPr>
                <p:nvPr/>
              </p:nvPicPr>
              <p:blipFill>
                <a:blip r:embed="rId6">
                  <a:extLst>
                    <a:ext uri="{28A0092B-C50C-407E-A947-70E740481C1C}">
                      <a14:useLocalDpi xmlns:a14="http://schemas.microsoft.com/office/drawing/2010/main" val="0"/>
                    </a:ext>
                  </a:extLst>
                </a:blip>
                <a:srcRect l="59573" t="7358" r="6683"/>
                <a:stretch>
                  <a:fillRect/>
                </a:stretch>
              </p:blipFill>
              <p:spPr bwMode="auto">
                <a:xfrm>
                  <a:off x="3851780" y="4643449"/>
                  <a:ext cx="1427586" cy="55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2"/>
                <p:cNvSpPr>
                  <a:spLocks noChangeArrowheads="1"/>
                </p:cNvSpPr>
                <p:nvPr/>
              </p:nvSpPr>
              <p:spPr bwMode="auto">
                <a:xfrm>
                  <a:off x="4294645" y="4643449"/>
                  <a:ext cx="984722" cy="45720"/>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sp>
              <p:nvSpPr>
                <p:cNvPr id="15" name="Rectangle 23"/>
                <p:cNvSpPr>
                  <a:spLocks noChangeArrowheads="1"/>
                </p:cNvSpPr>
                <p:nvPr/>
              </p:nvSpPr>
              <p:spPr bwMode="auto">
                <a:xfrm>
                  <a:off x="4928387" y="4644161"/>
                  <a:ext cx="257761" cy="90013"/>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grpSp>
            <p:nvGrpSpPr>
              <p:cNvPr id="9" name="Group 7"/>
              <p:cNvGrpSpPr>
                <a:grpSpLocks/>
              </p:cNvGrpSpPr>
              <p:nvPr/>
            </p:nvGrpSpPr>
            <p:grpSpPr bwMode="auto">
              <a:xfrm>
                <a:off x="611472" y="4643449"/>
                <a:ext cx="1412264" cy="557683"/>
                <a:chOff x="1150938" y="4643449"/>
                <a:chExt cx="1412264" cy="557683"/>
              </a:xfrm>
            </p:grpSpPr>
            <p:pic>
              <p:nvPicPr>
                <p:cNvPr id="10" name="Picture 34" descr="practical schematic"/>
                <p:cNvPicPr>
                  <a:picLocks noChangeAspect="1" noChangeArrowheads="1"/>
                </p:cNvPicPr>
                <p:nvPr/>
              </p:nvPicPr>
              <p:blipFill>
                <a:blip r:embed="rId7">
                  <a:extLst>
                    <a:ext uri="{28A0092B-C50C-407E-A947-70E740481C1C}">
                      <a14:useLocalDpi xmlns:a14="http://schemas.microsoft.com/office/drawing/2010/main" val="0"/>
                    </a:ext>
                  </a:extLst>
                </a:blip>
                <a:srcRect l="9344" t="7475" r="57275"/>
                <a:stretch>
                  <a:fillRect/>
                </a:stretch>
              </p:blipFill>
              <p:spPr bwMode="auto">
                <a:xfrm>
                  <a:off x="1150938" y="4644162"/>
                  <a:ext cx="1412264" cy="5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1659426" y="4643449"/>
                  <a:ext cx="482250" cy="45719"/>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sp>
              <p:nvSpPr>
                <p:cNvPr id="12" name="Rectangle 24"/>
                <p:cNvSpPr>
                  <a:spLocks noChangeArrowheads="1"/>
                </p:cNvSpPr>
                <p:nvPr/>
              </p:nvSpPr>
              <p:spPr bwMode="auto">
                <a:xfrm>
                  <a:off x="1691616" y="4643450"/>
                  <a:ext cx="257761" cy="90726"/>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grpSp>
      </p:grpSp>
      <p:pic>
        <p:nvPicPr>
          <p:cNvPr id="16" name="Picture 4" descr="C:\My Documents\results\1010 collapse f-doped\20101021 mode scrambling\02 via corning mmf.png"/>
          <p:cNvPicPr>
            <a:picLocks noChangeAspect="1" noChangeArrowheads="1"/>
          </p:cNvPicPr>
          <p:nvPr/>
        </p:nvPicPr>
        <p:blipFill rotWithShape="1">
          <a:blip r:embed="rId8">
            <a:extLst>
              <a:ext uri="{28A0092B-C50C-407E-A947-70E740481C1C}">
                <a14:useLocalDpi xmlns:a14="http://schemas.microsoft.com/office/drawing/2010/main" val="0"/>
              </a:ext>
            </a:extLst>
          </a:blip>
          <a:srcRect l="4651" t="3399" r="4651" b="7669"/>
          <a:stretch/>
        </p:blipFill>
        <p:spPr bwMode="auto">
          <a:xfrm>
            <a:off x="2347607" y="3601884"/>
            <a:ext cx="2764465" cy="21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57"/>
          <p:cNvSpPr>
            <a:spLocks noChangeArrowheads="1"/>
          </p:cNvSpPr>
          <p:nvPr/>
        </p:nvSpPr>
        <p:spPr bwMode="auto">
          <a:xfrm>
            <a:off x="757675" y="6143355"/>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mj-lt"/>
              </a:rPr>
              <a:t>TA Birks et </a:t>
            </a:r>
            <a:r>
              <a:rPr lang="en-GB" altLang="en-US" sz="1600" dirty="0">
                <a:solidFill>
                  <a:schemeClr val="tx1"/>
                </a:solidFill>
                <a:latin typeface="+mj-lt"/>
              </a:rPr>
              <a:t>al, Opt Express </a:t>
            </a:r>
            <a:r>
              <a:rPr lang="en-GB" altLang="en-US" sz="1600" dirty="0" smtClean="0">
                <a:solidFill>
                  <a:schemeClr val="tx1"/>
                </a:solidFill>
                <a:latin typeface="+mj-lt"/>
              </a:rPr>
              <a:t>20 </a:t>
            </a:r>
            <a:r>
              <a:rPr lang="en-GB" altLang="en-US" sz="1600" dirty="0">
                <a:solidFill>
                  <a:schemeClr val="tx1"/>
                </a:solidFill>
                <a:latin typeface="+mj-lt"/>
              </a:rPr>
              <a:t>(</a:t>
            </a:r>
            <a:r>
              <a:rPr lang="en-GB" altLang="en-US" sz="1600" dirty="0" smtClean="0">
                <a:solidFill>
                  <a:schemeClr val="tx1"/>
                </a:solidFill>
                <a:latin typeface="+mj-lt"/>
              </a:rPr>
              <a:t>2012) 13996</a:t>
            </a:r>
            <a:endParaRPr lang="en-GB" altLang="en-US" sz="1600" dirty="0">
              <a:solidFill>
                <a:schemeClr val="tx1"/>
              </a:solidFill>
              <a:latin typeface="+mj-lt"/>
            </a:endParaRPr>
          </a:p>
        </p:txBody>
      </p:sp>
      <p:sp>
        <p:nvSpPr>
          <p:cNvPr id="18" name="Rectangle 3"/>
          <p:cNvSpPr txBox="1">
            <a:spLocks noChangeArrowheads="1"/>
          </p:cNvSpPr>
          <p:nvPr/>
        </p:nvSpPr>
        <p:spPr bwMode="auto">
          <a:xfrm>
            <a:off x="755650" y="415925"/>
            <a:ext cx="75612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a:lstStyle>
          <a:p>
            <a:r>
              <a:rPr lang="en-GB" altLang="en-US" sz="2800" b="1" i="1" kern="0" smtClean="0">
                <a:solidFill>
                  <a:schemeClr val="tx1"/>
                </a:solidFill>
              </a:rPr>
              <a:t>Lantern-terminated MCF</a:t>
            </a:r>
          </a:p>
        </p:txBody>
      </p:sp>
      <p:pic>
        <p:nvPicPr>
          <p:cNvPr id="19" name="Picture 5" descr="C:\My Documents\results\1010 collapse f-doped\20101021 mode scrambling\01 direct.png"/>
          <p:cNvPicPr>
            <a:picLocks noChangeAspect="1" noChangeArrowheads="1"/>
          </p:cNvPicPr>
          <p:nvPr/>
        </p:nvPicPr>
        <p:blipFill>
          <a:blip r:embed="rId9">
            <a:extLst>
              <a:ext uri="{28A0092B-C50C-407E-A947-70E740481C1C}">
                <a14:useLocalDpi xmlns:a14="http://schemas.microsoft.com/office/drawing/2010/main" val="0"/>
              </a:ext>
            </a:extLst>
          </a:blip>
          <a:srcRect l="5782" r="46886"/>
          <a:stretch>
            <a:fillRect/>
          </a:stretch>
        </p:blipFill>
        <p:spPr bwMode="auto">
          <a:xfrm>
            <a:off x="768350" y="3601884"/>
            <a:ext cx="1282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2"/>
          <p:cNvSpPr>
            <a:spLocks noChangeArrowheads="1"/>
          </p:cNvSpPr>
          <p:nvPr/>
        </p:nvSpPr>
        <p:spPr bwMode="auto">
          <a:xfrm>
            <a:off x="1069975" y="5859309"/>
            <a:ext cx="13414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dirty="0">
                <a:solidFill>
                  <a:schemeClr val="tx1"/>
                </a:solidFill>
                <a:latin typeface="+mj-lt"/>
              </a:rPr>
              <a:t>input</a:t>
            </a:r>
          </a:p>
        </p:txBody>
      </p:sp>
      <p:sp>
        <p:nvSpPr>
          <p:cNvPr id="21" name="Rectangle 32"/>
          <p:cNvSpPr>
            <a:spLocks noChangeArrowheads="1"/>
          </p:cNvSpPr>
          <p:nvPr/>
        </p:nvSpPr>
        <p:spPr bwMode="auto">
          <a:xfrm>
            <a:off x="6098385" y="5867247"/>
            <a:ext cx="2254119"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a:solidFill>
                  <a:schemeClr val="tx1"/>
                </a:solidFill>
                <a:latin typeface="+mj-lt"/>
              </a:rPr>
              <a:t>MCF with </a:t>
            </a:r>
            <a:r>
              <a:rPr lang="en-GB" altLang="en-US" smtClean="0">
                <a:solidFill>
                  <a:schemeClr val="tx1"/>
                </a:solidFill>
                <a:latin typeface="+mj-lt"/>
              </a:rPr>
              <a:t>lanterns</a:t>
            </a:r>
            <a:endParaRPr lang="en-GB" altLang="en-US">
              <a:solidFill>
                <a:schemeClr val="tx1"/>
              </a:solidFill>
              <a:latin typeface="+mj-lt"/>
            </a:endParaRPr>
          </a:p>
        </p:txBody>
      </p:sp>
      <p:sp>
        <p:nvSpPr>
          <p:cNvPr id="22" name="Rectangle 13"/>
          <p:cNvSpPr>
            <a:spLocks noChangeArrowheads="1"/>
          </p:cNvSpPr>
          <p:nvPr/>
        </p:nvSpPr>
        <p:spPr bwMode="auto">
          <a:xfrm>
            <a:off x="774254" y="3118260"/>
            <a:ext cx="7488238"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000" smtClean="0">
                <a:solidFill>
                  <a:schemeClr val="tx1"/>
                </a:solidFill>
                <a:latin typeface="+mj-lt"/>
              </a:rPr>
              <a:t>mode scrambler:</a:t>
            </a:r>
            <a:endParaRPr lang="en-GB" sz="2000">
              <a:solidFill>
                <a:schemeClr val="tx1"/>
              </a:solidFill>
              <a:latin typeface="+mj-lt"/>
            </a:endParaRPr>
          </a:p>
        </p:txBody>
      </p:sp>
      <p:sp>
        <p:nvSpPr>
          <p:cNvPr id="23" name="Rectangle 22"/>
          <p:cNvSpPr>
            <a:spLocks noChangeArrowheads="1"/>
          </p:cNvSpPr>
          <p:nvPr/>
        </p:nvSpPr>
        <p:spPr bwMode="auto">
          <a:xfrm>
            <a:off x="2861772" y="5867247"/>
            <a:ext cx="32432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mtClean="0">
                <a:solidFill>
                  <a:schemeClr val="tx1"/>
                </a:solidFill>
                <a:latin typeface="+mj-lt"/>
              </a:rPr>
              <a:t>step-index MMF</a:t>
            </a:r>
            <a:endParaRPr lang="en-GB" altLang="en-US">
              <a:solidFill>
                <a:schemeClr val="tx1"/>
              </a:solidFill>
              <a:latin typeface="+mj-lt"/>
            </a:endParaRPr>
          </a:p>
        </p:txBody>
      </p:sp>
      <p:sp>
        <p:nvSpPr>
          <p:cNvPr id="28"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sp>
        <p:nvSpPr>
          <p:cNvPr id="64" name="Line 40"/>
          <p:cNvSpPr>
            <a:spLocks noChangeShapeType="1"/>
          </p:cNvSpPr>
          <p:nvPr/>
        </p:nvSpPr>
        <p:spPr bwMode="auto">
          <a:xfrm flipV="1">
            <a:off x="4301964" y="2281296"/>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65" name="Line 41"/>
          <p:cNvSpPr>
            <a:spLocks noChangeShapeType="1"/>
          </p:cNvSpPr>
          <p:nvPr/>
        </p:nvSpPr>
        <p:spPr bwMode="auto">
          <a:xfrm flipV="1">
            <a:off x="3761892" y="1390561"/>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66" name="Line 40"/>
          <p:cNvSpPr>
            <a:spLocks noChangeShapeType="1"/>
          </p:cNvSpPr>
          <p:nvPr/>
        </p:nvSpPr>
        <p:spPr bwMode="auto">
          <a:xfrm flipV="1">
            <a:off x="5382108" y="2266551"/>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67" name="Line 41"/>
          <p:cNvSpPr>
            <a:spLocks noChangeShapeType="1"/>
          </p:cNvSpPr>
          <p:nvPr/>
        </p:nvSpPr>
        <p:spPr bwMode="auto">
          <a:xfrm flipV="1">
            <a:off x="4842036" y="1375816"/>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Tree>
    <p:extLst>
      <p:ext uri="{BB962C8B-B14F-4D97-AF65-F5344CB8AC3E}">
        <p14:creationId xmlns:p14="http://schemas.microsoft.com/office/powerpoint/2010/main" val="3489925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My Documents\results\1010 collapse f-doped\20101021 mode scrambling\04 via mcf.png"/>
          <p:cNvPicPr>
            <a:picLocks noChangeAspect="1" noChangeArrowheads="1"/>
          </p:cNvPicPr>
          <p:nvPr/>
        </p:nvPicPr>
        <p:blipFill rotWithShape="1">
          <a:blip r:embed="rId3">
            <a:extLst>
              <a:ext uri="{28A0092B-C50C-407E-A947-70E740481C1C}">
                <a14:useLocalDpi xmlns:a14="http://schemas.microsoft.com/office/drawing/2010/main" val="0"/>
              </a:ext>
            </a:extLst>
          </a:blip>
          <a:srcRect l="1263" t="4626" r="1958" b="4626"/>
          <a:stretch/>
        </p:blipFill>
        <p:spPr bwMode="auto">
          <a:xfrm>
            <a:off x="5562601" y="3608234"/>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My Documents\results\1010 collapse f-doped\20101021 mode scrambling\06 via mcf.png"/>
          <p:cNvPicPr>
            <a:picLocks noChangeAspect="1" noChangeArrowheads="1"/>
          </p:cNvPicPr>
          <p:nvPr/>
        </p:nvPicPr>
        <p:blipFill rotWithShape="1">
          <a:blip r:embed="rId4">
            <a:extLst>
              <a:ext uri="{28A0092B-C50C-407E-A947-70E740481C1C}">
                <a14:useLocalDpi xmlns:a14="http://schemas.microsoft.com/office/drawing/2010/main" val="0"/>
              </a:ext>
            </a:extLst>
          </a:blip>
          <a:srcRect l="449" t="4625" r="2773" b="4261"/>
          <a:stretch/>
        </p:blipFill>
        <p:spPr bwMode="auto">
          <a:xfrm>
            <a:off x="5562602" y="3599492"/>
            <a:ext cx="2890836" cy="217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57"/>
          <p:cNvSpPr>
            <a:spLocks noChangeArrowheads="1"/>
          </p:cNvSpPr>
          <p:nvPr/>
        </p:nvSpPr>
        <p:spPr bwMode="auto">
          <a:xfrm>
            <a:off x="774254" y="6261606"/>
            <a:ext cx="64992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pPr algn="l"/>
            <a:r>
              <a:rPr lang="en-GB" altLang="en-US" sz="1600" dirty="0" smtClean="0">
                <a:solidFill>
                  <a:schemeClr val="tx1"/>
                </a:solidFill>
                <a:latin typeface="+mj-lt"/>
              </a:rPr>
              <a:t>TA Birks et </a:t>
            </a:r>
            <a:r>
              <a:rPr lang="en-GB" altLang="en-US" sz="1600" dirty="0">
                <a:solidFill>
                  <a:schemeClr val="tx1"/>
                </a:solidFill>
                <a:latin typeface="+mj-lt"/>
              </a:rPr>
              <a:t>al, Opt Express </a:t>
            </a:r>
            <a:r>
              <a:rPr lang="en-GB" altLang="en-US" sz="1600" dirty="0" smtClean="0">
                <a:solidFill>
                  <a:schemeClr val="tx1"/>
                </a:solidFill>
                <a:latin typeface="+mj-lt"/>
              </a:rPr>
              <a:t>20 </a:t>
            </a:r>
            <a:r>
              <a:rPr lang="en-GB" altLang="en-US" sz="1600" dirty="0">
                <a:solidFill>
                  <a:schemeClr val="tx1"/>
                </a:solidFill>
                <a:latin typeface="+mj-lt"/>
              </a:rPr>
              <a:t>(</a:t>
            </a:r>
            <a:r>
              <a:rPr lang="en-GB" altLang="en-US" sz="1600" dirty="0" smtClean="0">
                <a:solidFill>
                  <a:schemeClr val="tx1"/>
                </a:solidFill>
                <a:latin typeface="+mj-lt"/>
              </a:rPr>
              <a:t>2012) 13996</a:t>
            </a:r>
            <a:endParaRPr lang="en-GB" altLang="en-US" sz="1600" dirty="0">
              <a:solidFill>
                <a:schemeClr val="tx1"/>
              </a:solidFill>
              <a:latin typeface="+mj-lt"/>
            </a:endParaRPr>
          </a:p>
        </p:txBody>
      </p:sp>
      <p:sp>
        <p:nvSpPr>
          <p:cNvPr id="18" name="Rectangle 3"/>
          <p:cNvSpPr txBox="1">
            <a:spLocks noChangeArrowheads="1"/>
          </p:cNvSpPr>
          <p:nvPr/>
        </p:nvSpPr>
        <p:spPr bwMode="auto">
          <a:xfrm>
            <a:off x="755650" y="415925"/>
            <a:ext cx="75612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Times New Roman" pitchFamily="18" charset="0"/>
              </a:defRPr>
            </a:lvl2pPr>
            <a:lvl3pPr algn="ctr" defTabSz="762000" rtl="0" eaLnBrk="0" fontAlgn="base" hangingPunct="0">
              <a:spcBef>
                <a:spcPct val="0"/>
              </a:spcBef>
              <a:spcAft>
                <a:spcPct val="0"/>
              </a:spcAft>
              <a:defRPr sz="4400">
                <a:solidFill>
                  <a:schemeClr val="tx2"/>
                </a:solidFill>
                <a:latin typeface="Times New Roman" pitchFamily="18" charset="0"/>
              </a:defRPr>
            </a:lvl3pPr>
            <a:lvl4pPr algn="ctr" defTabSz="762000" rtl="0" eaLnBrk="0" fontAlgn="base" hangingPunct="0">
              <a:spcBef>
                <a:spcPct val="0"/>
              </a:spcBef>
              <a:spcAft>
                <a:spcPct val="0"/>
              </a:spcAft>
              <a:defRPr sz="4400">
                <a:solidFill>
                  <a:schemeClr val="tx2"/>
                </a:solidFill>
                <a:latin typeface="Times New Roman" pitchFamily="18" charset="0"/>
              </a:defRPr>
            </a:lvl4pPr>
            <a:lvl5pPr algn="ctr" defTabSz="762000" rtl="0" eaLnBrk="0" fontAlgn="base" hangingPunct="0">
              <a:spcBef>
                <a:spcPct val="0"/>
              </a:spcBef>
              <a:spcAft>
                <a:spcPct val="0"/>
              </a:spcAft>
              <a:defRPr sz="4400">
                <a:solidFill>
                  <a:schemeClr val="tx2"/>
                </a:solidFill>
                <a:latin typeface="Times New Roman" pitchFamily="18" charset="0"/>
              </a:defRPr>
            </a:lvl5pPr>
            <a:lvl6pPr marL="457200" algn="ctr" defTabSz="762000" rtl="0" eaLnBrk="0" fontAlgn="base" hangingPunct="0">
              <a:spcBef>
                <a:spcPct val="0"/>
              </a:spcBef>
              <a:spcAft>
                <a:spcPct val="0"/>
              </a:spcAft>
              <a:defRPr sz="4400">
                <a:solidFill>
                  <a:schemeClr val="tx2"/>
                </a:solidFill>
                <a:latin typeface="Times New Roman" pitchFamily="18" charset="0"/>
              </a:defRPr>
            </a:lvl6pPr>
            <a:lvl7pPr marL="914400" algn="ctr" defTabSz="762000" rtl="0" eaLnBrk="0" fontAlgn="base" hangingPunct="0">
              <a:spcBef>
                <a:spcPct val="0"/>
              </a:spcBef>
              <a:spcAft>
                <a:spcPct val="0"/>
              </a:spcAft>
              <a:defRPr sz="4400">
                <a:solidFill>
                  <a:schemeClr val="tx2"/>
                </a:solidFill>
                <a:latin typeface="Times New Roman" pitchFamily="18" charset="0"/>
              </a:defRPr>
            </a:lvl7pPr>
            <a:lvl8pPr marL="1371600" algn="ctr" defTabSz="762000" rtl="0" eaLnBrk="0" fontAlgn="base" hangingPunct="0">
              <a:spcBef>
                <a:spcPct val="0"/>
              </a:spcBef>
              <a:spcAft>
                <a:spcPct val="0"/>
              </a:spcAft>
              <a:defRPr sz="4400">
                <a:solidFill>
                  <a:schemeClr val="tx2"/>
                </a:solidFill>
                <a:latin typeface="Times New Roman" pitchFamily="18" charset="0"/>
              </a:defRPr>
            </a:lvl8pPr>
            <a:lvl9pPr marL="1828800" algn="ctr" defTabSz="762000" rtl="0" eaLnBrk="0" fontAlgn="base" hangingPunct="0">
              <a:spcBef>
                <a:spcPct val="0"/>
              </a:spcBef>
              <a:spcAft>
                <a:spcPct val="0"/>
              </a:spcAft>
              <a:defRPr sz="4400">
                <a:solidFill>
                  <a:schemeClr val="tx2"/>
                </a:solidFill>
                <a:latin typeface="Times New Roman" pitchFamily="18" charset="0"/>
              </a:defRPr>
            </a:lvl9pPr>
          </a:lstStyle>
          <a:p>
            <a:r>
              <a:rPr lang="en-GB" altLang="en-US" sz="2800" b="1" i="1" kern="0" dirty="0" smtClean="0">
                <a:solidFill>
                  <a:schemeClr val="tx1"/>
                </a:solidFill>
              </a:rPr>
              <a:t>Lantern-terminated MCF</a:t>
            </a:r>
          </a:p>
        </p:txBody>
      </p:sp>
      <p:pic>
        <p:nvPicPr>
          <p:cNvPr id="19" name="Picture 5" descr="C:\My Documents\results\1010 collapse f-doped\20101021 mode scrambling\01 direct.png"/>
          <p:cNvPicPr>
            <a:picLocks noChangeAspect="1" noChangeArrowheads="1"/>
          </p:cNvPicPr>
          <p:nvPr/>
        </p:nvPicPr>
        <p:blipFill>
          <a:blip r:embed="rId5">
            <a:extLst>
              <a:ext uri="{28A0092B-C50C-407E-A947-70E740481C1C}">
                <a14:useLocalDpi xmlns:a14="http://schemas.microsoft.com/office/drawing/2010/main" val="0"/>
              </a:ext>
            </a:extLst>
          </a:blip>
          <a:srcRect l="5782" r="46886"/>
          <a:stretch>
            <a:fillRect/>
          </a:stretch>
        </p:blipFill>
        <p:spPr bwMode="auto">
          <a:xfrm>
            <a:off x="768350" y="3601884"/>
            <a:ext cx="1282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2"/>
          <p:cNvSpPr>
            <a:spLocks noChangeArrowheads="1"/>
          </p:cNvSpPr>
          <p:nvPr/>
        </p:nvSpPr>
        <p:spPr bwMode="auto">
          <a:xfrm>
            <a:off x="1069975" y="5859309"/>
            <a:ext cx="13414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a:solidFill>
                  <a:schemeClr val="tx1"/>
                </a:solidFill>
                <a:latin typeface="+mj-lt"/>
              </a:rPr>
              <a:t>input</a:t>
            </a:r>
          </a:p>
        </p:txBody>
      </p:sp>
      <p:sp>
        <p:nvSpPr>
          <p:cNvPr id="21" name="Rectangle 22"/>
          <p:cNvSpPr>
            <a:spLocks noChangeArrowheads="1"/>
          </p:cNvSpPr>
          <p:nvPr/>
        </p:nvSpPr>
        <p:spPr bwMode="auto">
          <a:xfrm>
            <a:off x="2861772" y="5867247"/>
            <a:ext cx="32432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mtClean="0">
                <a:solidFill>
                  <a:schemeClr val="tx1"/>
                </a:solidFill>
                <a:latin typeface="+mj-lt"/>
              </a:rPr>
              <a:t>step-index MMF</a:t>
            </a:r>
            <a:endParaRPr lang="en-GB" altLang="en-US">
              <a:solidFill>
                <a:schemeClr val="tx1"/>
              </a:solidFill>
              <a:latin typeface="+mj-lt"/>
            </a:endParaRPr>
          </a:p>
        </p:txBody>
      </p:sp>
      <p:sp>
        <p:nvSpPr>
          <p:cNvPr id="22" name="Rectangle 32"/>
          <p:cNvSpPr>
            <a:spLocks noChangeArrowheads="1"/>
          </p:cNvSpPr>
          <p:nvPr/>
        </p:nvSpPr>
        <p:spPr bwMode="auto">
          <a:xfrm>
            <a:off x="6098385" y="5867247"/>
            <a:ext cx="2254119"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a:solidFill>
                  <a:schemeClr val="tx1"/>
                </a:solidFill>
                <a:latin typeface="+mj-lt"/>
              </a:rPr>
              <a:t>MCF with </a:t>
            </a:r>
            <a:r>
              <a:rPr lang="en-GB" altLang="en-US" smtClean="0">
                <a:solidFill>
                  <a:schemeClr val="tx1"/>
                </a:solidFill>
                <a:latin typeface="+mj-lt"/>
              </a:rPr>
              <a:t>lanterns</a:t>
            </a:r>
            <a:endParaRPr lang="en-GB" altLang="en-US">
              <a:solidFill>
                <a:schemeClr val="tx1"/>
              </a:solidFill>
              <a:latin typeface="+mj-lt"/>
            </a:endParaRPr>
          </a:p>
        </p:txBody>
      </p:sp>
      <p:sp>
        <p:nvSpPr>
          <p:cNvPr id="23" name="Rectangle 33"/>
          <p:cNvSpPr>
            <a:spLocks noChangeArrowheads="1"/>
          </p:cNvSpPr>
          <p:nvPr/>
        </p:nvSpPr>
        <p:spPr bwMode="auto">
          <a:xfrm>
            <a:off x="7413961" y="5409264"/>
            <a:ext cx="102855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eaLnBrk="0" hangingPunct="0">
              <a:defRPr i="1">
                <a:solidFill>
                  <a:srgbClr val="330099"/>
                </a:solidFill>
                <a:latin typeface="Times New Roman" pitchFamily="18" charset="0"/>
                <a:cs typeface="Arial" charset="0"/>
              </a:defRPr>
            </a:lvl1pPr>
            <a:lvl2pPr marL="742950" indent="-285750" defTabSz="762000" eaLnBrk="0" hangingPunct="0">
              <a:defRPr i="1">
                <a:solidFill>
                  <a:srgbClr val="330099"/>
                </a:solidFill>
                <a:latin typeface="Times New Roman" pitchFamily="18" charset="0"/>
                <a:cs typeface="Arial" charset="0"/>
              </a:defRPr>
            </a:lvl2pPr>
            <a:lvl3pPr marL="1143000" indent="-228600" defTabSz="762000" eaLnBrk="0" hangingPunct="0">
              <a:defRPr i="1">
                <a:solidFill>
                  <a:srgbClr val="330099"/>
                </a:solidFill>
                <a:latin typeface="Times New Roman" pitchFamily="18" charset="0"/>
                <a:cs typeface="Arial" charset="0"/>
              </a:defRPr>
            </a:lvl3pPr>
            <a:lvl4pPr marL="1600200" indent="-228600" defTabSz="762000" eaLnBrk="0" hangingPunct="0">
              <a:defRPr i="1">
                <a:solidFill>
                  <a:srgbClr val="330099"/>
                </a:solidFill>
                <a:latin typeface="Times New Roman" pitchFamily="18" charset="0"/>
                <a:cs typeface="Arial" charset="0"/>
              </a:defRPr>
            </a:lvl4pPr>
            <a:lvl5pPr marL="2057400" indent="-228600" defTabSz="762000" eaLnBrk="0" hangingPunct="0">
              <a:defRPr i="1">
                <a:solidFill>
                  <a:srgbClr val="330099"/>
                </a:solidFill>
                <a:latin typeface="Times New Roman" pitchFamily="18" charset="0"/>
                <a:cs typeface="Arial" charset="0"/>
              </a:defRPr>
            </a:lvl5pPr>
            <a:lvl6pPr marL="2514600" indent="-228600" defTabSz="762000" eaLnBrk="0" fontAlgn="base" hangingPunct="0">
              <a:spcBef>
                <a:spcPct val="0"/>
              </a:spcBef>
              <a:spcAft>
                <a:spcPct val="0"/>
              </a:spcAft>
              <a:defRPr i="1">
                <a:solidFill>
                  <a:srgbClr val="330099"/>
                </a:solidFill>
                <a:latin typeface="Times New Roman" pitchFamily="18" charset="0"/>
                <a:cs typeface="Arial" charset="0"/>
              </a:defRPr>
            </a:lvl6pPr>
            <a:lvl7pPr marL="2971800" indent="-228600" defTabSz="762000" eaLnBrk="0" fontAlgn="base" hangingPunct="0">
              <a:spcBef>
                <a:spcPct val="0"/>
              </a:spcBef>
              <a:spcAft>
                <a:spcPct val="0"/>
              </a:spcAft>
              <a:defRPr i="1">
                <a:solidFill>
                  <a:srgbClr val="330099"/>
                </a:solidFill>
                <a:latin typeface="Times New Roman" pitchFamily="18" charset="0"/>
                <a:cs typeface="Arial" charset="0"/>
              </a:defRPr>
            </a:lvl7pPr>
            <a:lvl8pPr marL="3429000" indent="-228600" defTabSz="762000" eaLnBrk="0" fontAlgn="base" hangingPunct="0">
              <a:spcBef>
                <a:spcPct val="0"/>
              </a:spcBef>
              <a:spcAft>
                <a:spcPct val="0"/>
              </a:spcAft>
              <a:defRPr i="1">
                <a:solidFill>
                  <a:srgbClr val="330099"/>
                </a:solidFill>
                <a:latin typeface="Times New Roman" pitchFamily="18" charset="0"/>
                <a:cs typeface="Arial" charset="0"/>
              </a:defRPr>
            </a:lvl8pPr>
            <a:lvl9pPr marL="3886200" indent="-228600" defTabSz="762000" eaLnBrk="0" fontAlgn="base" hangingPunct="0">
              <a:spcBef>
                <a:spcPct val="0"/>
              </a:spcBef>
              <a:spcAft>
                <a:spcPct val="0"/>
              </a:spcAft>
              <a:defRPr i="1">
                <a:solidFill>
                  <a:srgbClr val="330099"/>
                </a:solidFill>
                <a:latin typeface="Times New Roman" pitchFamily="18" charset="0"/>
                <a:cs typeface="Arial" charset="0"/>
              </a:defRPr>
            </a:lvl9pPr>
          </a:lstStyle>
          <a:p>
            <a:pPr eaLnBrk="1" hangingPunct="1"/>
            <a:r>
              <a:rPr lang="en-GB" altLang="en-US" smtClean="0">
                <a:solidFill>
                  <a:schemeClr val="tx1"/>
                </a:solidFill>
                <a:latin typeface="+mj-lt"/>
              </a:rPr>
              <a:t>t = </a:t>
            </a:r>
            <a:r>
              <a:rPr lang="en-GB" altLang="en-US">
                <a:solidFill>
                  <a:schemeClr val="tx1"/>
                </a:solidFill>
                <a:latin typeface="+mj-lt"/>
              </a:rPr>
              <a:t>0.1 s</a:t>
            </a:r>
          </a:p>
        </p:txBody>
      </p:sp>
      <p:sp>
        <p:nvSpPr>
          <p:cNvPr id="24" name="Rectangle 13"/>
          <p:cNvSpPr>
            <a:spLocks noChangeArrowheads="1"/>
          </p:cNvSpPr>
          <p:nvPr/>
        </p:nvSpPr>
        <p:spPr bwMode="auto">
          <a:xfrm>
            <a:off x="774254" y="3118260"/>
            <a:ext cx="7488238"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spcBef>
                <a:spcPct val="50000"/>
              </a:spcBef>
              <a:buClr>
                <a:schemeClr val="tx1">
                  <a:lumMod val="65000"/>
                  <a:lumOff val="35000"/>
                </a:schemeClr>
              </a:buClr>
              <a:buSzPct val="200000"/>
            </a:pPr>
            <a:r>
              <a:rPr lang="en-GB" sz="2000" smtClean="0">
                <a:solidFill>
                  <a:schemeClr val="tx1"/>
                </a:solidFill>
                <a:latin typeface="+mj-lt"/>
              </a:rPr>
              <a:t>mode scrambler:</a:t>
            </a:r>
            <a:endParaRPr lang="en-GB" sz="2000">
              <a:solidFill>
                <a:schemeClr val="tx1"/>
              </a:solidFill>
              <a:latin typeface="+mj-lt"/>
            </a:endParaRPr>
          </a:p>
        </p:txBody>
      </p:sp>
      <p:pic>
        <p:nvPicPr>
          <p:cNvPr id="25" name="Picture 4" descr="C:\My Documents\results\1010 collapse f-doped\20101021 mode scrambling\02 via corning mmf.png"/>
          <p:cNvPicPr>
            <a:picLocks noChangeAspect="1" noChangeArrowheads="1"/>
          </p:cNvPicPr>
          <p:nvPr/>
        </p:nvPicPr>
        <p:blipFill rotWithShape="1">
          <a:blip r:embed="rId6">
            <a:extLst>
              <a:ext uri="{28A0092B-C50C-407E-A947-70E740481C1C}">
                <a14:useLocalDpi xmlns:a14="http://schemas.microsoft.com/office/drawing/2010/main" val="0"/>
              </a:ext>
            </a:extLst>
          </a:blip>
          <a:srcRect l="4651" t="3399" r="4651" b="7669"/>
          <a:stretch/>
        </p:blipFill>
        <p:spPr bwMode="auto">
          <a:xfrm>
            <a:off x="2347607" y="3601884"/>
            <a:ext cx="2764465" cy="21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20700" y="1375816"/>
            <a:ext cx="8066088" cy="1356330"/>
            <a:chOff x="520700" y="1375816"/>
            <a:chExt cx="8066088" cy="1356330"/>
          </a:xfrm>
        </p:grpSpPr>
        <p:grpSp>
          <p:nvGrpSpPr>
            <p:cNvPr id="3" name="Group 10"/>
            <p:cNvGrpSpPr>
              <a:grpSpLocks/>
            </p:cNvGrpSpPr>
            <p:nvPr/>
          </p:nvGrpSpPr>
          <p:grpSpPr bwMode="auto">
            <a:xfrm>
              <a:off x="520700" y="1740922"/>
              <a:ext cx="8066088" cy="630238"/>
              <a:chOff x="521460" y="1898796"/>
              <a:chExt cx="8065804" cy="629370"/>
            </a:xfrm>
          </p:grpSpPr>
          <p:sp>
            <p:nvSpPr>
              <p:cNvPr id="4" name="Rectangle 9"/>
              <p:cNvSpPr>
                <a:spLocks noChangeArrowheads="1"/>
              </p:cNvSpPr>
              <p:nvPr/>
            </p:nvSpPr>
            <p:spPr bwMode="auto">
              <a:xfrm>
                <a:off x="521460" y="1898796"/>
                <a:ext cx="8065804" cy="629370"/>
              </a:xfrm>
              <a:prstGeom prst="rect">
                <a:avLst/>
              </a:prstGeom>
              <a:solidFill>
                <a:schemeClr val="tx1"/>
              </a:solidFill>
              <a:ln w="19050" algn="ctr">
                <a:noFill/>
                <a:round/>
                <a:headEnd/>
                <a:tailEnd/>
              </a:ln>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nvGrpSpPr>
              <p:cNvPr id="5" name="Group 8"/>
              <p:cNvGrpSpPr>
                <a:grpSpLocks/>
              </p:cNvGrpSpPr>
              <p:nvPr/>
            </p:nvGrpSpPr>
            <p:grpSpPr bwMode="auto">
              <a:xfrm>
                <a:off x="593834" y="1980003"/>
                <a:ext cx="7921056" cy="466957"/>
                <a:chOff x="611472" y="4643447"/>
                <a:chExt cx="7921054" cy="557687"/>
              </a:xfrm>
            </p:grpSpPr>
            <p:pic>
              <p:nvPicPr>
                <p:cNvPr id="6" name="Picture 34" descr="practical schematic"/>
                <p:cNvPicPr>
                  <a:picLocks noChangeAspect="1" noChangeArrowheads="1"/>
                </p:cNvPicPr>
                <p:nvPr/>
              </p:nvPicPr>
              <p:blipFill>
                <a:blip r:embed="rId7">
                  <a:extLst>
                    <a:ext uri="{28A0092B-C50C-407E-A947-70E740481C1C}">
                      <a14:useLocalDpi xmlns:a14="http://schemas.microsoft.com/office/drawing/2010/main" val="0"/>
                    </a:ext>
                  </a:extLst>
                </a:blip>
                <a:srcRect l="38995" t="7358" r="55928"/>
                <a:stretch>
                  <a:fillRect/>
                </a:stretch>
              </p:blipFill>
              <p:spPr bwMode="auto">
                <a:xfrm>
                  <a:off x="1961652" y="4643447"/>
                  <a:ext cx="5310707" cy="55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7104940" y="4643450"/>
                  <a:ext cx="1427586" cy="557684"/>
                  <a:chOff x="3851780" y="4643449"/>
                  <a:chExt cx="1427587" cy="557684"/>
                </a:xfrm>
              </p:grpSpPr>
              <p:pic>
                <p:nvPicPr>
                  <p:cNvPr id="12" name="Picture 34" descr="practical schematic"/>
                  <p:cNvPicPr>
                    <a:picLocks noChangeAspect="1" noChangeArrowheads="1"/>
                  </p:cNvPicPr>
                  <p:nvPr/>
                </p:nvPicPr>
                <p:blipFill>
                  <a:blip r:embed="rId8">
                    <a:extLst>
                      <a:ext uri="{28A0092B-C50C-407E-A947-70E740481C1C}">
                        <a14:useLocalDpi xmlns:a14="http://schemas.microsoft.com/office/drawing/2010/main" val="0"/>
                      </a:ext>
                    </a:extLst>
                  </a:blip>
                  <a:srcRect l="59573" t="7358" r="6683"/>
                  <a:stretch>
                    <a:fillRect/>
                  </a:stretch>
                </p:blipFill>
                <p:spPr bwMode="auto">
                  <a:xfrm>
                    <a:off x="3851780" y="4643449"/>
                    <a:ext cx="1427586" cy="55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2"/>
                  <p:cNvSpPr>
                    <a:spLocks noChangeArrowheads="1"/>
                  </p:cNvSpPr>
                  <p:nvPr/>
                </p:nvSpPr>
                <p:spPr bwMode="auto">
                  <a:xfrm>
                    <a:off x="4294645" y="4643449"/>
                    <a:ext cx="984722" cy="45720"/>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sp>
                <p:nvSpPr>
                  <p:cNvPr id="14" name="Rectangle 23"/>
                  <p:cNvSpPr>
                    <a:spLocks noChangeArrowheads="1"/>
                  </p:cNvSpPr>
                  <p:nvPr/>
                </p:nvSpPr>
                <p:spPr bwMode="auto">
                  <a:xfrm>
                    <a:off x="4928387" y="4644161"/>
                    <a:ext cx="257761" cy="90013"/>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grpSp>
              <p:nvGrpSpPr>
                <p:cNvPr id="8" name="Group 7"/>
                <p:cNvGrpSpPr>
                  <a:grpSpLocks/>
                </p:cNvGrpSpPr>
                <p:nvPr/>
              </p:nvGrpSpPr>
              <p:grpSpPr bwMode="auto">
                <a:xfrm>
                  <a:off x="611472" y="4643449"/>
                  <a:ext cx="1412264" cy="557683"/>
                  <a:chOff x="1150938" y="4643449"/>
                  <a:chExt cx="1412264" cy="557683"/>
                </a:xfrm>
              </p:grpSpPr>
              <p:pic>
                <p:nvPicPr>
                  <p:cNvPr id="9" name="Picture 34" descr="practical schematic"/>
                  <p:cNvPicPr>
                    <a:picLocks noChangeAspect="1" noChangeArrowheads="1"/>
                  </p:cNvPicPr>
                  <p:nvPr/>
                </p:nvPicPr>
                <p:blipFill>
                  <a:blip r:embed="rId9">
                    <a:extLst>
                      <a:ext uri="{28A0092B-C50C-407E-A947-70E740481C1C}">
                        <a14:useLocalDpi xmlns:a14="http://schemas.microsoft.com/office/drawing/2010/main" val="0"/>
                      </a:ext>
                    </a:extLst>
                  </a:blip>
                  <a:srcRect l="9344" t="7475" r="57275"/>
                  <a:stretch>
                    <a:fillRect/>
                  </a:stretch>
                </p:blipFill>
                <p:spPr bwMode="auto">
                  <a:xfrm>
                    <a:off x="1150938" y="4644162"/>
                    <a:ext cx="1412264" cy="5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1659426" y="4643449"/>
                    <a:ext cx="482250" cy="45719"/>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sp>
                <p:nvSpPr>
                  <p:cNvPr id="11" name="Rectangle 24"/>
                  <p:cNvSpPr>
                    <a:spLocks noChangeArrowheads="1"/>
                  </p:cNvSpPr>
                  <p:nvPr/>
                </p:nvSpPr>
                <p:spPr bwMode="auto">
                  <a:xfrm>
                    <a:off x="1691616" y="4643450"/>
                    <a:ext cx="257761" cy="90726"/>
                  </a:xfrm>
                  <a:prstGeom prst="rect">
                    <a:avLst/>
                  </a:prstGeom>
                  <a:solidFill>
                    <a:schemeClr val="tx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lgn="ctr" defTabSz="762000" eaLnBrk="0" hangingPunct="0">
                      <a:defRPr i="1">
                        <a:solidFill>
                          <a:srgbClr val="330099"/>
                        </a:solidFill>
                        <a:latin typeface="Times New Roman" pitchFamily="18" charset="0"/>
                      </a:defRPr>
                    </a:lvl1pPr>
                    <a:lvl2pPr marL="742950" indent="-285750" algn="ctr" defTabSz="762000" eaLnBrk="0" hangingPunct="0">
                      <a:defRPr i="1">
                        <a:solidFill>
                          <a:srgbClr val="330099"/>
                        </a:solidFill>
                        <a:latin typeface="Times New Roman" pitchFamily="18" charset="0"/>
                      </a:defRPr>
                    </a:lvl2pPr>
                    <a:lvl3pPr marL="1143000" indent="-228600" algn="ctr" defTabSz="762000" eaLnBrk="0" hangingPunct="0">
                      <a:defRPr i="1">
                        <a:solidFill>
                          <a:srgbClr val="330099"/>
                        </a:solidFill>
                        <a:latin typeface="Times New Roman" pitchFamily="18" charset="0"/>
                      </a:defRPr>
                    </a:lvl3pPr>
                    <a:lvl4pPr marL="1600200" indent="-228600" algn="ctr" defTabSz="762000" eaLnBrk="0" hangingPunct="0">
                      <a:defRPr i="1">
                        <a:solidFill>
                          <a:srgbClr val="330099"/>
                        </a:solidFill>
                        <a:latin typeface="Times New Roman" pitchFamily="18" charset="0"/>
                      </a:defRPr>
                    </a:lvl4pPr>
                    <a:lvl5pPr marL="2057400" indent="-228600" algn="ctr" defTabSz="762000" eaLnBrk="0" hangingPunct="0">
                      <a:defRPr i="1">
                        <a:solidFill>
                          <a:srgbClr val="330099"/>
                        </a:solidFill>
                        <a:latin typeface="Times New Roman" pitchFamily="18" charset="0"/>
                      </a:defRPr>
                    </a:lvl5pPr>
                    <a:lvl6pPr marL="2514600" indent="-228600" algn="ctr" defTabSz="762000" eaLnBrk="0" fontAlgn="base" hangingPunct="0">
                      <a:spcBef>
                        <a:spcPct val="0"/>
                      </a:spcBef>
                      <a:spcAft>
                        <a:spcPct val="0"/>
                      </a:spcAft>
                      <a:defRPr i="1">
                        <a:solidFill>
                          <a:srgbClr val="330099"/>
                        </a:solidFill>
                        <a:latin typeface="Times New Roman" pitchFamily="18" charset="0"/>
                      </a:defRPr>
                    </a:lvl6pPr>
                    <a:lvl7pPr marL="2971800" indent="-228600" algn="ctr" defTabSz="762000" eaLnBrk="0" fontAlgn="base" hangingPunct="0">
                      <a:spcBef>
                        <a:spcPct val="0"/>
                      </a:spcBef>
                      <a:spcAft>
                        <a:spcPct val="0"/>
                      </a:spcAft>
                      <a:defRPr i="1">
                        <a:solidFill>
                          <a:srgbClr val="330099"/>
                        </a:solidFill>
                        <a:latin typeface="Times New Roman" pitchFamily="18" charset="0"/>
                      </a:defRPr>
                    </a:lvl7pPr>
                    <a:lvl8pPr marL="3429000" indent="-228600" algn="ctr" defTabSz="762000" eaLnBrk="0" fontAlgn="base" hangingPunct="0">
                      <a:spcBef>
                        <a:spcPct val="0"/>
                      </a:spcBef>
                      <a:spcAft>
                        <a:spcPct val="0"/>
                      </a:spcAft>
                      <a:defRPr i="1">
                        <a:solidFill>
                          <a:srgbClr val="330099"/>
                        </a:solidFill>
                        <a:latin typeface="Times New Roman" pitchFamily="18" charset="0"/>
                      </a:defRPr>
                    </a:lvl8pPr>
                    <a:lvl9pPr marL="3886200" indent="-228600" algn="ctr" defTabSz="762000" eaLnBrk="0" fontAlgn="base" hangingPunct="0">
                      <a:spcBef>
                        <a:spcPct val="0"/>
                      </a:spcBef>
                      <a:spcAft>
                        <a:spcPct val="0"/>
                      </a:spcAft>
                      <a:defRPr i="1">
                        <a:solidFill>
                          <a:srgbClr val="330099"/>
                        </a:solidFill>
                        <a:latin typeface="Times New Roman" pitchFamily="18" charset="0"/>
                      </a:defRPr>
                    </a:lvl9pPr>
                  </a:lstStyle>
                  <a:p>
                    <a:endParaRPr lang="en-US" altLang="en-US">
                      <a:latin typeface="+mj-lt"/>
                    </a:endParaRPr>
                  </a:p>
                </p:txBody>
              </p:sp>
            </p:grpSp>
          </p:grpSp>
        </p:grpSp>
        <p:sp>
          <p:nvSpPr>
            <p:cNvPr id="26" name="Line 40"/>
            <p:cNvSpPr>
              <a:spLocks noChangeShapeType="1"/>
            </p:cNvSpPr>
            <p:nvPr/>
          </p:nvSpPr>
          <p:spPr bwMode="auto">
            <a:xfrm flipV="1">
              <a:off x="4301964" y="2281296"/>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27" name="Line 41"/>
            <p:cNvSpPr>
              <a:spLocks noChangeShapeType="1"/>
            </p:cNvSpPr>
            <p:nvPr/>
          </p:nvSpPr>
          <p:spPr bwMode="auto">
            <a:xfrm flipV="1">
              <a:off x="3761892" y="1390561"/>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28" name="Line 40"/>
            <p:cNvSpPr>
              <a:spLocks noChangeShapeType="1"/>
            </p:cNvSpPr>
            <p:nvPr/>
          </p:nvSpPr>
          <p:spPr bwMode="auto">
            <a:xfrm flipV="1">
              <a:off x="5382108" y="2266551"/>
              <a:ext cx="0" cy="450850"/>
            </a:xfrm>
            <a:prstGeom prst="line">
              <a:avLst/>
            </a:prstGeom>
            <a:noFill/>
            <a:ln w="381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sp>
          <p:nvSpPr>
            <p:cNvPr id="29" name="Line 41"/>
            <p:cNvSpPr>
              <a:spLocks noChangeShapeType="1"/>
            </p:cNvSpPr>
            <p:nvPr/>
          </p:nvSpPr>
          <p:spPr bwMode="auto">
            <a:xfrm flipV="1">
              <a:off x="4842036" y="1375816"/>
              <a:ext cx="0" cy="4508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solidFill>
                  <a:schemeClr val="tx1"/>
                </a:solidFill>
                <a:latin typeface="+mj-lt"/>
              </a:endParaRPr>
            </a:p>
          </p:txBody>
        </p:sp>
      </p:grpSp>
      <p:sp>
        <p:nvSpPr>
          <p:cNvPr id="30" name="Footer Placeholder 13"/>
          <p:cNvSpPr txBox="1">
            <a:spLocks/>
          </p:cNvSpPr>
          <p:nvPr/>
        </p:nvSpPr>
        <p:spPr>
          <a:xfrm>
            <a:off x="3758476" y="6492875"/>
            <a:ext cx="1584176"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latin typeface="+mj-lt"/>
              </a:rPr>
              <a:t>Photonics for planets</a:t>
            </a:r>
            <a:endParaRPr lang="en-GB" dirty="0">
              <a:latin typeface="+mj-lt"/>
            </a:endParaRPr>
          </a:p>
        </p:txBody>
      </p:sp>
    </p:spTree>
    <p:extLst>
      <p:ext uri="{BB962C8B-B14F-4D97-AF65-F5344CB8AC3E}">
        <p14:creationId xmlns:p14="http://schemas.microsoft.com/office/powerpoint/2010/main" val="10269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8712</TotalTime>
  <Words>1022</Words>
  <Application>Microsoft Office PowerPoint</Application>
  <PresentationFormat>On-screen Show (4:3)</PresentationFormat>
  <Paragraphs>209</Paragraphs>
  <Slides>26</Slides>
  <Notes>17</Notes>
  <HiddenSlides>0</HiddenSlides>
  <MMClips>2</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26</vt:i4>
      </vt:variant>
    </vt:vector>
  </HeadingPairs>
  <TitlesOfParts>
    <vt:vector size="30" baseType="lpstr">
      <vt:lpstr>Custom Design</vt:lpstr>
      <vt:lpstr>Office Theme</vt:lpstr>
      <vt:lpstr>PHOTO-PAINT</vt:lpstr>
      <vt:lpstr>CorelDRAW</vt:lpstr>
      <vt:lpstr>Multicore fibres  and photonic lantern</vt:lpstr>
      <vt:lpstr>PowerPoint Presentation</vt:lpstr>
      <vt:lpstr>PowerPoint Presentation</vt:lpstr>
      <vt:lpstr>PowerPoint Presentation</vt:lpstr>
      <vt:lpstr>Standard vs Specialty</vt:lpstr>
      <vt:lpstr>PowerPoint Presentation</vt:lpstr>
      <vt:lpstr>PowerPoint Presentation</vt:lpstr>
      <vt:lpstr>PowerPoint Presentation</vt:lpstr>
      <vt:lpstr>PowerPoint Presentation</vt:lpstr>
      <vt:lpstr>PowerPoint Presentation</vt:lpstr>
      <vt:lpstr>PowerPoint Presentation</vt:lpstr>
      <vt:lpstr>What is a photonic lantern?</vt:lpstr>
      <vt:lpstr>Reciprocal device</vt:lpstr>
      <vt:lpstr>Taper transition</vt:lpstr>
      <vt:lpstr>Propagation between two lanterns</vt:lpstr>
      <vt:lpstr>Propagation between two lanterns</vt:lpstr>
      <vt:lpstr>Photonic lanterns, Type 1</vt:lpstr>
      <vt:lpstr>Photonic lanterns, Type 2</vt:lpstr>
      <vt:lpstr>Photonic lanterns, Type 3</vt:lpstr>
      <vt:lpstr>Photonic lanterns, Type 4</vt:lpstr>
      <vt:lpstr>Tapering the jacketed MCF</vt:lpstr>
      <vt:lpstr>Some remarks</vt:lpstr>
      <vt:lpstr>Spare slides</vt:lpstr>
      <vt:lpstr>Adjusting the geometry</vt:lpstr>
      <vt:lpstr>PowerPoint Presentation</vt:lpstr>
      <vt:lpstr>PCF and multicore fibre fabrication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photonic Lantern</dc:title>
  <dc:creator>Itandehui Gris-Sanchez</dc:creator>
  <cp:lastModifiedBy>Itandehui Gris-Sanchez</cp:lastModifiedBy>
  <cp:revision>291</cp:revision>
  <dcterms:created xsi:type="dcterms:W3CDTF">2014-07-17T09:14:26Z</dcterms:created>
  <dcterms:modified xsi:type="dcterms:W3CDTF">2014-11-06T12:51:23Z</dcterms:modified>
</cp:coreProperties>
</file>