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95" r:id="rId2"/>
    <p:sldId id="321" r:id="rId3"/>
    <p:sldId id="323" r:id="rId4"/>
    <p:sldId id="322" r:id="rId5"/>
    <p:sldId id="335" r:id="rId6"/>
    <p:sldId id="337" r:id="rId7"/>
    <p:sldId id="338" r:id="rId8"/>
    <p:sldId id="339" r:id="rId9"/>
    <p:sldId id="346" r:id="rId10"/>
    <p:sldId id="340" r:id="rId11"/>
    <p:sldId id="347" r:id="rId12"/>
    <p:sldId id="341" r:id="rId13"/>
    <p:sldId id="348" r:id="rId14"/>
    <p:sldId id="342" r:id="rId15"/>
    <p:sldId id="343" r:id="rId16"/>
    <p:sldId id="344" r:id="rId17"/>
    <p:sldId id="34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66CCFF"/>
    <a:srgbClr val="FF0000"/>
    <a:srgbClr val="FF8000"/>
    <a:srgbClr val="80FF00"/>
    <a:srgbClr val="0080FF"/>
    <a:srgbClr val="D200D2"/>
    <a:srgbClr val="00DE00"/>
    <a:srgbClr val="00408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98" autoAdjust="0"/>
  </p:normalViewPr>
  <p:slideViewPr>
    <p:cSldViewPr snapToGrid="0" snapToObjects="1">
      <p:cViewPr>
        <p:scale>
          <a:sx n="75" d="100"/>
          <a:sy n="75" d="100"/>
        </p:scale>
        <p:origin x="-133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011D8-D278-ED4B-B660-E55A115C1F8C}" type="datetimeFigureOut">
              <a:rPr lang="en-US" smtClean="0"/>
              <a:t>5/11/14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63ECB-DD33-9C4E-85C9-D7B24FBB5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367154-E849-4D74-AB4E-E16E35DA114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ackgroun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x-none" smtClean="0"/>
              <a:t>Click to edit Master title style</a:t>
            </a: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x-none" smtClean="0"/>
              <a:t>Click to edit Master subtitle style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3 </a:t>
            </a:r>
            <a:r>
              <a:rPr lang="de-DE" err="1">
                <a:solidFill>
                  <a:srgbClr val="FFFFFF"/>
                </a:solidFill>
              </a:rPr>
              <a:t>July</a:t>
            </a:r>
            <a:r>
              <a:rPr lang="de-DE">
                <a:solidFill>
                  <a:srgbClr val="FFFFFF"/>
                </a:solidFill>
              </a:rPr>
              <a:t> 2012</a:t>
            </a:r>
          </a:p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SPIE </a:t>
            </a:r>
            <a:r>
              <a:rPr lang="de-DE" err="1">
                <a:solidFill>
                  <a:srgbClr val="FFFFFF"/>
                </a:solidFill>
              </a:rPr>
              <a:t>paper</a:t>
            </a:r>
            <a:r>
              <a:rPr lang="de-DE">
                <a:solidFill>
                  <a:srgbClr val="FFFFFF"/>
                </a:solidFill>
              </a:rPr>
              <a:t> 8450 - 129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26986-0EEB-C140-B48D-3005A66375F4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8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3 </a:t>
            </a:r>
            <a:r>
              <a:rPr lang="de-DE" err="1">
                <a:solidFill>
                  <a:srgbClr val="FFFFFF"/>
                </a:solidFill>
              </a:rPr>
              <a:t>July</a:t>
            </a:r>
            <a:r>
              <a:rPr lang="de-DE">
                <a:solidFill>
                  <a:srgbClr val="FFFFFF"/>
                </a:solidFill>
              </a:rPr>
              <a:t>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SPIE </a:t>
            </a:r>
            <a:r>
              <a:rPr lang="de-DE" err="1">
                <a:solidFill>
                  <a:srgbClr val="FFFFFF"/>
                </a:solidFill>
              </a:rPr>
              <a:t>paper</a:t>
            </a:r>
            <a:r>
              <a:rPr lang="de-DE">
                <a:solidFill>
                  <a:srgbClr val="FFFFFF"/>
                </a:solidFill>
              </a:rPr>
              <a:t> 8450 - 129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FA51-BF94-C441-9A0E-13CEB6BCC669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7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79712" y="3068960"/>
            <a:ext cx="5760640" cy="259228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9" name="Titel 9"/>
          <p:cNvSpPr>
            <a:spLocks noGrp="1"/>
          </p:cNvSpPr>
          <p:nvPr>
            <p:ph type="title"/>
          </p:nvPr>
        </p:nvSpPr>
        <p:spPr>
          <a:xfrm>
            <a:off x="1962460" y="2420888"/>
            <a:ext cx="5760000" cy="648000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ts val="4200"/>
              </a:lnSpc>
              <a:defRPr sz="36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88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backgroun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49363" y="260350"/>
            <a:ext cx="7283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44663"/>
            <a:ext cx="8424862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Textmasterformate durch Klicken bearbeiten</a:t>
            </a:r>
          </a:p>
          <a:p>
            <a:pPr lvl="1"/>
            <a:r>
              <a:rPr lang="en-AU"/>
              <a:t>Zweite Ebene</a:t>
            </a:r>
          </a:p>
          <a:p>
            <a:pPr lvl="2"/>
            <a:r>
              <a:rPr lang="en-AU"/>
              <a:t>Dritte Ebene</a:t>
            </a:r>
          </a:p>
          <a:p>
            <a:pPr lvl="3"/>
            <a:r>
              <a:rPr lang="en-AU"/>
              <a:t>Vierte Ebene</a:t>
            </a:r>
          </a:p>
          <a:p>
            <a:pPr lvl="4"/>
            <a:r>
              <a:rPr lang="en-AU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FFFFFF"/>
                </a:solidFill>
                <a:latin typeface="Arial" charset="0"/>
                <a:ea typeface="ＭＳ Ｐゴシック" charset="0"/>
              </a:rPr>
              <a:t>3 </a:t>
            </a:r>
            <a:r>
              <a:rPr lang="de-DE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July</a:t>
            </a:r>
            <a:r>
              <a:rPr lang="de-DE">
                <a:solidFill>
                  <a:srgbClr val="FFFFFF"/>
                </a:solidFill>
                <a:latin typeface="Arial" charset="0"/>
                <a:ea typeface="ＭＳ Ｐゴシック" charset="0"/>
              </a:rPr>
              <a:t> 2012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553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FFFFFF"/>
                </a:solidFill>
                <a:latin typeface="Arial" charset="0"/>
                <a:ea typeface="ＭＳ Ｐゴシック" charset="0"/>
              </a:rPr>
              <a:t>SPIE </a:t>
            </a:r>
            <a:r>
              <a:rPr lang="de-DE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paper</a:t>
            </a:r>
            <a:r>
              <a:rPr lang="de-DE">
                <a:solidFill>
                  <a:srgbClr val="FFFFFF"/>
                </a:solidFill>
                <a:latin typeface="Arial" charset="0"/>
                <a:ea typeface="ＭＳ Ｐゴシック" charset="0"/>
              </a:rPr>
              <a:t> 8450 - 129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79D9CB6-A404-044A-BD06-B59CBC81F717}" type="slidenum">
              <a:rPr lang="de-DE">
                <a:solidFill>
                  <a:srgbClr val="FFFFFF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4178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178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178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178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178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17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17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17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178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9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microsoft.com/office/2007/relationships/hdphoto" Target="../media/hdphoto1.wdp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979712" y="3989710"/>
            <a:ext cx="5760640" cy="2592288"/>
          </a:xfrm>
        </p:spPr>
        <p:txBody>
          <a:bodyPr/>
          <a:lstStyle/>
          <a:p>
            <a:pPr algn="ctr"/>
            <a:r>
              <a:rPr lang="de-DE" dirty="0" smtClean="0"/>
              <a:t>Dionne Haynes</a:t>
            </a:r>
          </a:p>
          <a:p>
            <a:pPr algn="ctr"/>
            <a:r>
              <a:rPr lang="de-DE" dirty="0" err="1" smtClean="0"/>
              <a:t>Photonics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Planets</a:t>
            </a:r>
            <a:r>
              <a:rPr lang="de-DE" dirty="0" smtClean="0"/>
              <a:t> </a:t>
            </a:r>
            <a:r>
              <a:rPr lang="de-DE" dirty="0" smtClean="0"/>
              <a:t>Nov </a:t>
            </a:r>
            <a:r>
              <a:rPr lang="de-DE" dirty="0" smtClean="0"/>
              <a:t>2014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0083" y="2420888"/>
            <a:ext cx="7418917" cy="648000"/>
          </a:xfrm>
        </p:spPr>
        <p:txBody>
          <a:bodyPr/>
          <a:lstStyle/>
          <a:p>
            <a:pPr algn="ctr"/>
            <a:r>
              <a:rPr lang="de-DE" dirty="0" smtClean="0"/>
              <a:t>Multicore </a:t>
            </a:r>
            <a:r>
              <a:rPr lang="de-DE" dirty="0"/>
              <a:t>fibres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precision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radial-</a:t>
            </a:r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/>
              <a:t>applications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324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2" y="6535204"/>
            <a:ext cx="3511017" cy="476250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Photonics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Planets</a:t>
            </a:r>
            <a:r>
              <a:rPr lang="de-DE" dirty="0"/>
              <a:t> Nov 2014 - Dionne Haynes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4" y="1852761"/>
            <a:ext cx="4114800" cy="3050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40" y="1835981"/>
            <a:ext cx="4114800" cy="3050438"/>
          </a:xfrm>
          <a:prstGeom prst="rect">
            <a:avLst/>
          </a:prstGeom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813525" y="5226953"/>
            <a:ext cx="1577109" cy="743575"/>
            <a:chOff x="27725688" y="17572038"/>
            <a:chExt cx="1670050" cy="787400"/>
          </a:xfrm>
        </p:grpSpPr>
        <p:pic>
          <p:nvPicPr>
            <p:cNvPr id="12" name="Picture 3086" descr="mcf1c_far_2kx2k__shake_HeNe_x-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5688" y="17584738"/>
              <a:ext cx="785812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83" descr="mcf1c_far_2kx2k_HeNe_x-00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8650" y="17572038"/>
              <a:ext cx="827088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085809" y="5233567"/>
            <a:ext cx="1557371" cy="764902"/>
            <a:chOff x="15438489" y="24444326"/>
            <a:chExt cx="1431874" cy="703262"/>
          </a:xfrm>
        </p:grpSpPr>
        <p:pic>
          <p:nvPicPr>
            <p:cNvPr id="14" name="Picture 184" descr="oct100_far_2kx2k_HeNe_x-00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7100" y="24444326"/>
              <a:ext cx="703263" cy="703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087" descr="oct100_far_2kx2k__shake_HeNe_x-00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8489" y="24444326"/>
              <a:ext cx="696894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03313" y="111617"/>
            <a:ext cx="73125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Far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Field results – 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coherent 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light</a:t>
            </a:r>
            <a:endParaRPr lang="de-DE" sz="2800" dirty="0">
              <a:solidFill>
                <a:srgbClr val="004178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9620" y="1041953"/>
            <a:ext cx="413051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 err="1" smtClean="0"/>
              <a:t>Barycentre</a:t>
            </a:r>
            <a:r>
              <a:rPr lang="en-US" sz="1600" b="1" dirty="0" smtClean="0"/>
              <a:t> shift in the spectral direction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2" y="6535204"/>
            <a:ext cx="3511017" cy="476250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Photonics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Planets</a:t>
            </a:r>
            <a:r>
              <a:rPr lang="de-DE" dirty="0"/>
              <a:t> Nov 2014 - Dionne Haynes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57" y="2030463"/>
            <a:ext cx="5186477" cy="3891686"/>
          </a:xfrm>
          <a:prstGeom prst="rect">
            <a:avLst/>
          </a:prstGeom>
        </p:spPr>
      </p:pic>
      <p:pic>
        <p:nvPicPr>
          <p:cNvPr id="12" name="Picture 3086" descr="mcf1c_far_2kx2k__shake_HeNe_x-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6" y="2609453"/>
            <a:ext cx="1178052" cy="116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087" descr="oct100_far_2kx2k__shake_HeNe_x-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918" y="2670741"/>
            <a:ext cx="116332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03313" y="111617"/>
            <a:ext cx="73125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Far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Field results – 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coherent 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light</a:t>
            </a:r>
            <a:endParaRPr lang="de-DE" sz="2800" dirty="0">
              <a:solidFill>
                <a:srgbClr val="004178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9620" y="1041953"/>
            <a:ext cx="413051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 smtClean="0"/>
              <a:t>Modal noise – photometric stability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6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535204"/>
            <a:ext cx="3663420" cy="476250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Photonics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Planets</a:t>
            </a:r>
            <a:r>
              <a:rPr lang="de-DE" dirty="0"/>
              <a:t> Nov 2014 - Dionne Haynes</a:t>
            </a:r>
          </a:p>
          <a:p>
            <a:pPr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72" y="1450297"/>
            <a:ext cx="4177919" cy="3139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118" y="2228283"/>
            <a:ext cx="4177919" cy="31398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6158" y="5570182"/>
            <a:ext cx="8574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Far field patters for entrance spot displacements. Input spot </a:t>
            </a:r>
            <a:r>
              <a:rPr lang="en-US" sz="1600" dirty="0" smtClean="0"/>
              <a:t>incoherent </a:t>
            </a:r>
            <a:r>
              <a:rPr lang="en-US" sz="1600" dirty="0"/>
              <a:t>light, diameter 25μm.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03313" y="111617"/>
            <a:ext cx="73125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Far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Field results – 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incoherent 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light</a:t>
            </a:r>
            <a:endParaRPr lang="de-DE" sz="2800" dirty="0">
              <a:solidFill>
                <a:srgbClr val="004178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4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535204"/>
            <a:ext cx="3663420" cy="476250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Photonics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Planets</a:t>
            </a:r>
            <a:r>
              <a:rPr lang="de-DE" dirty="0"/>
              <a:t> Nov 2014 - Dionne Haynes</a:t>
            </a:r>
          </a:p>
          <a:p>
            <a:pPr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03313" y="111617"/>
            <a:ext cx="73125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Transmission</a:t>
            </a:r>
            <a:endParaRPr lang="de-DE" sz="2800" dirty="0">
              <a:solidFill>
                <a:srgbClr val="004178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87129"/>
            <a:ext cx="5340350" cy="3255772"/>
          </a:xfrm>
          <a:prstGeom prst="rect">
            <a:avLst/>
          </a:prstGeom>
        </p:spPr>
      </p:pic>
      <p:pic>
        <p:nvPicPr>
          <p:cNvPr id="2" name="Picture 1" descr="Stella1c_attenua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111616"/>
            <a:ext cx="5560568" cy="39293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16133" y="3702442"/>
            <a:ext cx="1930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MCF f</a:t>
            </a:r>
            <a:r>
              <a:rPr lang="en-US" sz="2000" dirty="0" smtClean="0">
                <a:solidFill>
                  <a:srgbClr val="FF0000"/>
                </a:solidFill>
              </a:rPr>
              <a:t>ibre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6026" y="2518963"/>
            <a:ext cx="1241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FBP f</a:t>
            </a:r>
            <a:r>
              <a:rPr lang="en-US" sz="2000" dirty="0" smtClean="0">
                <a:solidFill>
                  <a:srgbClr val="0000FF"/>
                </a:solidFill>
              </a:rPr>
              <a:t>ibre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74733" y="4187653"/>
            <a:ext cx="386926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CURRENTLY</a:t>
            </a:r>
            <a:endParaRPr lang="en-US" dirty="0"/>
          </a:p>
          <a:p>
            <a:pPr algn="ctr"/>
            <a:r>
              <a:rPr lang="en-US" dirty="0" smtClean="0"/>
              <a:t>Photonic lanterns &lt; 0.5db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Approximation a</a:t>
            </a:r>
            <a:r>
              <a:rPr lang="en-US" dirty="0" smtClean="0"/>
              <a:t>t 550nm</a:t>
            </a:r>
          </a:p>
          <a:p>
            <a:pPr algn="ctr"/>
            <a:r>
              <a:rPr lang="en-US" dirty="0" smtClean="0"/>
              <a:t>3 meter device </a:t>
            </a:r>
            <a:r>
              <a:rPr lang="en-US" dirty="0" smtClean="0"/>
              <a:t>~78% </a:t>
            </a:r>
            <a:endParaRPr lang="en-US" dirty="0" smtClean="0"/>
          </a:p>
          <a:p>
            <a:pPr algn="ctr"/>
            <a:r>
              <a:rPr lang="en-US" dirty="0" smtClean="0"/>
              <a:t>10 meter device </a:t>
            </a:r>
            <a:r>
              <a:rPr lang="en-US" dirty="0" smtClean="0"/>
              <a:t>~73%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4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928" y="1623479"/>
            <a:ext cx="83312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SzPct val="260000"/>
              <a:buBlip>
                <a:blip r:embed="rId2"/>
              </a:buBlip>
            </a:pPr>
            <a:r>
              <a:rPr lang="en-US" sz="2400" dirty="0" smtClean="0"/>
              <a:t>The multicore fiber </a:t>
            </a:r>
            <a:r>
              <a:rPr lang="en-US" sz="2400" dirty="0" smtClean="0"/>
              <a:t>shows</a:t>
            </a:r>
            <a:r>
              <a:rPr lang="en-US" sz="2400" dirty="0" smtClean="0"/>
              <a:t> </a:t>
            </a:r>
            <a:r>
              <a:rPr lang="en-US" sz="2400" dirty="0"/>
              <a:t>equivalent scrambling and modal noise performance to the octagonal </a:t>
            </a:r>
            <a:r>
              <a:rPr lang="en-US" sz="2400" dirty="0" smtClean="0"/>
              <a:t>fiber</a:t>
            </a:r>
          </a:p>
          <a:p>
            <a:pPr marL="342900" indent="-342900" algn="just">
              <a:buSzPct val="260000"/>
              <a:buBlip>
                <a:blip r:embed="rId2"/>
              </a:buBlip>
            </a:pPr>
            <a:endParaRPr lang="en-US" sz="2400" dirty="0" smtClean="0"/>
          </a:p>
          <a:p>
            <a:pPr marL="342900" indent="-342900" algn="just">
              <a:buSzPct val="260000"/>
              <a:buBlip>
                <a:blip r:embed="rId2"/>
              </a:buBlip>
            </a:pPr>
            <a:r>
              <a:rPr lang="en-US" sz="2400" dirty="0" smtClean="0"/>
              <a:t>Further </a:t>
            </a:r>
            <a:r>
              <a:rPr lang="en-US" sz="2400" dirty="0"/>
              <a:t>improvements of the MCF are anticipated once </a:t>
            </a:r>
            <a:r>
              <a:rPr lang="en-US" sz="2400" dirty="0" smtClean="0"/>
              <a:t>     	the </a:t>
            </a:r>
            <a:r>
              <a:rPr lang="en-US" sz="2400" dirty="0"/>
              <a:t>residual core structure has been </a:t>
            </a:r>
            <a:r>
              <a:rPr lang="en-US" sz="2400" dirty="0" smtClean="0"/>
              <a:t>reduced</a:t>
            </a:r>
            <a:r>
              <a:rPr lang="en-US" sz="2400" dirty="0"/>
              <a:t> </a:t>
            </a:r>
          </a:p>
          <a:p>
            <a:pPr algn="just">
              <a:buSzPct val="260000"/>
            </a:pPr>
            <a:r>
              <a:rPr lang="en-US" sz="2400" i="1" dirty="0" smtClean="0"/>
              <a:t>		-Splice </a:t>
            </a:r>
            <a:r>
              <a:rPr lang="en-US" sz="2400" i="1" dirty="0" smtClean="0"/>
              <a:t>short section of MMF on ends of MCF PL</a:t>
            </a:r>
          </a:p>
          <a:p>
            <a:pPr algn="just">
              <a:buSzPct val="260000"/>
            </a:pPr>
            <a:r>
              <a:rPr lang="en-US" sz="2400" i="1" dirty="0" smtClean="0"/>
              <a:t>		-</a:t>
            </a:r>
            <a:r>
              <a:rPr lang="en-US" sz="2400" i="1" dirty="0" smtClean="0"/>
              <a:t>Create </a:t>
            </a:r>
            <a:r>
              <a:rPr lang="en-US" sz="2400" i="1" dirty="0" smtClean="0"/>
              <a:t>dopant diffusion by heating end of MCF </a:t>
            </a:r>
            <a:r>
              <a:rPr lang="en-US" sz="2400" i="1" dirty="0" smtClean="0"/>
              <a:t>PL</a:t>
            </a:r>
          </a:p>
          <a:p>
            <a:pPr marL="342900" indent="-342900" algn="just">
              <a:buSzPct val="260000"/>
              <a:buBlip>
                <a:blip r:embed="rId2"/>
              </a:buBlip>
            </a:pPr>
            <a:endParaRPr lang="en-US" sz="2400" i="1" dirty="0" smtClean="0"/>
          </a:p>
          <a:p>
            <a:pPr marL="342900" indent="-342900" algn="just">
              <a:buSzPct val="260000"/>
              <a:buBlip>
                <a:blip r:embed="rId2"/>
              </a:buBlip>
            </a:pPr>
            <a:r>
              <a:rPr lang="en-US" sz="2400" dirty="0"/>
              <a:t>Any movement of the fibre, bending, shaking improves both phase and amplitude scrambling without inducing FRD (PL fixed NA)</a:t>
            </a:r>
          </a:p>
          <a:p>
            <a:pPr marL="342900" indent="-342900" algn="just">
              <a:buSzPct val="135000"/>
              <a:buFont typeface="Wingdings" charset="2"/>
              <a:buChar char="u"/>
            </a:pPr>
            <a:endParaRPr lang="en-US" sz="24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4763" y="260350"/>
            <a:ext cx="8424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dirty="0" smtClean="0">
                <a:latin typeface="Arial Rounded MT Bold" charset="0"/>
              </a:rPr>
              <a:t>Summary</a:t>
            </a:r>
            <a:endParaRPr lang="de-DE" dirty="0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535204"/>
            <a:ext cx="3663420" cy="476250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Photonics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Planets</a:t>
            </a:r>
            <a:r>
              <a:rPr lang="de-DE" dirty="0"/>
              <a:t> Nov 2014 - Dionne Haynes</a:t>
            </a:r>
          </a:p>
          <a:p>
            <a:pPr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3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866" y="1603914"/>
            <a:ext cx="87037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SzPct val="260000"/>
              <a:buBlip>
                <a:blip r:embed="rId2"/>
              </a:buBlip>
            </a:pPr>
            <a:r>
              <a:rPr lang="en-US" sz="2400" dirty="0"/>
              <a:t>A</a:t>
            </a:r>
            <a:r>
              <a:rPr lang="en-US" sz="2400" dirty="0" smtClean="0"/>
              <a:t>im to generate a stable Gaussian near field and far field pattern </a:t>
            </a:r>
            <a:r>
              <a:rPr lang="en-US" sz="2400" dirty="0" err="1" smtClean="0"/>
              <a:t>i.e</a:t>
            </a:r>
            <a:r>
              <a:rPr lang="en-US" sz="2400" dirty="0" smtClean="0"/>
              <a:t> Gaussian profile at image plane and pupil plane</a:t>
            </a:r>
          </a:p>
          <a:p>
            <a:pPr algn="just">
              <a:buSzPct val="260000"/>
            </a:pPr>
            <a:r>
              <a:rPr lang="en-US" i="1" dirty="0" smtClean="0">
                <a:solidFill>
                  <a:srgbClr val="0000FF"/>
                </a:solidFill>
              </a:rPr>
              <a:t>	(</a:t>
            </a:r>
            <a:r>
              <a:rPr lang="en-US" i="1" dirty="0" smtClean="0">
                <a:solidFill>
                  <a:srgbClr val="0000FF"/>
                </a:solidFill>
              </a:rPr>
              <a:t>“</a:t>
            </a:r>
            <a:r>
              <a:rPr lang="en-US" i="1" dirty="0" smtClean="0">
                <a:solidFill>
                  <a:srgbClr val="0000FF"/>
                </a:solidFill>
              </a:rPr>
              <a:t>the far field that illuminates the spectrograph grating and much of its optics, 	and therefore a stable Gaussian profile is desired to achieve low scattering and 	minimal aberration effects</a:t>
            </a:r>
            <a:r>
              <a:rPr lang="en-US" i="1" dirty="0" smtClean="0">
                <a:solidFill>
                  <a:srgbClr val="0000FF"/>
                </a:solidFill>
              </a:rPr>
              <a:t>”</a:t>
            </a:r>
            <a:r>
              <a:rPr lang="en-US" i="1" dirty="0" smtClean="0">
                <a:solidFill>
                  <a:srgbClr val="0000FF"/>
                </a:solidFill>
              </a:rPr>
              <a:t> - Simon Ellis et al. SPIE 2014)</a:t>
            </a:r>
          </a:p>
          <a:p>
            <a:pPr algn="just">
              <a:buSzPct val="260000"/>
            </a:pPr>
            <a:endParaRPr lang="en-US" i="1" dirty="0" smtClean="0">
              <a:solidFill>
                <a:srgbClr val="0000FF"/>
              </a:solidFill>
            </a:endParaRPr>
          </a:p>
          <a:p>
            <a:pPr marL="342900" indent="-342900" algn="just">
              <a:buSzPct val="260000"/>
              <a:buBlip>
                <a:blip r:embed="rId2"/>
              </a:buBlip>
            </a:pPr>
            <a:endParaRPr lang="en-US" sz="2400" dirty="0" smtClean="0"/>
          </a:p>
          <a:p>
            <a:pPr marL="342900" indent="-342900" algn="just">
              <a:buSzPct val="260000"/>
              <a:buBlip>
                <a:blip r:embed="rId2"/>
              </a:buBlip>
            </a:pPr>
            <a:r>
              <a:rPr lang="en-US" sz="2400" dirty="0" smtClean="0"/>
              <a:t>Could be </a:t>
            </a:r>
            <a:r>
              <a:rPr lang="en-US" sz="2400" dirty="0" smtClean="0"/>
              <a:t>retrofitted to existing fibre feeds at the output </a:t>
            </a:r>
            <a:r>
              <a:rPr lang="en-US" sz="2400" dirty="0" smtClean="0"/>
              <a:t>end</a:t>
            </a:r>
          </a:p>
          <a:p>
            <a:pPr algn="just">
              <a:buSzPct val="260000"/>
            </a:pPr>
            <a:endParaRPr lang="en-US" sz="2400" dirty="0" smtClean="0"/>
          </a:p>
          <a:p>
            <a:pPr marL="342900" indent="-342900" algn="just">
              <a:buSzPct val="260000"/>
              <a:buBlip>
                <a:blip r:embed="rId2"/>
              </a:buBlip>
            </a:pPr>
            <a:endParaRPr lang="en-US" sz="2400" dirty="0"/>
          </a:p>
          <a:p>
            <a:pPr marL="342900" indent="-342900" algn="just">
              <a:buSzPct val="260000"/>
              <a:buBlip>
                <a:blip r:embed="rId2"/>
              </a:buBlip>
            </a:pPr>
            <a:r>
              <a:rPr lang="en-US" sz="2400" dirty="0" smtClean="0"/>
              <a:t>Can splice MMF tapers directly to MM port of PL to perform beam </a:t>
            </a:r>
            <a:r>
              <a:rPr lang="en-US" sz="2400" dirty="0" smtClean="0"/>
              <a:t>conversion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4763" y="260350"/>
            <a:ext cx="8424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dirty="0" smtClean="0">
                <a:latin typeface="Arial Rounded MT Bold" charset="0"/>
              </a:rPr>
              <a:t>Summary</a:t>
            </a:r>
            <a:endParaRPr lang="de-DE" dirty="0">
              <a:latin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535204"/>
            <a:ext cx="3663420" cy="476250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Photonics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Planets</a:t>
            </a:r>
            <a:r>
              <a:rPr lang="de-DE" dirty="0"/>
              <a:t> Nov 2014 - Dionne Haynes</a:t>
            </a:r>
          </a:p>
          <a:p>
            <a:pPr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1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1552662"/>
            <a:ext cx="8703733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We would like to perform an on-sky </a:t>
            </a:r>
            <a:r>
              <a:rPr lang="en-US" sz="2400" b="1" dirty="0" smtClean="0"/>
              <a:t>test </a:t>
            </a:r>
            <a:r>
              <a:rPr lang="en-US" sz="2400" b="1" dirty="0" smtClean="0"/>
              <a:t>using a high resolution fibre feed spectrograph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smtClean="0"/>
              <a:t>Compare Current state of the art </a:t>
            </a:r>
            <a:r>
              <a:rPr lang="en-US" sz="2400" b="1" dirty="0" smtClean="0"/>
              <a:t>octagonal fibre and double scramblers </a:t>
            </a:r>
            <a:r>
              <a:rPr lang="en-US" sz="2400" b="1" dirty="0" smtClean="0"/>
              <a:t>to MCF</a:t>
            </a:r>
            <a:endParaRPr lang="en-US" sz="2400" b="1" dirty="0"/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Develop an </a:t>
            </a:r>
            <a:r>
              <a:rPr lang="en-US" sz="2400" b="1" dirty="0" smtClean="0"/>
              <a:t>IR </a:t>
            </a:r>
            <a:r>
              <a:rPr lang="en-US" sz="2400" b="1" dirty="0" smtClean="0"/>
              <a:t>scrambling fibre</a:t>
            </a:r>
          </a:p>
          <a:p>
            <a:pPr algn="just"/>
            <a:r>
              <a:rPr lang="en-US" sz="2400" dirty="0" smtClean="0"/>
              <a:t>		-RV </a:t>
            </a:r>
            <a:r>
              <a:rPr lang="en-US" sz="2400" dirty="0" smtClean="0"/>
              <a:t>science in IR</a:t>
            </a:r>
          </a:p>
          <a:p>
            <a:pPr algn="just"/>
            <a:r>
              <a:rPr lang="en-US" sz="2400" dirty="0" smtClean="0"/>
              <a:t>		-Phase </a:t>
            </a:r>
            <a:r>
              <a:rPr lang="en-US" sz="2400" dirty="0" smtClean="0"/>
              <a:t>and amplitude scrambling for OH suppression </a:t>
            </a:r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/>
              <a:t>		 MCF </a:t>
            </a:r>
            <a:r>
              <a:rPr lang="en-US" sz="2400" dirty="0" smtClean="0"/>
              <a:t>FBG instruments</a:t>
            </a:r>
            <a:endParaRPr lang="en-US" sz="2400" dirty="0"/>
          </a:p>
          <a:p>
            <a:pPr algn="just"/>
            <a:endParaRPr lang="en-US" sz="2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77333" y="-52827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rgbClr val="004080"/>
                </a:solidFill>
                <a:latin typeface="Arial Rounded MT Bold" charset="0"/>
                <a:cs typeface="Arial Rounded MT Bold" charset="0"/>
              </a:rPr>
              <a:t>Future</a:t>
            </a:r>
            <a:endParaRPr lang="en-GB" sz="3600" dirty="0">
              <a:solidFill>
                <a:srgbClr val="004178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535204"/>
            <a:ext cx="3663420" cy="476250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Photonics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Planets</a:t>
            </a:r>
            <a:r>
              <a:rPr lang="de-DE" dirty="0"/>
              <a:t> Nov 2014 - Dionne Haynes</a:t>
            </a:r>
          </a:p>
          <a:p>
            <a:pPr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5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585788" y="1628775"/>
            <a:ext cx="85677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4080"/>
              </a:solidFill>
            </a:endParaRPr>
          </a:p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AU" b="1">
              <a:solidFill>
                <a:srgbClr val="004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9765" y="2116261"/>
            <a:ext cx="5693661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Itan</a:t>
            </a:r>
            <a:r>
              <a:rPr lang="en-US" sz="2800" dirty="0" smtClean="0"/>
              <a:t> Gris-Sanchez and Tim Birks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 err="1" smtClean="0"/>
              <a:t>Katjana</a:t>
            </a:r>
            <a:r>
              <a:rPr lang="en-US" sz="2800" dirty="0" smtClean="0"/>
              <a:t> </a:t>
            </a:r>
            <a:r>
              <a:rPr lang="en-US" sz="2800" dirty="0" err="1" smtClean="0"/>
              <a:t>Erhlich</a:t>
            </a:r>
            <a:r>
              <a:rPr lang="en-US" sz="2800" dirty="0" smtClean="0"/>
              <a:t> and Roger Haynes</a:t>
            </a:r>
            <a:endParaRPr lang="en-US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6165" y="260350"/>
            <a:ext cx="8424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178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dirty="0" smtClean="0">
                <a:latin typeface="Arial Rounded MT Bold" charset="0"/>
              </a:rPr>
              <a:t>Acknowledgements</a:t>
            </a:r>
            <a:endParaRPr lang="de-DE" dirty="0">
              <a:latin typeface="Arial" charset="0"/>
            </a:endParaRPr>
          </a:p>
        </p:txBody>
      </p:sp>
      <p:pic>
        <p:nvPicPr>
          <p:cNvPr id="6" name="Picture 116" descr="uob-logo-blue-transparen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3" y="2178260"/>
            <a:ext cx="2566670" cy="106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28" y="3890076"/>
            <a:ext cx="2962656" cy="822960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8" y="4788584"/>
            <a:ext cx="194487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 descr="OPTICON-Log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67" y="260350"/>
            <a:ext cx="889000" cy="11303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535204"/>
            <a:ext cx="3663420" cy="476250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Photonics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Planets</a:t>
            </a:r>
            <a:r>
              <a:rPr lang="de-DE" dirty="0"/>
              <a:t> Nov 2014 - Dionne Haynes</a:t>
            </a:r>
          </a:p>
          <a:p>
            <a:pPr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8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3867" y="6553200"/>
            <a:ext cx="3760578" cy="476250"/>
          </a:xfrm>
        </p:spPr>
        <p:txBody>
          <a:bodyPr/>
          <a:lstStyle/>
          <a:p>
            <a:pPr>
              <a:defRPr/>
            </a:pPr>
            <a:r>
              <a:rPr lang="de-DE" dirty="0" err="1" smtClean="0">
                <a:solidFill>
                  <a:srgbClr val="FFFFFF"/>
                </a:solidFill>
              </a:rPr>
              <a:t>Photonics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for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Planets</a:t>
            </a:r>
            <a:r>
              <a:rPr lang="de-DE" dirty="0" smtClean="0">
                <a:solidFill>
                  <a:srgbClr val="FFFFFF"/>
                </a:solidFill>
              </a:rPr>
              <a:t> Nov 2014 – Dionne Haynes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046" y="2032046"/>
            <a:ext cx="832547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In collaboration with </a:t>
            </a:r>
            <a:r>
              <a:rPr lang="en-US" sz="2800" dirty="0" err="1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Itan</a:t>
            </a:r>
            <a:r>
              <a:rPr lang="en-US" sz="2800" dirty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Gris-Sanchez </a:t>
            </a:r>
            <a:endParaRPr lang="en-US" sz="2800" dirty="0" smtClean="0">
              <a:solidFill>
                <a:srgbClr val="004178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2800" dirty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Tim Birks </a:t>
            </a:r>
            <a:r>
              <a:rPr lang="en-US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at the University of Bath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4178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4178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7" name="Picture 116" descr="uob-logo-blue-transparen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3" y="3854658"/>
            <a:ext cx="2566670" cy="106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789" y="4090493"/>
            <a:ext cx="2962656" cy="822960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639" y="4023941"/>
            <a:ext cx="194487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 descr="OPTICON-Log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66" y="131233"/>
            <a:ext cx="8890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1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8984" y="6553200"/>
            <a:ext cx="3714220" cy="476250"/>
          </a:xfrm>
        </p:spPr>
        <p:txBody>
          <a:bodyPr/>
          <a:lstStyle/>
          <a:p>
            <a:pPr>
              <a:defRPr/>
            </a:pPr>
            <a:r>
              <a:rPr lang="de-DE" dirty="0" err="1" smtClean="0">
                <a:solidFill>
                  <a:srgbClr val="FFFFFF"/>
                </a:solidFill>
              </a:rPr>
              <a:t>Photonics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for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Planets</a:t>
            </a:r>
            <a:r>
              <a:rPr lang="de-DE" dirty="0" smtClean="0">
                <a:solidFill>
                  <a:srgbClr val="FFFFFF"/>
                </a:solidFill>
              </a:rPr>
              <a:t>  Nov 2014– Dionne Haynes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363" y="260350"/>
            <a:ext cx="7507878" cy="1143000"/>
          </a:xfrm>
        </p:spPr>
        <p:txBody>
          <a:bodyPr/>
          <a:lstStyle/>
          <a:p>
            <a:r>
              <a:rPr lang="en-AU" sz="2800" dirty="0">
                <a:latin typeface="Arial Rounded MT Bold" charset="0"/>
              </a:rPr>
              <a:t>Multicore Fibres and Photonic Lanterns</a:t>
            </a:r>
            <a:r>
              <a:rPr lang="de-DE" sz="2800" dirty="0">
                <a:latin typeface="Arial" charset="0"/>
              </a:rPr>
              <a:t/>
            </a:r>
            <a:br>
              <a:rPr lang="de-DE" sz="2800" dirty="0">
                <a:latin typeface="Arial" charset="0"/>
              </a:rPr>
            </a:b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42513" y="1300830"/>
            <a:ext cx="8648521" cy="4678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Enable efficient coupling of “seeing limited "and partially AO corrected PSFs into </a:t>
            </a:r>
          </a:p>
          <a:p>
            <a:r>
              <a:rPr lang="en-US" dirty="0" smtClean="0"/>
              <a:t>      the single-mode regime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Enable </a:t>
            </a:r>
            <a:r>
              <a:rPr lang="en-US" dirty="0"/>
              <a:t>photonic function in a seeing limited regime with high efficiency </a:t>
            </a:r>
          </a:p>
          <a:p>
            <a:r>
              <a:rPr lang="en-US" dirty="0"/>
              <a:t>      i.e. photonic filters (FBGs) for OH </a:t>
            </a:r>
            <a:r>
              <a:rPr lang="en-US" dirty="0" smtClean="0"/>
              <a:t>suppression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Enable efficient implementation of diffraction limited spectrographs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Break the dependence of instrument size on telescope diameter as the entrance</a:t>
            </a:r>
          </a:p>
          <a:p>
            <a:r>
              <a:rPr lang="en-US" dirty="0" smtClean="0"/>
              <a:t>      slit of the spectrograph becomes diffraction limited thus allowing a much more </a:t>
            </a:r>
          </a:p>
          <a:p>
            <a:r>
              <a:rPr lang="en-US" dirty="0" smtClean="0"/>
              <a:t>      compact system for a given resolving power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? </a:t>
            </a:r>
            <a:r>
              <a:rPr lang="en-US" dirty="0" smtClean="0">
                <a:solidFill>
                  <a:srgbClr val="FF0000"/>
                </a:solidFill>
              </a:rPr>
              <a:t>New type of multicore fibre with photonic lanterns designed to mode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   scramble and reduce modal noise  i.e. amplitude and phase scrambling</a:t>
            </a:r>
          </a:p>
          <a:p>
            <a:r>
              <a:rPr lang="en-US" dirty="0">
                <a:solidFill>
                  <a:srgbClr val="FF0000"/>
                </a:solidFill>
              </a:rPr>
              <a:t>	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b="1" i="1" dirty="0" smtClean="0">
                <a:solidFill>
                  <a:srgbClr val="FF0000"/>
                </a:solidFill>
              </a:rPr>
              <a:t>Application &gt;&gt;&gt;&gt; Precision Radial Velocity </a:t>
            </a:r>
            <a:r>
              <a:rPr lang="en-US" b="1" i="1" dirty="0" err="1" smtClean="0">
                <a:solidFill>
                  <a:srgbClr val="FF0000"/>
                </a:solidFill>
              </a:rPr>
              <a:t>Exoplanet</a:t>
            </a:r>
            <a:r>
              <a:rPr lang="en-US" b="1" i="1" dirty="0" smtClean="0">
                <a:solidFill>
                  <a:srgbClr val="FF0000"/>
                </a:solidFill>
              </a:rPr>
              <a:t> detection.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9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9782" y="6553200"/>
            <a:ext cx="3527711" cy="476250"/>
          </a:xfrm>
        </p:spPr>
        <p:txBody>
          <a:bodyPr/>
          <a:lstStyle/>
          <a:p>
            <a:pPr>
              <a:defRPr/>
            </a:pPr>
            <a:r>
              <a:rPr lang="de-DE" dirty="0" err="1" smtClean="0">
                <a:solidFill>
                  <a:srgbClr val="FFFFFF"/>
                </a:solidFill>
              </a:rPr>
              <a:t>Photonics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for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Planets</a:t>
            </a:r>
            <a:r>
              <a:rPr lang="de-DE" dirty="0" smtClean="0">
                <a:solidFill>
                  <a:srgbClr val="FFFFFF"/>
                </a:solidFill>
              </a:rPr>
              <a:t> Nov 2014 </a:t>
            </a:r>
            <a:r>
              <a:rPr lang="de-DE" dirty="0" smtClean="0">
                <a:solidFill>
                  <a:srgbClr val="FFFFFF"/>
                </a:solidFill>
              </a:rPr>
              <a:t>– Dionne Haynes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85971" y="0"/>
            <a:ext cx="2516599" cy="3166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AU" sz="2800" dirty="0" smtClean="0">
                <a:latin typeface="Princetown LET"/>
                <a:cs typeface="Princetown LET"/>
              </a:rPr>
              <a:t>And now for something completely different</a:t>
            </a:r>
            <a:endParaRPr lang="de-DE" sz="2800" dirty="0">
              <a:latin typeface="Princetown LET"/>
              <a:cs typeface="Princetown LET"/>
            </a:endParaRPr>
          </a:p>
        </p:txBody>
      </p:sp>
      <p:pic>
        <p:nvPicPr>
          <p:cNvPr id="7" name="Picture 6" descr="monty_foot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01" y="986366"/>
            <a:ext cx="3992118" cy="29718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29695" y="4073211"/>
            <a:ext cx="8259161" cy="1980776"/>
            <a:chOff x="649824" y="4259474"/>
            <a:chExt cx="8259161" cy="1980776"/>
          </a:xfrm>
        </p:grpSpPr>
        <p:pic>
          <p:nvPicPr>
            <p:cNvPr id="18" name="Picture 12" descr="MCF511-1c_fibre_cross-sec_wl_pic2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66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24" y="4259474"/>
              <a:ext cx="1941576" cy="1946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2" descr="MCF511-1c_fibre_cross-sec_wl_pic2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80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249" y="4259474"/>
              <a:ext cx="1941576" cy="1946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2" descr="MCF511-1c_fibre_cross-sec_wl_pic2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8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377" y="4293340"/>
              <a:ext cx="1941576" cy="1946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2" descr="MCF511-1c_fibre_cross-sec_wl_pic2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409" y="4293340"/>
              <a:ext cx="1941576" cy="1946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020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518271"/>
            <a:ext cx="3690360" cy="476250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Photonics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Planets</a:t>
            </a:r>
            <a:r>
              <a:rPr lang="de-DE" dirty="0" smtClean="0"/>
              <a:t> Nov 2014 - Dionne Haynes</a:t>
            </a:r>
            <a:endParaRPr lang="de-DE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8705" y="50414"/>
            <a:ext cx="84248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MCF</a:t>
            </a:r>
            <a:r>
              <a:rPr lang="en-AU" sz="2800" dirty="0" smtClean="0">
                <a:latin typeface="Arial Rounded MT Bold" charset="0"/>
              </a:rPr>
              <a:t> </a:t>
            </a:r>
            <a:r>
              <a:rPr lang="en-AU" sz="2800" dirty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for phase and amplitude scrambling</a:t>
            </a:r>
            <a:endParaRPr lang="de-DE" sz="2800" dirty="0">
              <a:solidFill>
                <a:srgbClr val="004178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12" descr="MCF511-1c_fibre_cross-sec_wl_pi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6" y="2650783"/>
            <a:ext cx="138684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f1c_near_50x_550_x-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5670" y="2927035"/>
            <a:ext cx="876300" cy="87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1961391" y="2651628"/>
            <a:ext cx="5660416" cy="1444637"/>
            <a:chOff x="3783013" y="15298739"/>
            <a:chExt cx="8086310" cy="2064491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 bwMode="auto">
            <a:xfrm>
              <a:off x="3783013" y="15298739"/>
              <a:ext cx="8086310" cy="1643062"/>
              <a:chOff x="4804485" y="9626989"/>
              <a:chExt cx="20512026" cy="4168357"/>
            </a:xfrm>
          </p:grpSpPr>
          <p:grpSp>
            <p:nvGrpSpPr>
              <p:cNvPr id="13" name="Group 12"/>
              <p:cNvGrpSpPr>
                <a:grpSpLocks noChangeAspect="1"/>
              </p:cNvGrpSpPr>
              <p:nvPr/>
            </p:nvGrpSpPr>
            <p:grpSpPr bwMode="auto">
              <a:xfrm>
                <a:off x="4984825" y="10147871"/>
                <a:ext cx="19281401" cy="3647475"/>
                <a:chOff x="7989370" y="11534995"/>
                <a:chExt cx="13440411" cy="3880293"/>
              </a:xfrm>
            </p:grpSpPr>
            <p:grpSp>
              <p:nvGrpSpPr>
                <p:cNvPr id="19" name="Group 18"/>
                <p:cNvGrpSpPr>
                  <a:grpSpLocks/>
                </p:cNvGrpSpPr>
                <p:nvPr/>
              </p:nvGrpSpPr>
              <p:grpSpPr bwMode="auto">
                <a:xfrm>
                  <a:off x="7989656" y="11534995"/>
                  <a:ext cx="13440125" cy="3880293"/>
                  <a:chOff x="4698192" y="26698438"/>
                  <a:chExt cx="9600086" cy="2771638"/>
                </a:xfrm>
              </p:grpSpPr>
              <p:grpSp>
                <p:nvGrpSpPr>
                  <p:cNvPr id="23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4698192" y="26698438"/>
                    <a:ext cx="9558842" cy="2771638"/>
                    <a:chOff x="4698192" y="26698438"/>
                    <a:chExt cx="9558842" cy="2771638"/>
                  </a:xfrm>
                </p:grpSpPr>
                <p:pic>
                  <p:nvPicPr>
                    <p:cNvPr id="27" name="Picture 26" descr="lantern_schematic.jp2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98192" y="26698438"/>
                      <a:ext cx="4813302" cy="27685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8" name="Picture 27" descr="lantern_schematic.jp2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9443730" y="26701477"/>
                      <a:ext cx="4813304" cy="27685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2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9524283" y="26836364"/>
                    <a:ext cx="1440160" cy="36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34963"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AU" sz="1300" kern="1200"/>
                  </a:p>
                </p:txBody>
              </p:sp>
              <p:sp>
                <p:nvSpPr>
                  <p:cNvPr id="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1645218" y="26949372"/>
                    <a:ext cx="1440160" cy="36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34963"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AU" sz="1300" kern="1200"/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3373410" y="27265608"/>
                    <a:ext cx="924868" cy="62096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34963"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AU" sz="1300" kern="1200"/>
                  </a:p>
                </p:txBody>
              </p:sp>
            </p:grp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12731340" y="11728091"/>
                  <a:ext cx="2016224" cy="504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34963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AU" sz="1300" kern="1200"/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9881022" y="11864790"/>
                  <a:ext cx="2016224" cy="504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34963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AU" sz="1300" kern="1200"/>
                </a:p>
              </p:txBody>
            </p: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7989370" y="12267580"/>
                  <a:ext cx="1294815" cy="8693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34963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AU" sz="1300" kern="1200"/>
                </a:p>
              </p:txBody>
            </p:sp>
          </p:grpSp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>
                <a:off x="4804485" y="10707084"/>
                <a:ext cx="3199463" cy="1070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AU" sz="1400" kern="1200" dirty="0">
                    <a:solidFill>
                      <a:srgbClr val="004080"/>
                    </a:solidFill>
                  </a:rPr>
                  <a:t>MM core</a:t>
                </a:r>
              </a:p>
            </p:txBody>
          </p:sp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6784743" y="9807005"/>
                <a:ext cx="3309064" cy="1070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AU" sz="1400" kern="1200" dirty="0">
                    <a:solidFill>
                      <a:srgbClr val="004080"/>
                    </a:solidFill>
                  </a:rPr>
                  <a:t>transition</a:t>
                </a:r>
              </a:p>
            </p:txBody>
          </p:sp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12545492" y="9626989"/>
                <a:ext cx="4140737" cy="1070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AU" sz="1400" kern="1200" dirty="0">
                    <a:solidFill>
                      <a:srgbClr val="004080"/>
                    </a:solidFill>
                  </a:rPr>
                  <a:t>single cores</a:t>
                </a:r>
              </a:p>
            </p:txBody>
          </p:sp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18846312" y="9987021"/>
                <a:ext cx="3309064" cy="1070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AU" sz="1400" kern="1200" dirty="0">
                    <a:solidFill>
                      <a:srgbClr val="004080"/>
                    </a:solidFill>
                  </a:rPr>
                  <a:t>transition</a:t>
                </a: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22117048" y="10707084"/>
                <a:ext cx="3199463" cy="1070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AU" sz="1400" kern="1200" dirty="0">
                    <a:solidFill>
                      <a:srgbClr val="004080"/>
                    </a:solidFill>
                  </a:rPr>
                  <a:t>MM core</a:t>
                </a:r>
              </a:p>
            </p:txBody>
          </p:sp>
        </p:grp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568653" y="16941355"/>
              <a:ext cx="2452283" cy="42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AU" sz="1400" kern="1200" dirty="0">
                  <a:solidFill>
                    <a:srgbClr val="004080"/>
                  </a:solidFill>
                </a:rPr>
                <a:t>~3 meters in length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63693" y="4121709"/>
            <a:ext cx="8616808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 smtClean="0"/>
              <a:t>In </a:t>
            </a:r>
            <a:r>
              <a:rPr lang="en-US" sz="1600" dirty="0"/>
              <a:t>a perfectly straight MCF with identical cores, these amplitude and phase relationships are preserved, so entering the output lantern we still have that same </a:t>
            </a:r>
            <a:r>
              <a:rPr lang="en-US" sz="1600" dirty="0" err="1"/>
              <a:t>supermode</a:t>
            </a:r>
            <a:r>
              <a:rPr lang="en-US" sz="1600" dirty="0"/>
              <a:t>. </a:t>
            </a:r>
            <a:r>
              <a:rPr lang="en-US" sz="1600" dirty="0" smtClean="0"/>
              <a:t>The reverse </a:t>
            </a:r>
            <a:r>
              <a:rPr lang="en-US" sz="1600" dirty="0"/>
              <a:t>of the input lantern, and the original input mode is restored in the output </a:t>
            </a:r>
            <a:r>
              <a:rPr lang="en-US" sz="1600" dirty="0" smtClean="0"/>
              <a:t>MMF</a:t>
            </a:r>
            <a:r>
              <a:rPr lang="en-US" sz="1600" dirty="0"/>
              <a:t> </a:t>
            </a:r>
            <a:r>
              <a:rPr lang="en-US" sz="1600" dirty="0" smtClean="0"/>
              <a:t>as in the </a:t>
            </a:r>
            <a:r>
              <a:rPr lang="en-US" sz="1600" dirty="0" smtClean="0">
                <a:solidFill>
                  <a:srgbClr val="0000FF"/>
                </a:solidFill>
              </a:rPr>
              <a:t>MCF FBG devices</a:t>
            </a:r>
          </a:p>
          <a:p>
            <a:pPr algn="just">
              <a:lnSpc>
                <a:spcPct val="120000"/>
              </a:lnSpc>
            </a:pPr>
            <a:endParaRPr lang="en-US" sz="1600" dirty="0"/>
          </a:p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rgbClr val="FF0000"/>
                </a:solidFill>
              </a:rPr>
              <a:t>To get mode scrambling, we deliberately </a:t>
            </a:r>
            <a:r>
              <a:rPr lang="en-US" sz="1600" dirty="0" smtClean="0">
                <a:solidFill>
                  <a:srgbClr val="FF0000"/>
                </a:solidFill>
              </a:rPr>
              <a:t>do not </a:t>
            </a:r>
            <a:r>
              <a:rPr lang="en-US" sz="1600" dirty="0">
                <a:solidFill>
                  <a:srgbClr val="FF0000"/>
                </a:solidFill>
              </a:rPr>
              <a:t>preserve the phases between the MCF </a:t>
            </a:r>
            <a:r>
              <a:rPr lang="en-US" sz="1600" dirty="0" smtClean="0">
                <a:solidFill>
                  <a:srgbClr val="FF0000"/>
                </a:solidFill>
              </a:rPr>
              <a:t>cores.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6519" y="1384353"/>
            <a:ext cx="8613982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i="1" dirty="0" smtClean="0"/>
              <a:t>How does the photonic lantern work &gt;&gt;&gt;</a:t>
            </a:r>
          </a:p>
          <a:p>
            <a:pPr algn="just">
              <a:lnSpc>
                <a:spcPct val="13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lantern transforms each input MMF mode into a distinctive pattern of amplitudes and phases across the MCF cores - </a:t>
            </a:r>
            <a:r>
              <a:rPr lang="en-US" sz="1600" dirty="0" smtClean="0"/>
              <a:t>i.e. </a:t>
            </a:r>
            <a:r>
              <a:rPr lang="en-US" sz="1600" dirty="0"/>
              <a:t>a </a:t>
            </a:r>
            <a:r>
              <a:rPr lang="en-US" sz="1600" dirty="0" err="1" smtClean="0"/>
              <a:t>supermode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8688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4" y="6552137"/>
            <a:ext cx="3651780" cy="476250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Photonics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Planets</a:t>
            </a:r>
            <a:r>
              <a:rPr lang="de-DE" dirty="0" smtClean="0"/>
              <a:t> Nov 2014 - </a:t>
            </a:r>
            <a:r>
              <a:rPr lang="de-DE" dirty="0" smtClean="0"/>
              <a:t>Dionne </a:t>
            </a:r>
            <a:r>
              <a:rPr lang="de-DE" dirty="0" smtClean="0"/>
              <a:t>Haynes</a:t>
            </a:r>
            <a:endParaRPr lang="de-DE" dirty="0"/>
          </a:p>
        </p:txBody>
      </p:sp>
      <p:pic>
        <p:nvPicPr>
          <p:cNvPr id="9" name="Picture 12" descr="MCF511-1c_fibre_cross-sec_wl_pi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5" y="3222263"/>
            <a:ext cx="277368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5220" y="2852022"/>
            <a:ext cx="48269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b="1" dirty="0" smtClean="0"/>
              <a:t>MCF consists of 511 individual cores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b="1" dirty="0" smtClean="0"/>
              <a:t>designed to operate over a broadband </a:t>
            </a:r>
          </a:p>
          <a:p>
            <a:r>
              <a:rPr lang="en-US" b="1" dirty="0" smtClean="0"/>
              <a:t>     visible wavelength range 380-860nm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b="1" dirty="0" smtClean="0"/>
              <a:t>has dissimilar cores to provide the path </a:t>
            </a:r>
          </a:p>
          <a:p>
            <a:r>
              <a:rPr lang="en-US" b="1" dirty="0" smtClean="0"/>
              <a:t>     length differences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b="1" dirty="0" smtClean="0"/>
              <a:t>some of the cores are 2 and 3 </a:t>
            </a:r>
            <a:r>
              <a:rPr lang="en-US" b="1" dirty="0" err="1" smtClean="0"/>
              <a:t>moded</a:t>
            </a:r>
            <a:r>
              <a:rPr lang="en-US" b="1" dirty="0" smtClean="0"/>
              <a:t> at </a:t>
            </a:r>
          </a:p>
          <a:p>
            <a:r>
              <a:rPr lang="en-US" b="1" dirty="0" smtClean="0"/>
              <a:t>     the shorter wavelengths to persevere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mode number (low loss)</a:t>
            </a:r>
            <a:endParaRPr lang="en-US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8705" y="50414"/>
            <a:ext cx="84248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MCF</a:t>
            </a:r>
            <a:r>
              <a:rPr lang="en-AU" sz="2800" dirty="0" smtClean="0">
                <a:latin typeface="Arial Rounded MT Bold" charset="0"/>
              </a:rPr>
              <a:t> </a:t>
            </a:r>
            <a:r>
              <a:rPr lang="en-AU" sz="2800" dirty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for phase and amplitude scrambling</a:t>
            </a:r>
            <a:endParaRPr lang="de-DE" sz="2800" dirty="0">
              <a:solidFill>
                <a:srgbClr val="004178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338" y="1373510"/>
            <a:ext cx="8705230" cy="1561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 smtClean="0"/>
              <a:t>If </a:t>
            </a:r>
            <a:r>
              <a:rPr lang="en-US" sz="1600" dirty="0"/>
              <a:t>the cores are uncoupled, we can do this simply by making their optical lengths </a:t>
            </a:r>
            <a:r>
              <a:rPr lang="en-US" sz="1600" dirty="0" smtClean="0"/>
              <a:t>different. By making </a:t>
            </a:r>
            <a:r>
              <a:rPr lang="en-US" sz="1600" dirty="0"/>
              <a:t>the cores </a:t>
            </a:r>
            <a:r>
              <a:rPr lang="en-US" sz="1600" dirty="0" smtClean="0"/>
              <a:t>dissimilar, </a:t>
            </a:r>
            <a:r>
              <a:rPr lang="en-US" sz="1600" dirty="0"/>
              <a:t>and/or </a:t>
            </a:r>
            <a:r>
              <a:rPr lang="en-US" sz="1600" dirty="0" smtClean="0"/>
              <a:t>bending </a:t>
            </a:r>
            <a:r>
              <a:rPr lang="en-US" sz="1600" dirty="0"/>
              <a:t>the </a:t>
            </a:r>
            <a:r>
              <a:rPr lang="en-US" sz="1600" dirty="0" smtClean="0"/>
              <a:t>fibre. This </a:t>
            </a:r>
            <a:r>
              <a:rPr lang="en-US" sz="1600" dirty="0"/>
              <a:t>couples light pseudo-randomly between the </a:t>
            </a:r>
            <a:r>
              <a:rPr lang="en-US" sz="1600" dirty="0" err="1"/>
              <a:t>supermodes</a:t>
            </a:r>
            <a:r>
              <a:rPr lang="en-US" sz="1600" dirty="0"/>
              <a:t>, and hence between the modes of the output MMF. Vibrating the fibre </a:t>
            </a:r>
            <a:r>
              <a:rPr lang="en-US" sz="1600" dirty="0" smtClean="0"/>
              <a:t>adds </a:t>
            </a:r>
            <a:r>
              <a:rPr lang="en-US" sz="1600" dirty="0"/>
              <a:t>extra </a:t>
            </a:r>
            <a:r>
              <a:rPr lang="en-US" sz="1600" dirty="0" err="1"/>
              <a:t>randomisation</a:t>
            </a:r>
            <a:r>
              <a:rPr lang="en-US" sz="1600" dirty="0"/>
              <a:t> and time-averaging to the process.</a:t>
            </a:r>
          </a:p>
          <a:p>
            <a:pPr algn="just">
              <a:lnSpc>
                <a:spcPct val="12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278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4420" y="6518271"/>
            <a:ext cx="3791847" cy="476250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Photonics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Planets</a:t>
            </a:r>
            <a:r>
              <a:rPr lang="de-DE" dirty="0"/>
              <a:t> Nov 2014 - Dionne Haynes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76" y="5000625"/>
            <a:ext cx="2865755" cy="1314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823" y="1536041"/>
            <a:ext cx="4962144" cy="3291840"/>
          </a:xfrm>
          <a:prstGeom prst="rect">
            <a:avLst/>
          </a:prstGeom>
        </p:spPr>
      </p:pic>
      <p:pic>
        <p:nvPicPr>
          <p:cNvPr id="12" name="Picture 69" descr="MCF_mmin_feed_sp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73" y="1756170"/>
            <a:ext cx="853440" cy="85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976573" y="3217246"/>
            <a:ext cx="888360" cy="1073628"/>
            <a:chOff x="7210425" y="29110736"/>
            <a:chExt cx="1377304" cy="1664539"/>
          </a:xfrm>
        </p:grpSpPr>
        <p:pic>
          <p:nvPicPr>
            <p:cNvPr id="17" name="Picture 3" descr="C:\Users\ehrlich\Desktop\mcf1c_near_50x_broad_x-00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425" y="29110736"/>
              <a:ext cx="1377304" cy="1250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375525" y="29190950"/>
              <a:ext cx="1033463" cy="1046163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1799029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Arial Unicode MS" charset="0"/>
              </a:endParaRPr>
            </a:p>
          </p:txBody>
        </p:sp>
        <p:cxnSp>
          <p:nvCxnSpPr>
            <p:cNvPr id="19" name="Straight Arrow Connector 18"/>
            <p:cNvCxnSpPr>
              <a:cxnSpLocks noChangeShapeType="1"/>
              <a:stCxn id="18" idx="1"/>
              <a:endCxn id="18" idx="5"/>
            </p:cNvCxnSpPr>
            <p:nvPr/>
          </p:nvCxnSpPr>
          <p:spPr bwMode="auto">
            <a:xfrm>
              <a:off x="7526338" y="29343350"/>
              <a:ext cx="731837" cy="739775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 type="arrow" w="med" len="med"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14"/>
            <p:cNvSpPr txBox="1">
              <a:spLocks noChangeArrowheads="1"/>
            </p:cNvSpPr>
            <p:nvPr/>
          </p:nvSpPr>
          <p:spPr bwMode="auto">
            <a:xfrm>
              <a:off x="7720013" y="30364113"/>
              <a:ext cx="342900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17986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17986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17986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17986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2200">
                  <a:solidFill>
                    <a:srgbClr val="FFC000"/>
                  </a:solidFill>
                </a:rPr>
                <a:t>d</a:t>
              </a:r>
            </a:p>
          </p:txBody>
        </p:sp>
      </p:grp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103313" y="111617"/>
            <a:ext cx="73125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Near 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Field results – incoherent light</a:t>
            </a:r>
            <a:endParaRPr lang="de-DE" sz="2800" dirty="0">
              <a:solidFill>
                <a:srgbClr val="004178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" name="Picture 99" descr="mcf1c_near_50x_550_x-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6" y="3277858"/>
            <a:ext cx="934720" cy="93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8" descr="oct100_near_50x_750nm_x-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9" y="1656261"/>
            <a:ext cx="953262" cy="9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4912" y="2678172"/>
            <a:ext cx="195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Octagonal  100 </a:t>
            </a:r>
            <a:r>
              <a:rPr lang="en-US" dirty="0" err="1" smtClean="0"/>
              <a:t>μm</a:t>
            </a:r>
            <a:r>
              <a:rPr lang="en-US" dirty="0" smtClean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4834" y="4425778"/>
            <a:ext cx="131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MCF 55 </a:t>
            </a:r>
            <a:r>
              <a:rPr lang="en-US" dirty="0" err="1" smtClean="0"/>
              <a:t>μm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15315" y="2678172"/>
            <a:ext cx="69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15330" y="4442215"/>
            <a:ext cx="87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44420" y="1012043"/>
            <a:ext cx="413051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 err="1" smtClean="0"/>
              <a:t>Barycentre</a:t>
            </a:r>
            <a:r>
              <a:rPr lang="en-US" sz="1600" b="1" dirty="0" smtClean="0"/>
              <a:t> shift in the spectral direction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7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4800" y="6518271"/>
            <a:ext cx="3539067" cy="476250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Photonics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Planets</a:t>
            </a:r>
            <a:r>
              <a:rPr lang="de-DE" dirty="0"/>
              <a:t> Nov 2014 - Dionne Haynes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27" name="Picture 15" descr="OCT100_laser_feed_sp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4" y="2172245"/>
            <a:ext cx="98869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42601" y="4134879"/>
            <a:ext cx="1085353" cy="1220536"/>
            <a:chOff x="12822428" y="29025779"/>
            <a:chExt cx="1372997" cy="1544005"/>
          </a:xfrm>
        </p:grpSpPr>
        <p:pic>
          <p:nvPicPr>
            <p:cNvPr id="28" name="Picture 4" descr="C:\Users\ehrlich\Desktop\oct100_near_50x_HeNe_x-00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2428" y="29025779"/>
              <a:ext cx="1372997" cy="1204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ounded Rectangle 28"/>
            <p:cNvSpPr>
              <a:spLocks noChangeArrowheads="1"/>
            </p:cNvSpPr>
            <p:nvPr/>
          </p:nvSpPr>
          <p:spPr bwMode="auto">
            <a:xfrm>
              <a:off x="13358926" y="29117925"/>
              <a:ext cx="373062" cy="1033463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1799029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800" baseline="-25000" dirty="0">
                <a:solidFill>
                  <a:schemeClr val="lt1"/>
                </a:solidFill>
                <a:latin typeface="+mn-lt"/>
                <a:ea typeface="+mn-ea"/>
                <a:cs typeface="Arial Unicode MS" charset="0"/>
              </a:endParaRPr>
            </a:p>
          </p:txBody>
        </p:sp>
        <p:sp>
          <p:nvSpPr>
            <p:cNvPr id="30" name="TextBox 51"/>
            <p:cNvSpPr txBox="1">
              <a:spLocks noChangeArrowheads="1"/>
            </p:cNvSpPr>
            <p:nvPr/>
          </p:nvSpPr>
          <p:spPr bwMode="auto">
            <a:xfrm>
              <a:off x="13265397" y="30158715"/>
              <a:ext cx="576863" cy="41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17986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17986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17986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17986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2200" dirty="0">
                  <a:solidFill>
                    <a:srgbClr val="FFC000"/>
                  </a:solidFill>
                </a:rPr>
                <a:t>d/3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69" y="3864443"/>
            <a:ext cx="3108960" cy="2331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487" y="1584363"/>
            <a:ext cx="3606292" cy="22755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80" y="1992754"/>
            <a:ext cx="2651760" cy="1988820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45" y="4381219"/>
            <a:ext cx="2538095" cy="1665605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992078" y="28500"/>
            <a:ext cx="73125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Near 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Field results – 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coherent 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light</a:t>
            </a:r>
            <a:endParaRPr lang="de-DE" sz="2800" dirty="0">
              <a:solidFill>
                <a:srgbClr val="004178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9620" y="1041953"/>
            <a:ext cx="413051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 err="1" smtClean="0"/>
              <a:t>Barycentre</a:t>
            </a:r>
            <a:r>
              <a:rPr lang="en-US" sz="1600" b="1" dirty="0" smtClean="0"/>
              <a:t> shift in the spectral direction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152" y="3159199"/>
            <a:ext cx="69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3152" y="5492082"/>
            <a:ext cx="87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</a:t>
            </a:r>
          </a:p>
        </p:txBody>
      </p:sp>
    </p:spTree>
    <p:extLst>
      <p:ext uri="{BB962C8B-B14F-4D97-AF65-F5344CB8AC3E}">
        <p14:creationId xmlns:p14="http://schemas.microsoft.com/office/powerpoint/2010/main" val="421738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9782" y="6518271"/>
            <a:ext cx="3511017" cy="476250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Photonics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Planets</a:t>
            </a:r>
            <a:r>
              <a:rPr lang="de-DE" dirty="0"/>
              <a:t> Nov 2014 - Dionne Haynes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32" name="Picture 97" descr="NF_laser_shake_IntCounts_MCF&amp;OCT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7" y="210613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25" y="1944425"/>
            <a:ext cx="3017520" cy="22631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491" y="4446256"/>
            <a:ext cx="2961437" cy="1943710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992078" y="28500"/>
            <a:ext cx="73125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Near 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Field results – 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coherent </a:t>
            </a:r>
            <a:r>
              <a:rPr lang="en-AU" sz="2800" dirty="0" smtClean="0">
                <a:solidFill>
                  <a:srgbClr val="00417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light</a:t>
            </a:r>
            <a:endParaRPr lang="de-DE" sz="2800" dirty="0">
              <a:solidFill>
                <a:srgbClr val="004178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9620" y="1041953"/>
            <a:ext cx="413051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 smtClean="0"/>
              <a:t>Modal noise – photometric stability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6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IP_pres_Arial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21923</TotalTime>
  <Words>720</Words>
  <Application>Microsoft Macintosh PowerPoint</Application>
  <PresentationFormat>On-screen Show (4:3)</PresentationFormat>
  <Paragraphs>125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AIP_pres_Arial</vt:lpstr>
      <vt:lpstr>Multicore fibres for precision  radial-velocity applications</vt:lpstr>
      <vt:lpstr>PowerPoint Presentation</vt:lpstr>
      <vt:lpstr>Multicore Fibres and Photonic Lanterns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innoFSPEC-AIP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Dionne Haynes</dc:creator>
  <cp:lastModifiedBy>Dionne Haynes</cp:lastModifiedBy>
  <cp:revision>356</cp:revision>
  <cp:lastPrinted>2014-08-11T16:00:44Z</cp:lastPrinted>
  <dcterms:created xsi:type="dcterms:W3CDTF">2014-08-06T11:41:08Z</dcterms:created>
  <dcterms:modified xsi:type="dcterms:W3CDTF">2014-11-06T12:37:07Z</dcterms:modified>
</cp:coreProperties>
</file>