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66" r:id="rId5"/>
    <p:sldId id="259" r:id="rId6"/>
    <p:sldId id="260" r:id="rId7"/>
    <p:sldId id="262" r:id="rId8"/>
    <p:sldId id="264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3" d="100"/>
          <a:sy n="43" d="100"/>
        </p:scale>
        <p:origin x="-11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5BD2-92CE-BD40-B808-4D72774D5EC3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7ABA-7D52-444D-893B-9CED1491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14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5BD2-92CE-BD40-B808-4D72774D5EC3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7ABA-7D52-444D-893B-9CED1491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077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5BD2-92CE-BD40-B808-4D72774D5EC3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7ABA-7D52-444D-893B-9CED1491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756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5BD2-92CE-BD40-B808-4D72774D5EC3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7ABA-7D52-444D-893B-9CED1491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942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5BD2-92CE-BD40-B808-4D72774D5EC3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7ABA-7D52-444D-893B-9CED1491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301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5BD2-92CE-BD40-B808-4D72774D5EC3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7ABA-7D52-444D-893B-9CED1491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454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5BD2-92CE-BD40-B808-4D72774D5EC3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7ABA-7D52-444D-893B-9CED1491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476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5BD2-92CE-BD40-B808-4D72774D5EC3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7ABA-7D52-444D-893B-9CED1491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434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5BD2-92CE-BD40-B808-4D72774D5EC3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7ABA-7D52-444D-893B-9CED1491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103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5BD2-92CE-BD40-B808-4D72774D5EC3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7ABA-7D52-444D-893B-9CED1491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372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5BD2-92CE-BD40-B808-4D72774D5EC3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7ABA-7D52-444D-893B-9CED1491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17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E5BD2-92CE-BD40-B808-4D72774D5EC3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B7ABA-7D52-444D-893B-9CED1491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280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8072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dirty="0" smtClean="0"/>
              <a:t>End-user (biased) perspective: Astronomer </a:t>
            </a:r>
            <a:r>
              <a:rPr lang="en-US" b="1" dirty="0" smtClean="0"/>
              <a:t>and</a:t>
            </a:r>
            <a:r>
              <a:rPr lang="en-US" dirty="0" smtClean="0"/>
              <a:t> Instrumentation </a:t>
            </a:r>
            <a:r>
              <a:rPr lang="en-US" dirty="0" err="1" smtClean="0"/>
              <a:t>Programme</a:t>
            </a:r>
            <a:r>
              <a:rPr lang="en-US" dirty="0" smtClean="0"/>
              <a:t> manager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909144"/>
            <a:ext cx="7086600" cy="3077934"/>
          </a:xfrm>
        </p:spPr>
        <p:txBody>
          <a:bodyPr/>
          <a:lstStyle/>
          <a:p>
            <a:r>
              <a:rPr lang="en-US" dirty="0" err="1" smtClean="0"/>
              <a:t>Exo</a:t>
            </a:r>
            <a:r>
              <a:rPr lang="en-US" dirty="0" smtClean="0"/>
              <a:t>-planet science is a technology-driven field (Link with users)</a:t>
            </a:r>
          </a:p>
          <a:p>
            <a:endParaRPr lang="en-US" dirty="0" smtClean="0"/>
          </a:p>
          <a:p>
            <a:r>
              <a:rPr lang="en-US" dirty="0" smtClean="0"/>
              <a:t>Growing field!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33546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1621" y="660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User Case 1: </a:t>
            </a:r>
            <a:r>
              <a:rPr lang="en-US" dirty="0"/>
              <a:t>c</a:t>
            </a:r>
            <a:r>
              <a:rPr lang="en-US" dirty="0" smtClean="0"/>
              <a:t>m</a:t>
            </a:r>
            <a:r>
              <a:rPr lang="en-US" baseline="30000" dirty="0" smtClean="0"/>
              <a:t>-s</a:t>
            </a:r>
            <a:r>
              <a:rPr lang="en-US" dirty="0" smtClean="0"/>
              <a:t> precise Radial velocity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00393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Instrumental error budget: (</a:t>
            </a:r>
            <a:r>
              <a:rPr lang="en-US" b="1" dirty="0" smtClean="0"/>
              <a:t>wavelength calibration,</a:t>
            </a:r>
            <a:r>
              <a:rPr lang="en-US" dirty="0" smtClean="0"/>
              <a:t> spectrograph input, stability  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352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dirty="0" smtClean="0"/>
              <a:t>Wavelength Calibration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233" y="2575037"/>
            <a:ext cx="6842893" cy="338666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/>
              <a:t>Comb  </a:t>
            </a:r>
          </a:p>
          <a:p>
            <a:r>
              <a:rPr lang="en-US" b="1" dirty="0" smtClean="0"/>
              <a:t>Science </a:t>
            </a:r>
            <a:r>
              <a:rPr lang="en-US" b="1" dirty="0" smtClean="0"/>
              <a:t>driven (Expansion, Earth, Constants)</a:t>
            </a:r>
          </a:p>
          <a:p>
            <a:r>
              <a:rPr lang="en-US" dirty="0" smtClean="0"/>
              <a:t>Language ?</a:t>
            </a:r>
          </a:p>
          <a:p>
            <a:r>
              <a:rPr lang="en-US" dirty="0" smtClean="0"/>
              <a:t>Long development, costs…</a:t>
            </a:r>
            <a:r>
              <a:rPr lang="en-US" dirty="0" smtClean="0"/>
              <a:t> affordable? </a:t>
            </a:r>
          </a:p>
          <a:p>
            <a:r>
              <a:rPr lang="en-US" dirty="0" smtClean="0"/>
              <a:t>Will be the future wavelength reference? (</a:t>
            </a:r>
            <a:r>
              <a:rPr lang="en-US" dirty="0" err="1" smtClean="0"/>
              <a:t>microtorids</a:t>
            </a:r>
            <a:r>
              <a:rPr lang="en-US" dirty="0" smtClean="0"/>
              <a:t> can be a good low price solution) May be one for /observatory??</a:t>
            </a:r>
          </a:p>
          <a:p>
            <a:r>
              <a:rPr lang="en-US" dirty="0" smtClean="0"/>
              <a:t>Are F-P cheap back-up solutions? (YES, should be investigated, long time </a:t>
            </a:r>
            <a:r>
              <a:rPr lang="en-US" dirty="0" err="1" smtClean="0"/>
              <a:t>stbility</a:t>
            </a:r>
            <a:r>
              <a:rPr lang="en-US" dirty="0" smtClean="0"/>
              <a:t> issue )</a:t>
            </a:r>
          </a:p>
          <a:p>
            <a:r>
              <a:rPr lang="en-US" dirty="0" smtClean="0"/>
              <a:t>MAKE A FACILITY FOR SEVERAL OBSERVATO/COMMON ORDER ?? 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587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dirty="0" smtClean="0"/>
              <a:t>Spectrograph Input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1741390"/>
            <a:ext cx="7590146" cy="434322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 </a:t>
            </a:r>
          </a:p>
          <a:p>
            <a:r>
              <a:rPr lang="en-US" dirty="0"/>
              <a:t>H</a:t>
            </a:r>
            <a:r>
              <a:rPr lang="en-US" dirty="0" smtClean="0"/>
              <a:t>ow bad multi-mode? And in the IR???(many IR projects.. ms</a:t>
            </a:r>
            <a:r>
              <a:rPr lang="en-US" baseline="30000" dirty="0" smtClean="0"/>
              <a:t>-1 </a:t>
            </a:r>
            <a:r>
              <a:rPr lang="en-US" dirty="0" smtClean="0"/>
              <a:t>not trivial) </a:t>
            </a:r>
          </a:p>
          <a:p>
            <a:r>
              <a:rPr lang="en-US" dirty="0" smtClean="0"/>
              <a:t>MULTI MUST BE REALLY MULTI or SINGLE</a:t>
            </a:r>
          </a:p>
          <a:p>
            <a:r>
              <a:rPr lang="en-US" dirty="0" smtClean="0"/>
              <a:t>How good single mode?  On Going </a:t>
            </a:r>
          </a:p>
          <a:p>
            <a:r>
              <a:rPr lang="en-US" dirty="0"/>
              <a:t>D</a:t>
            </a:r>
            <a:r>
              <a:rPr lang="en-US" dirty="0" smtClean="0"/>
              <a:t>ifferences between incoherent and coherent light?</a:t>
            </a:r>
          </a:p>
          <a:p>
            <a:r>
              <a:rPr lang="en-US" dirty="0" smtClean="0"/>
              <a:t>Marginal gain between lantern and single mode, (20% or more </a:t>
            </a:r>
            <a:r>
              <a:rPr lang="en-US" dirty="0" err="1"/>
              <a:t>S</a:t>
            </a:r>
            <a:r>
              <a:rPr lang="en-US" dirty="0" err="1" smtClean="0"/>
              <a:t>trehl</a:t>
            </a:r>
            <a:r>
              <a:rPr lang="en-US" dirty="0" smtClean="0"/>
              <a:t> ratio?)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472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dirty="0" smtClean="0"/>
              <a:t>User Case 2: Formatting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99" y="2130425"/>
            <a:ext cx="6699497" cy="420003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Technology Driven ? Missing link with end-users?</a:t>
            </a:r>
          </a:p>
          <a:p>
            <a:endParaRPr lang="en-US" dirty="0" smtClean="0"/>
          </a:p>
          <a:p>
            <a:r>
              <a:rPr lang="en-US" dirty="0" smtClean="0"/>
              <a:t>Make sense if NOT use single mode </a:t>
            </a:r>
            <a:r>
              <a:rPr lang="en-US" dirty="0" err="1" smtClean="0"/>
              <a:t>fibre</a:t>
            </a:r>
            <a:r>
              <a:rPr lang="en-US" dirty="0" smtClean="0"/>
              <a:t> capabilities?</a:t>
            </a:r>
          </a:p>
          <a:p>
            <a:endParaRPr lang="en-US" dirty="0" smtClean="0"/>
          </a:p>
          <a:p>
            <a:r>
              <a:rPr lang="en-US" dirty="0" smtClean="0"/>
              <a:t>Information content? (Entropy, is there info you ant and the one you do not want.. Is just price?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429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21645"/>
            <a:ext cx="7772400" cy="1470025"/>
          </a:xfrm>
        </p:spPr>
        <p:txBody>
          <a:bodyPr/>
          <a:lstStyle/>
          <a:p>
            <a:r>
              <a:rPr lang="en-US" dirty="0" smtClean="0"/>
              <a:t>Reformatting gain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6749" y="1864312"/>
            <a:ext cx="7109198" cy="432274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Needed for E-ELTs?  May be, depending on how you slice. Pupil, or lanterns</a:t>
            </a:r>
            <a:r>
              <a:rPr lang="en-US" dirty="0" smtClean="0"/>
              <a:t>? Largely equivalent/the cost </a:t>
            </a:r>
            <a:r>
              <a:rPr lang="en-US" dirty="0" err="1" smtClean="0"/>
              <a:t>isuue</a:t>
            </a:r>
            <a:r>
              <a:rPr lang="en-US" dirty="0" smtClean="0"/>
              <a:t>. 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HRS without </a:t>
            </a:r>
            <a:r>
              <a:rPr lang="en-US" dirty="0" err="1" smtClean="0"/>
              <a:t>Crossdispersion</a:t>
            </a:r>
            <a:r>
              <a:rPr lang="en-US" dirty="0" smtClean="0"/>
              <a:t> ?</a:t>
            </a:r>
          </a:p>
          <a:p>
            <a:endParaRPr lang="en-US" dirty="0" smtClean="0"/>
          </a:p>
          <a:p>
            <a:r>
              <a:rPr lang="en-US" dirty="0" smtClean="0"/>
              <a:t>Many Spectrographs? Many detectors? Costs of detectors.? Cost of spectrographs? </a:t>
            </a:r>
          </a:p>
          <a:p>
            <a:endParaRPr lang="en-US" dirty="0" smtClean="0"/>
          </a:p>
          <a:p>
            <a:r>
              <a:rPr lang="en-US" b="1" dirty="0" smtClean="0"/>
              <a:t>Need for intermediate steps</a:t>
            </a:r>
            <a:r>
              <a:rPr lang="en-US" dirty="0" smtClean="0"/>
              <a:t>? On going for mono mode </a:t>
            </a:r>
            <a:r>
              <a:rPr lang="en-US" dirty="0" err="1" smtClean="0"/>
              <a:t>fibres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Wild : Any use for giant IFUs?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785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01158"/>
            <a:ext cx="7772400" cy="1470025"/>
          </a:xfrm>
        </p:spPr>
        <p:txBody>
          <a:bodyPr/>
          <a:lstStyle/>
          <a:p>
            <a:r>
              <a:rPr lang="en-US" dirty="0" smtClean="0"/>
              <a:t>Imaging and Spectroscopy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4736" y="2171183"/>
            <a:ext cx="6727664" cy="346761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Not much covered: beam combiners integrated optics (</a:t>
            </a:r>
            <a:r>
              <a:rPr lang="en-US" dirty="0" err="1" smtClean="0"/>
              <a:t>Pionier</a:t>
            </a:r>
            <a:r>
              <a:rPr lang="en-US" dirty="0" smtClean="0"/>
              <a:t>, Gravity, nulling interferometry)</a:t>
            </a:r>
          </a:p>
          <a:p>
            <a:endParaRPr lang="en-US" dirty="0" smtClean="0"/>
          </a:p>
          <a:p>
            <a:r>
              <a:rPr lang="en-US" dirty="0" smtClean="0"/>
              <a:t>Connections? AO and photonics (reduce number of modes) +?  </a:t>
            </a:r>
          </a:p>
          <a:p>
            <a:r>
              <a:rPr lang="en-US" dirty="0" smtClean="0"/>
              <a:t>Design instruments with modal design, not just ray tracing.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755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94070"/>
            <a:ext cx="7772400" cy="1470025"/>
          </a:xfrm>
        </p:spPr>
        <p:txBody>
          <a:bodyPr/>
          <a:lstStyle/>
          <a:p>
            <a:r>
              <a:rPr lang="en-US" dirty="0" smtClean="0"/>
              <a:t>Additional questions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64095"/>
            <a:ext cx="7772400" cy="448685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Accuracy vs. precision (using data from different instruments!) </a:t>
            </a:r>
          </a:p>
          <a:p>
            <a:endParaRPr lang="en-US" dirty="0" smtClean="0"/>
          </a:p>
          <a:p>
            <a:r>
              <a:rPr lang="en-US" dirty="0" smtClean="0"/>
              <a:t>High S/N ???? (High fidelity? </a:t>
            </a:r>
            <a:r>
              <a:rPr lang="en-US" dirty="0" err="1" smtClean="0"/>
              <a:t>Dravins</a:t>
            </a:r>
            <a:r>
              <a:rPr lang="en-US" dirty="0"/>
              <a:t> </a:t>
            </a:r>
            <a:r>
              <a:rPr lang="en-US" dirty="0" smtClean="0"/>
              <a:t>2010) </a:t>
            </a:r>
          </a:p>
          <a:p>
            <a:r>
              <a:rPr lang="en-US" dirty="0"/>
              <a:t>B</a:t>
            </a:r>
            <a:r>
              <a:rPr lang="en-US" dirty="0" smtClean="0"/>
              <a:t>oth above points only with SM </a:t>
            </a:r>
            <a:r>
              <a:rPr lang="en-US" dirty="0" err="1" smtClean="0"/>
              <a:t>fibres</a:t>
            </a:r>
            <a:r>
              <a:rPr lang="en-US" dirty="0" smtClean="0"/>
              <a:t>??</a:t>
            </a:r>
          </a:p>
          <a:p>
            <a:endParaRPr lang="en-US" dirty="0" smtClean="0"/>
          </a:p>
          <a:p>
            <a:r>
              <a:rPr lang="en-US" dirty="0" smtClean="0"/>
              <a:t>Lantern  applications: Scrambler.. </a:t>
            </a:r>
          </a:p>
          <a:p>
            <a:endParaRPr lang="en-US" dirty="0" smtClean="0"/>
          </a:p>
          <a:p>
            <a:r>
              <a:rPr lang="en-US" dirty="0" smtClean="0"/>
              <a:t>Testing: HARPS is presently the only way to test a number of properties. Is that OK ? </a:t>
            </a:r>
          </a:p>
        </p:txBody>
      </p:sp>
    </p:spTree>
    <p:extLst>
      <p:ext uri="{BB962C8B-B14F-4D97-AF65-F5344CB8AC3E}">
        <p14:creationId xmlns:p14="http://schemas.microsoft.com/office/powerpoint/2010/main" val="3126809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dirty="0" smtClean="0"/>
              <a:t>Other questions/points 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2796" y="2130425"/>
            <a:ext cx="6809604" cy="3508375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Topics for future </a:t>
            </a:r>
            <a:r>
              <a:rPr lang="en-US" dirty="0" err="1" smtClean="0"/>
              <a:t>opticon</a:t>
            </a:r>
            <a:r>
              <a:rPr lang="en-US" dirty="0" smtClean="0"/>
              <a:t> programs ? </a:t>
            </a:r>
          </a:p>
          <a:p>
            <a:r>
              <a:rPr lang="en-US" dirty="0" smtClean="0"/>
              <a:t>Calibrating Facility, Photonic lanterns as a first step, photonic spectrograph later..   </a:t>
            </a:r>
          </a:p>
          <a:p>
            <a:endParaRPr lang="en-US" dirty="0"/>
          </a:p>
          <a:p>
            <a:r>
              <a:rPr lang="en-US" dirty="0" smtClean="0"/>
              <a:t>New topics for future conferences?</a:t>
            </a:r>
          </a:p>
          <a:p>
            <a:r>
              <a:rPr lang="en-US" dirty="0" smtClean="0"/>
              <a:t>Synergies </a:t>
            </a:r>
            <a:r>
              <a:rPr lang="en-US" dirty="0" err="1" smtClean="0"/>
              <a:t>spectroscpy</a:t>
            </a:r>
            <a:r>
              <a:rPr lang="en-US" dirty="0" smtClean="0"/>
              <a:t> and </a:t>
            </a:r>
            <a:r>
              <a:rPr lang="en-US" dirty="0" err="1" smtClean="0"/>
              <a:t>imagiing</a:t>
            </a:r>
            <a:r>
              <a:rPr lang="en-US" dirty="0" smtClean="0"/>
              <a:t> . Both. </a:t>
            </a:r>
            <a:r>
              <a:rPr lang="en-US" dirty="0" err="1" smtClean="0"/>
              <a:t>Aomega</a:t>
            </a:r>
            <a:r>
              <a:rPr lang="en-US" dirty="0" smtClean="0"/>
              <a:t>, AO.. </a:t>
            </a:r>
            <a:r>
              <a:rPr lang="en-US" smtClean="0"/>
              <a:t>Etc.. </a:t>
            </a:r>
            <a:endParaRPr lang="en-US" dirty="0" smtClean="0"/>
          </a:p>
          <a:p>
            <a:endParaRPr lang="en-US" dirty="0" smtClean="0"/>
          </a:p>
          <a:p>
            <a:r>
              <a:rPr lang="en-US" b="1" u="sng" dirty="0" smtClean="0"/>
              <a:t>Intermediate step?!!!!!!!!!!!!!!!!</a:t>
            </a:r>
          </a:p>
          <a:p>
            <a:endParaRPr lang="en-US" dirty="0"/>
          </a:p>
          <a:p>
            <a:r>
              <a:rPr lang="en-US" dirty="0" smtClean="0"/>
              <a:t>Other devices ? (Flipping </a:t>
            </a:r>
            <a:r>
              <a:rPr lang="en-US" dirty="0" err="1" smtClean="0"/>
              <a:t>imgae</a:t>
            </a:r>
            <a:r>
              <a:rPr lang="en-US" dirty="0" smtClean="0"/>
              <a:t> for instance) </a:t>
            </a:r>
          </a:p>
          <a:p>
            <a:r>
              <a:rPr lang="en-US" dirty="0" smtClean="0"/>
              <a:t>Connections with laser community VERY </a:t>
            </a:r>
            <a:r>
              <a:rPr lang="en-US" dirty="0" err="1" smtClean="0"/>
              <a:t>proficous</a:t>
            </a:r>
            <a:r>
              <a:rPr lang="en-US" dirty="0" smtClean="0"/>
              <a:t>, same with </a:t>
            </a:r>
            <a:r>
              <a:rPr lang="en-US" dirty="0" err="1" smtClean="0"/>
              <a:t>fibre</a:t>
            </a:r>
            <a:r>
              <a:rPr lang="en-US" dirty="0" smtClean="0"/>
              <a:t>. Yes. Experimental </a:t>
            </a:r>
            <a:r>
              <a:rPr lang="en-US" dirty="0" err="1" smtClean="0"/>
              <a:t>approacha</a:t>
            </a:r>
            <a:r>
              <a:rPr lang="en-US" dirty="0" smtClean="0"/>
              <a:t> </a:t>
            </a:r>
            <a:r>
              <a:rPr lang="en-US" dirty="0" err="1" smtClean="0"/>
              <a:t>nd</a:t>
            </a:r>
            <a:r>
              <a:rPr lang="en-US" dirty="0" smtClean="0"/>
              <a:t> modeling for multimode </a:t>
            </a:r>
            <a:r>
              <a:rPr lang="en-US" dirty="0" err="1" smtClean="0"/>
              <a:t>fibres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50870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1612</TotalTime>
  <Words>518</Words>
  <Application>Microsoft Macintosh PowerPoint</Application>
  <PresentationFormat>On-screen Show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End-user (biased) perspective: Astronomer and Instrumentation Programme manager</vt:lpstr>
      <vt:lpstr>User Case 1: cm-s precise Radial velocity  </vt:lpstr>
      <vt:lpstr>Wavelength Calibration</vt:lpstr>
      <vt:lpstr>Spectrograph Input</vt:lpstr>
      <vt:lpstr>User Case 2: Formatting</vt:lpstr>
      <vt:lpstr>Reformatting gain </vt:lpstr>
      <vt:lpstr>Imaging and Spectroscopy</vt:lpstr>
      <vt:lpstr>Additional questions</vt:lpstr>
      <vt:lpstr>Other questions/points ?</vt:lpstr>
    </vt:vector>
  </TitlesOfParts>
  <Company>ESO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Luca Pasquini</dc:creator>
  <cp:lastModifiedBy>Luca Pasquini</cp:lastModifiedBy>
  <cp:revision>77</cp:revision>
  <dcterms:created xsi:type="dcterms:W3CDTF">2014-11-06T09:12:01Z</dcterms:created>
  <dcterms:modified xsi:type="dcterms:W3CDTF">2014-11-07T12:04:22Z</dcterms:modified>
</cp:coreProperties>
</file>